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65" r:id="rId5"/>
    <p:sldId id="311" r:id="rId6"/>
    <p:sldId id="313" r:id="rId7"/>
    <p:sldId id="312" r:id="rId8"/>
    <p:sldId id="259" r:id="rId9"/>
    <p:sldId id="260" r:id="rId10"/>
    <p:sldId id="261" r:id="rId11"/>
    <p:sldId id="262" r:id="rId12"/>
  </p:sldIdLst>
  <p:sldSz cx="12192000" cy="6858000"/>
  <p:notesSz cx="6858000" cy="9144000"/>
  <p:embeddedFontLst>
    <p:embeddedFont>
      <p:font typeface="Aptos Narrow" panose="020B0004020202020204" pitchFamily="34" charset="0"/>
      <p:regular r:id="rId14"/>
      <p:bold r:id="rId15"/>
      <p:italic r:id="rId16"/>
      <p:boldItalic r:id="rId17"/>
    </p:embeddedFont>
    <p:embeddedFont>
      <p:font typeface="Fira Sans" panose="020B0503050000020004" pitchFamily="34" charset="0"/>
      <p:regular r:id="rId18"/>
      <p:bold r:id="rId19"/>
      <p:italic r:id="rId20"/>
      <p:boldItalic r:id="rId21"/>
    </p:embeddedFont>
    <p:embeddedFont>
      <p:font typeface="Sen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vixFjEqr/422ipiX2O3VatKZM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6E"/>
    <a:srgbClr val="49B170"/>
    <a:srgbClr val="00AFD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BCE74-D5F0-40F4-9D46-31F998D354AD}" v="37" dt="2025-10-15T16:17:11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0" autoAdjust="0"/>
    <p:restoredTop sz="93469" autoAdjust="0"/>
  </p:normalViewPr>
  <p:slideViewPr>
    <p:cSldViewPr snapToGrid="0">
      <p:cViewPr varScale="1">
        <p:scale>
          <a:sx n="56" d="100"/>
          <a:sy n="56" d="100"/>
        </p:scale>
        <p:origin x="72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ia Bottaro" userId="73554171-82d6-4ae1-8830-23a5a5b3e5af" providerId="ADAL" clId="{ED34D13F-170C-4F07-8A7E-28DEFE553204}"/>
    <pc:docChg chg="undo redo custSel modSld sldOrd">
      <pc:chgData name="Giorgia Bottaro" userId="73554171-82d6-4ae1-8830-23a5a5b3e5af" providerId="ADAL" clId="{ED34D13F-170C-4F07-8A7E-28DEFE553204}" dt="2025-11-25T12:57:07.396" v="265"/>
      <pc:docMkLst>
        <pc:docMk/>
      </pc:docMkLst>
      <pc:sldChg chg="addSp delSp modSp mod ord modAnim">
        <pc:chgData name="Giorgia Bottaro" userId="73554171-82d6-4ae1-8830-23a5a5b3e5af" providerId="ADAL" clId="{ED34D13F-170C-4F07-8A7E-28DEFE553204}" dt="2025-11-25T12:57:07.396" v="265"/>
        <pc:sldMkLst>
          <pc:docMk/>
          <pc:sldMk cId="0" sldId="262"/>
        </pc:sldMk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giorg\Downloads\RESONATEWP7Distribut_DATA_2025-09-16_1651.csv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Foglio2!$E$5:$E$17</cx:f>
        <cx:lvl ptCount="13">
          <cx:pt idx="0">Australia</cx:pt>
          <cx:pt idx="1">Austria</cx:pt>
          <cx:pt idx="2">Belgium</cx:pt>
          <cx:pt idx="3">Bulgaria</cx:pt>
          <cx:pt idx="4">Denmark</cx:pt>
          <cx:pt idx="5">Finland </cx:pt>
          <cx:pt idx="6">Germany </cx:pt>
          <cx:pt idx="7">Italy</cx:pt>
          <cx:pt idx="8">Netherlands</cx:pt>
          <cx:pt idx="9">North Cyprus</cx:pt>
          <cx:pt idx="10">Portugal</cx:pt>
          <cx:pt idx="11">Spain</cx:pt>
          <cx:pt idx="12">UK</cx:pt>
        </cx:lvl>
      </cx:strDim>
      <cx:numDim type="val">
        <cx:f>Foglio2!$F$5:$F$17</cx:f>
        <cx:lvl ptCount="13" formatCode="Standard">
          <cx:pt idx="0">2</cx:pt>
          <cx:pt idx="1">4</cx:pt>
          <cx:pt idx="2">1</cx:pt>
          <cx:pt idx="3">3</cx:pt>
          <cx:pt idx="4">1</cx:pt>
          <cx:pt idx="5">1</cx:pt>
          <cx:pt idx="6">2</cx:pt>
          <cx:pt idx="7">14</cx:pt>
          <cx:pt idx="8">1</cx:pt>
          <cx:pt idx="9">1</cx:pt>
          <cx:pt idx="10">1</cx:pt>
          <cx:pt idx="11">4</cx:pt>
          <cx:pt idx="12">3</cx:pt>
        </cx:lvl>
      </cx:numDim>
    </cx:data>
  </cx:chartData>
  <cx:chart>
    <cx:title pos="t" align="ctr" overlay="0">
      <cx:tx>
        <cx:txData>
          <cx:v>Country of respondents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rPr>
            <a:t>Country of respondents</a:t>
          </a:r>
        </a:p>
      </cx:txPr>
    </cx:title>
    <cx:plotArea>
      <cx:plotAreaRegion>
        <cx:series layoutId="funnel" uniqueId="{1D01F7F6-5330-4B31-BB51-78511BBBF3BE}"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AA1FD53E-42A1-E08D-DCC8-D404AD95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2DAE3DCC-D8D5-767B-7E01-071C3B93AD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1100" b="1" dirty="0"/>
              <a:t>T7.1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1100" dirty="0" err="1"/>
              <a:t>We</a:t>
            </a:r>
            <a:r>
              <a:rPr lang="it-IT" sz="1100" dirty="0"/>
              <a:t> </a:t>
            </a:r>
            <a:r>
              <a:rPr lang="it-IT" sz="1100" dirty="0" err="1"/>
              <a:t>will</a:t>
            </a:r>
            <a:r>
              <a:rPr lang="it-IT" sz="1100" dirty="0"/>
              <a:t> do </a:t>
            </a:r>
            <a:r>
              <a:rPr lang="it-IT" sz="1100" dirty="0" err="1"/>
              <a:t>our</a:t>
            </a:r>
            <a:r>
              <a:rPr lang="it-IT" sz="1100" dirty="0"/>
              <a:t> best to (NON CHIEDERE AIUTO DEI </a:t>
            </a:r>
            <a:r>
              <a:rPr lang="it-IT" sz="1100" dirty="0" err="1"/>
              <a:t>PPs</a:t>
            </a:r>
            <a:r>
              <a:rPr lang="it-IT" sz="1100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1100" dirty="0"/>
              <a:t>Better </a:t>
            </a:r>
            <a:r>
              <a:rPr lang="it-IT" sz="1100" dirty="0" err="1"/>
              <a:t>distribute</a:t>
            </a:r>
            <a:r>
              <a:rPr lang="it-IT" sz="1100" dirty="0"/>
              <a:t> the </a:t>
            </a:r>
            <a:r>
              <a:rPr lang="it-IT" sz="1100" dirty="0" err="1"/>
              <a:t>answers</a:t>
            </a:r>
            <a:r>
              <a:rPr lang="it-IT" sz="1100" dirty="0"/>
              <a:t> (</a:t>
            </a:r>
            <a:r>
              <a:rPr lang="it-IT" sz="1100" dirty="0" err="1"/>
              <a:t>using</a:t>
            </a:r>
            <a:r>
              <a:rPr lang="it-IT" sz="1100" dirty="0"/>
              <a:t> </a:t>
            </a:r>
            <a:r>
              <a:rPr lang="it-IT" sz="1100" dirty="0" err="1"/>
              <a:t>our</a:t>
            </a:r>
            <a:r>
              <a:rPr lang="it-IT" sz="1100" dirty="0"/>
              <a:t> </a:t>
            </a:r>
            <a:r>
              <a:rPr lang="it-IT" sz="1100" dirty="0" err="1"/>
              <a:t>channel</a:t>
            </a:r>
            <a:r>
              <a:rPr lang="it-IT" sz="1100" dirty="0"/>
              <a:t> </a:t>
            </a:r>
            <a:r>
              <a:rPr lang="it-IT" sz="1100" dirty="0" err="1"/>
              <a:t>sending</a:t>
            </a:r>
            <a:r>
              <a:rPr lang="it-IT" sz="1100" dirty="0"/>
              <a:t> to personal </a:t>
            </a:r>
            <a:r>
              <a:rPr lang="it-IT" sz="1100" dirty="0" err="1"/>
              <a:t>contacts</a:t>
            </a:r>
            <a:r>
              <a:rPr lang="it-IT" sz="1100" dirty="0"/>
              <a:t>)</a:t>
            </a:r>
            <a:endParaRPr sz="1100" dirty="0"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066CF0A4-60F7-9944-985B-2F50CDEE91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766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26351573-3B8B-6A59-DE9E-1D0E7551C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B7D5E510-A09A-A2A2-6040-D4465B3C91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 dirty="0"/>
              <a:t>RH Padova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 err="1"/>
              <a:t>collaboration</a:t>
            </a:r>
            <a:r>
              <a:rPr lang="it-IT" dirty="0"/>
              <a:t> </a:t>
            </a:r>
            <a:r>
              <a:rPr lang="it-IT" dirty="0" err="1"/>
              <a:t>activated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</a:t>
            </a:r>
            <a:r>
              <a:rPr lang="it-IT" dirty="0" err="1"/>
              <a:t>Greenta</a:t>
            </a:r>
            <a:r>
              <a:rPr lang="it-IT" dirty="0"/>
              <a:t>, Villa Bolasco, CIV, Grace (</a:t>
            </a:r>
            <a:r>
              <a:rPr lang="it-IT" dirty="0" err="1"/>
              <a:t>national+local</a:t>
            </a:r>
            <a:r>
              <a:rPr lang="it-IT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 err="1"/>
              <a:t>collaboration</a:t>
            </a:r>
            <a:r>
              <a:rPr lang="it-IT" dirty="0"/>
              <a:t> under </a:t>
            </a:r>
            <a:r>
              <a:rPr lang="it-IT" dirty="0" err="1"/>
              <a:t>discussion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Intervento psicologico in natura </a:t>
            </a:r>
            <a:r>
              <a:rPr lang="it-IT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 migliorare il rapporto con il corpo per giovani donne a rischio di</a:t>
            </a:r>
            <a:br>
              <a:rPr lang="it-IT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it-IT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sviluppare problemi, collaborazioni con </a:t>
            </a:r>
            <a:r>
              <a:rPr lang="it-IT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Milkovich</a:t>
            </a:r>
            <a:r>
              <a:rPr lang="it-IT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per RH e </a:t>
            </a:r>
            <a:r>
              <a:rPr lang="it-IT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NbTs</a:t>
            </a:r>
            <a:r>
              <a:rPr lang="it-IT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sz="1100" dirty="0">
              <a:latin typeface="Sen" pitchFamily="2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100" b="1" dirty="0">
                <a:latin typeface="Sen" pitchFamily="2" charset="0"/>
                <a:sym typeface="Arial"/>
              </a:rPr>
              <a:t>RH Salzburg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100" dirty="0">
                <a:latin typeface="Sen" pitchFamily="2" charset="0"/>
                <a:sym typeface="Arial"/>
              </a:rPr>
              <a:t>3 </a:t>
            </a:r>
            <a:r>
              <a:rPr lang="en-GB" sz="1100" dirty="0" err="1">
                <a:latin typeface="Sen" pitchFamily="2" charset="0"/>
                <a:sym typeface="Arial"/>
              </a:rPr>
              <a:t>Neigbourhood</a:t>
            </a:r>
            <a:r>
              <a:rPr lang="en-GB" sz="1100" dirty="0">
                <a:latin typeface="Sen" pitchFamily="2" charset="0"/>
                <a:sym typeface="Arial"/>
              </a:rPr>
              <a:t> walks different topics: (1) urban green &amp; health; (2) equity; (3) urban green planning.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sz="1100" dirty="0">
              <a:latin typeface="Sen" pitchFamily="2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100" b="1" dirty="0">
                <a:latin typeface="Sen" pitchFamily="2" charset="0"/>
                <a:sym typeface="Arial"/>
              </a:rPr>
              <a:t>RH Barcelona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sz="1100" b="0" dirty="0">
                <a:solidFill>
                  <a:srgbClr val="FF0000"/>
                </a:solidFill>
                <a:highlight>
                  <a:srgbClr val="FFFF00"/>
                </a:highlight>
                <a:latin typeface="Sen"/>
                <a:sym typeface="Sen"/>
              </a:rPr>
              <a:t>2</a:t>
            </a:r>
            <a:r>
              <a:rPr lang="it-IT" sz="1100" b="0" dirty="0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 lines </a:t>
            </a:r>
            <a:r>
              <a:rPr lang="it-IT" sz="1100" dirty="0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of action </a:t>
            </a:r>
            <a:r>
              <a:rPr lang="it-IT" sz="1100" dirty="0" err="1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activated</a:t>
            </a:r>
            <a:r>
              <a:rPr lang="it-IT" sz="1100" dirty="0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: 1) Green </a:t>
            </a:r>
            <a:r>
              <a:rPr lang="it-IT" sz="1100" dirty="0" err="1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infrainstructure</a:t>
            </a:r>
            <a:r>
              <a:rPr lang="it-IT" sz="1100" dirty="0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 and 2) </a:t>
            </a:r>
            <a:r>
              <a:rPr lang="it-IT" sz="1100" dirty="0" err="1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education</a:t>
            </a:r>
            <a:endParaRPr lang="it-IT" sz="1100" dirty="0">
              <a:solidFill>
                <a:schemeClr val="dk1"/>
              </a:solidFill>
              <a:highlight>
                <a:srgbClr val="FFFF00"/>
              </a:highlight>
              <a:latin typeface="Sen"/>
              <a:sym typeface="Se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it-IT" sz="1100" dirty="0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Activities under line 2 (</a:t>
            </a:r>
            <a:r>
              <a:rPr lang="it-IT" sz="1100" dirty="0" err="1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education</a:t>
            </a:r>
            <a:r>
              <a:rPr lang="it-IT" sz="1100" dirty="0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) are </a:t>
            </a:r>
            <a:r>
              <a:rPr lang="it-IT" sz="1100" dirty="0" err="1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currently</a:t>
            </a:r>
            <a:r>
              <a:rPr lang="it-IT" sz="1100" dirty="0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 </a:t>
            </a:r>
            <a:r>
              <a:rPr lang="it-IT" sz="1100" dirty="0" err="1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being</a:t>
            </a:r>
            <a:r>
              <a:rPr lang="it-IT" sz="1100" dirty="0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 </a:t>
            </a:r>
            <a:r>
              <a:rPr lang="it-IT" sz="1100" dirty="0" err="1">
                <a:solidFill>
                  <a:schemeClr val="dk1"/>
                </a:solidFill>
                <a:highlight>
                  <a:srgbClr val="FFFF00"/>
                </a:highlight>
                <a:latin typeface="Sen"/>
                <a:sym typeface="Sen"/>
              </a:rPr>
              <a:t>organized</a:t>
            </a:r>
            <a:endParaRPr lang="it-IT" sz="1100" dirty="0">
              <a:solidFill>
                <a:schemeClr val="dk1"/>
              </a:solidFill>
              <a:highlight>
                <a:srgbClr val="FFFF00"/>
              </a:highlight>
              <a:latin typeface="Sen"/>
              <a:sym typeface="Se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it-IT" sz="1100" dirty="0">
              <a:solidFill>
                <a:schemeClr val="dk1"/>
              </a:solidFill>
              <a:highlight>
                <a:srgbClr val="FFFF00"/>
              </a:highlight>
              <a:latin typeface="Sen"/>
              <a:sym typeface="Se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GB" sz="1100" dirty="0">
                <a:latin typeface="Sen" pitchFamily="2" charset="0"/>
                <a:sym typeface="Arial"/>
              </a:rPr>
            </a:br>
            <a:endParaRPr dirty="0"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4A434CC2-D970-AEE6-3267-A4F0F6508A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0275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74998C23-8DEC-E065-BF3E-ADD4C96B2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184C5ABB-787A-CFAD-987C-0CBCE59527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E7EA389D-A5BE-0BE4-D9FB-50B5F2772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561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C268CD05-4C1B-3C58-B43B-B5D61AE09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7D404B67-004D-02B6-AAF2-9BF5E5C58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6A55D4FA-EF0B-6039-8669-7A4DD1BDA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629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8562DF66-C45A-25C1-EFA0-5AA4BEC58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CE3CCCC6-922E-E79F-8AC3-5B52E3D2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F1123A13-7A25-69B6-F68E-05055CAF73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390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/>
              <a:t>RH BCN: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dirty="0" err="1"/>
              <a:t>Coordination</a:t>
            </a:r>
            <a:r>
              <a:rPr lang="it-IT" dirty="0"/>
              <a:t> </a:t>
            </a:r>
            <a:r>
              <a:rPr lang="it-IT" dirty="0" err="1"/>
              <a:t>others</a:t>
            </a:r>
            <a:r>
              <a:rPr lang="it-IT" dirty="0"/>
              <a:t> </a:t>
            </a:r>
            <a:r>
              <a:rPr lang="it-IT" dirty="0" err="1"/>
              <a:t>initiatives</a:t>
            </a:r>
            <a:r>
              <a:rPr lang="it-IT" dirty="0"/>
              <a:t> on </a:t>
            </a:r>
            <a:r>
              <a:rPr lang="it-IT" dirty="0" err="1"/>
              <a:t>NbT</a:t>
            </a:r>
            <a:r>
              <a:rPr lang="it-IT" dirty="0"/>
              <a:t> and </a:t>
            </a:r>
            <a:r>
              <a:rPr lang="it-IT" dirty="0" err="1"/>
              <a:t>involving</a:t>
            </a:r>
            <a:r>
              <a:rPr lang="it-IT" dirty="0"/>
              <a:t> </a:t>
            </a:r>
            <a:r>
              <a:rPr lang="it-IT" dirty="0" err="1"/>
              <a:t>Stakholders</a:t>
            </a:r>
            <a:endParaRPr lang="it-IT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u="sng" noProof="0" dirty="0"/>
              <a:t>Suggestion of paper.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noProof="0" dirty="0"/>
              <a:t>T7.2: Another option could be to add an additional paper considering the 3 RHs together. A methodological paper on SNA as efficient method to detect readiness for </a:t>
            </a:r>
            <a:r>
              <a:rPr lang="en-GB" noProof="0" dirty="0" err="1"/>
              <a:t>NbS</a:t>
            </a:r>
            <a:r>
              <a:rPr lang="en-GB" noProof="0" dirty="0"/>
              <a:t> implementation depending on analysis on intersectoral linkages.</a:t>
            </a:r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microsoft.com/office/2007/relationships/hdphoto" Target="../media/hdphoto1.wdp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26" Type="http://schemas.openxmlformats.org/officeDocument/2006/relationships/image" Target="../media/image59.png"/><Relationship Id="rId3" Type="http://schemas.openxmlformats.org/officeDocument/2006/relationships/image" Target="../media/image38.png"/><Relationship Id="rId21" Type="http://schemas.openxmlformats.org/officeDocument/2006/relationships/image" Target="../media/image54.jpeg"/><Relationship Id="rId34" Type="http://schemas.openxmlformats.org/officeDocument/2006/relationships/image" Target="../media/image66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5" Type="http://schemas.openxmlformats.org/officeDocument/2006/relationships/image" Target="../media/image58.jpeg"/><Relationship Id="rId3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29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24" Type="http://schemas.openxmlformats.org/officeDocument/2006/relationships/image" Target="../media/image57.png"/><Relationship Id="rId32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28" Type="http://schemas.openxmlformats.org/officeDocument/2006/relationships/image" Target="../media/image61.jpeg"/><Relationship Id="rId10" Type="http://schemas.openxmlformats.org/officeDocument/2006/relationships/image" Target="../media/image43.jpeg"/><Relationship Id="rId19" Type="http://schemas.openxmlformats.org/officeDocument/2006/relationships/image" Target="../media/image52.png"/><Relationship Id="rId31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Relationship Id="rId27" Type="http://schemas.openxmlformats.org/officeDocument/2006/relationships/image" Target="../media/image60.jpeg"/><Relationship Id="rId30" Type="http://schemas.openxmlformats.org/officeDocument/2006/relationships/image" Target="../media/image63.png"/><Relationship Id="rId8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microsoft.com/office/2014/relationships/chartEx" Target="../charts/chartEx1.xml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erson walking in a forest&#10;&#10;Description automatically generated with medium confidenc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447643" cy="5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4864464" y="1466850"/>
            <a:ext cx="6937011" cy="183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buClr>
                <a:srgbClr val="3C3C3B"/>
              </a:buClr>
            </a:pPr>
            <a:r>
              <a:rPr lang="sv-SE" sz="4000" b="1" dirty="0">
                <a:solidFill>
                  <a:srgbClr val="3C3C3B"/>
                </a:solidFill>
                <a:latin typeface="Fira Sans"/>
                <a:sym typeface="Fira Sans"/>
              </a:rPr>
              <a:t>WP7 </a:t>
            </a:r>
            <a:r>
              <a:rPr lang="en-GB" sz="4000" b="1" dirty="0">
                <a:solidFill>
                  <a:srgbClr val="3C3C3B"/>
                </a:solidFill>
                <a:latin typeface="Fira Sans"/>
              </a:rPr>
              <a:t>Society:</a:t>
            </a:r>
            <a:br>
              <a:rPr lang="en-GB" sz="4000" b="1" dirty="0">
                <a:solidFill>
                  <a:srgbClr val="3C3C3B"/>
                </a:solidFill>
                <a:latin typeface="Fira Sans"/>
              </a:rPr>
            </a:br>
            <a:r>
              <a:rPr lang="en-GB" sz="3200" b="1" dirty="0">
                <a:solidFill>
                  <a:srgbClr val="3C3C3B"/>
                </a:solidFill>
                <a:latin typeface="Fira Sans"/>
              </a:rPr>
              <a:t>Social perspectives on </a:t>
            </a:r>
            <a:r>
              <a:rPr lang="en-GB" sz="3200" b="1" dirty="0" err="1">
                <a:solidFill>
                  <a:srgbClr val="3C3C3B"/>
                </a:solidFill>
                <a:latin typeface="Fira Sans"/>
              </a:rPr>
              <a:t>NbTs</a:t>
            </a:r>
            <a:r>
              <a:rPr lang="en-GB" sz="3200" b="1" dirty="0">
                <a:solidFill>
                  <a:srgbClr val="3C3C3B"/>
                </a:solidFill>
                <a:latin typeface="Fira Sans"/>
              </a:rPr>
              <a:t> and social innovation actions</a:t>
            </a:r>
            <a:r>
              <a:rPr lang="sv-SE" sz="3200" b="1" dirty="0">
                <a:solidFill>
                  <a:srgbClr val="3C3C3B"/>
                </a:solidFill>
                <a:latin typeface="Fira Sans"/>
                <a:sym typeface="Fira Sans"/>
              </a:rPr>
              <a:t> </a:t>
            </a:r>
            <a:endParaRPr sz="4000" b="1" dirty="0">
              <a:solidFill>
                <a:srgbClr val="3C3C3B"/>
              </a:solidFill>
              <a:latin typeface="Fira Sans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4933079" y="3455768"/>
            <a:ext cx="6937011" cy="205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>
              <a:lnSpc>
                <a:spcPct val="100000"/>
              </a:lnSpc>
              <a:buClr>
                <a:schemeClr val="dk1"/>
              </a:buClr>
              <a:buSzPts val="1600"/>
            </a:pPr>
            <a:r>
              <a:rPr lang="en-GB" sz="1800" b="1" u="sng" noProof="0" dirty="0"/>
              <a:t>Leader</a:t>
            </a:r>
            <a:r>
              <a:rPr lang="en-GB" sz="1800" b="1" noProof="0" dirty="0"/>
              <a:t>: UNIPD – TESAF</a:t>
            </a:r>
          </a:p>
          <a:p>
            <a:pPr lvl="0" algn="l">
              <a:lnSpc>
                <a:spcPct val="100000"/>
              </a:lnSpc>
              <a:buClr>
                <a:schemeClr val="dk1"/>
              </a:buClr>
              <a:buSzPts val="1600"/>
            </a:pPr>
            <a:r>
              <a:rPr lang="en-GB" sz="1800" b="1" u="sng" noProof="0" dirty="0"/>
              <a:t>PP participants</a:t>
            </a:r>
            <a:r>
              <a:rPr lang="en-GB" sz="1800" b="1" noProof="0" dirty="0"/>
              <a:t>: ETIFOR, PMU, </a:t>
            </a:r>
            <a:r>
              <a:rPr lang="en-GB" sz="1800" b="1" noProof="0" dirty="0" err="1"/>
              <a:t>ISGlobal</a:t>
            </a:r>
            <a:r>
              <a:rPr lang="en-GB" sz="1800" b="1" noProof="0" dirty="0"/>
              <a:t>, UNIVIE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lang="it-IT" sz="1000" b="1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lang="sv-SE" sz="1800" dirty="0">
              <a:solidFill>
                <a:srgbClr val="3C3C3B"/>
              </a:solidFill>
              <a:highlight>
                <a:srgbClr val="FFFF00"/>
              </a:highlight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sz="1800" dirty="0">
              <a:solidFill>
                <a:srgbClr val="3C3C3B"/>
              </a:solidFill>
              <a:highlight>
                <a:srgbClr val="FFFF00"/>
              </a:highlight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sz="1000"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1800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  <a:endParaRPr sz="1800"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87" name="Google Shape;87;p1" descr="A picture containing graphics, graphic design, font, logo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613" y="-31175"/>
            <a:ext cx="3592287" cy="17041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048000" y="6214058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A flag with yellow stars in a circle&#10;&#10;Description automatically generated with low confidenc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688" y="6131674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font, graphics, symbol, text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6972" y="6264091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5879575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096000" y="5879575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5764268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o 54">
            <a:extLst>
              <a:ext uri="{FF2B5EF4-FFF2-40B4-BE49-F238E27FC236}">
                <a16:creationId xmlns:a16="http://schemas.microsoft.com/office/drawing/2014/main" id="{EE454DA8-8ABA-7053-A830-6571BE8FA082}"/>
              </a:ext>
            </a:extLst>
          </p:cNvPr>
          <p:cNvGrpSpPr/>
          <p:nvPr/>
        </p:nvGrpSpPr>
        <p:grpSpPr>
          <a:xfrm>
            <a:off x="-3175" y="899829"/>
            <a:ext cx="8153400" cy="5723637"/>
            <a:chOff x="-3175" y="899829"/>
            <a:chExt cx="8153400" cy="5723637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F05C0B4F-DFDA-0E38-F8EA-4EC11A1D1C13}"/>
                </a:ext>
              </a:extLst>
            </p:cNvPr>
            <p:cNvGrpSpPr/>
            <p:nvPr/>
          </p:nvGrpSpPr>
          <p:grpSpPr>
            <a:xfrm>
              <a:off x="-3175" y="899829"/>
              <a:ext cx="8153400" cy="5723637"/>
              <a:chOff x="-3175" y="899829"/>
              <a:chExt cx="8153400" cy="5723637"/>
            </a:xfrm>
          </p:grpSpPr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B197CFFF-CAEF-33EA-5B68-3E1E87938DA8}"/>
                  </a:ext>
                </a:extLst>
              </p:cNvPr>
              <p:cNvGrpSpPr/>
              <p:nvPr/>
            </p:nvGrpSpPr>
            <p:grpSpPr>
              <a:xfrm>
                <a:off x="-3175" y="899829"/>
                <a:ext cx="8153400" cy="5723637"/>
                <a:chOff x="1551962" y="785990"/>
                <a:chExt cx="8153400" cy="5723637"/>
              </a:xfrm>
            </p:grpSpPr>
            <p:pic>
              <p:nvPicPr>
                <p:cNvPr id="11" name="Immagine 10" descr="Immagine che contiene testo, schermata, numero, line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528DCC5F-CE99-EA06-F5AA-B7997E00F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551962" y="785990"/>
                  <a:ext cx="8153400" cy="5723637"/>
                </a:xfrm>
                <a:prstGeom prst="rect">
                  <a:avLst/>
                </a:prstGeom>
              </p:spPr>
            </p:pic>
            <p:pic>
              <p:nvPicPr>
                <p:cNvPr id="12" name="Immagine 11">
                  <a:extLst>
                    <a:ext uri="{FF2B5EF4-FFF2-40B4-BE49-F238E27FC236}">
                      <a16:creationId xmlns:a16="http://schemas.microsoft.com/office/drawing/2014/main" id="{7984AE63-1762-D6E4-7040-2DFBFBCD97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310246" y="2462510"/>
                  <a:ext cx="508026" cy="184150"/>
                </a:xfrm>
                <a:prstGeom prst="rect">
                  <a:avLst/>
                </a:prstGeom>
              </p:spPr>
            </p:pic>
          </p:grpSp>
          <p:pic>
            <p:nvPicPr>
              <p:cNvPr id="36" name="Immagine 35" descr="Immagine che contiene testo, schermata, numero, linea&#10;&#10;Il contenuto generato dall'IA potrebbe non essere corretto.">
                <a:extLst>
                  <a:ext uri="{FF2B5EF4-FFF2-40B4-BE49-F238E27FC236}">
                    <a16:creationId xmlns:a16="http://schemas.microsoft.com/office/drawing/2014/main" id="{763CDBF7-B724-F8D0-77F1-42A59A48C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35070" y="3578828"/>
                <a:ext cx="766286" cy="330567"/>
              </a:xfrm>
              <a:prstGeom prst="rect">
                <a:avLst/>
              </a:prstGeom>
            </p:spPr>
          </p:pic>
        </p:grpSp>
        <p:pic>
          <p:nvPicPr>
            <p:cNvPr id="54" name="Immagine 53" descr="Immagine che contiene testo, schermata, numero, linea&#10;&#10;Il contenuto generato dall'IA potrebbe non essere corretto.">
              <a:extLst>
                <a:ext uri="{FF2B5EF4-FFF2-40B4-BE49-F238E27FC236}">
                  <a16:creationId xmlns:a16="http://schemas.microsoft.com/office/drawing/2014/main" id="{AFE4022D-B44D-94B1-B800-745710F67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00875" y="3557471"/>
              <a:ext cx="518256" cy="330567"/>
            </a:xfrm>
            <a:prstGeom prst="rect">
              <a:avLst/>
            </a:prstGeom>
          </p:spPr>
        </p:pic>
      </p:grpSp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2678861" y="171175"/>
            <a:ext cx="6693799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Timeline and next steps</a:t>
            </a:r>
            <a:endParaRPr sz="3600" dirty="0"/>
          </a:p>
        </p:txBody>
      </p:sp>
      <p:sp>
        <p:nvSpPr>
          <p:cNvPr id="148" name="Google Shape;148;p6"/>
          <p:cNvSpPr/>
          <p:nvPr/>
        </p:nvSpPr>
        <p:spPr>
          <a:xfrm>
            <a:off x="0" y="67382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096000" y="67382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0" y="66356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 descr="A flag with yellow stars in a circle&#10;&#10;Description automatically generated with low confidence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61" y="249326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 descr="A picture containing font, graphics, symbol, text&#10;&#10;Description automatically generated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2293" y="277520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136526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4EA7295-BE24-4C19-9F43-77FB332D03FE}"/>
              </a:ext>
            </a:extLst>
          </p:cNvPr>
          <p:cNvSpPr txBox="1"/>
          <p:nvPr/>
        </p:nvSpPr>
        <p:spPr>
          <a:xfrm>
            <a:off x="10026690" y="6626018"/>
            <a:ext cx="2071784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1100" dirty="0">
                <a:solidFill>
                  <a:schemeClr val="bg1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CD093C-F3DB-CE36-2029-361DE717461B}"/>
              </a:ext>
            </a:extLst>
          </p:cNvPr>
          <p:cNvSpPr txBox="1"/>
          <p:nvPr/>
        </p:nvSpPr>
        <p:spPr>
          <a:xfrm>
            <a:off x="8972498" y="5066363"/>
            <a:ext cx="3091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>
                <a:solidFill>
                  <a:schemeClr val="accent2">
                    <a:lumMod val="75000"/>
                  </a:schemeClr>
                </a:solidFill>
              </a:rPr>
              <a:t>October</a:t>
            </a:r>
            <a:r>
              <a:rPr lang="it-IT" b="1" u="sng" dirty="0">
                <a:solidFill>
                  <a:schemeClr val="accent2">
                    <a:lumMod val="75000"/>
                  </a:schemeClr>
                </a:solidFill>
              </a:rPr>
              <a:t> 2026</a:t>
            </a:r>
          </a:p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D7.2: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NbT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RH Guide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0A5AB05-EEE8-7BA7-E290-710F90861A92}"/>
              </a:ext>
            </a:extLst>
          </p:cNvPr>
          <p:cNvSpPr txBox="1"/>
          <p:nvPr/>
        </p:nvSpPr>
        <p:spPr>
          <a:xfrm>
            <a:off x="8972498" y="4360050"/>
            <a:ext cx="3091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>
                <a:solidFill>
                  <a:schemeClr val="accent4">
                    <a:lumMod val="75000"/>
                  </a:schemeClr>
                </a:solidFill>
              </a:rPr>
              <a:t>January</a:t>
            </a:r>
            <a:r>
              <a:rPr lang="it-IT" b="1" u="sng" dirty="0">
                <a:solidFill>
                  <a:schemeClr val="accent4">
                    <a:lumMod val="75000"/>
                  </a:schemeClr>
                </a:solidFill>
              </a:rPr>
              <a:t> 2026</a:t>
            </a:r>
          </a:p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M26: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Step-by-Step RH </a:t>
            </a:r>
            <a:r>
              <a:rPr lang="it-IT" dirty="0" err="1">
                <a:solidFill>
                  <a:schemeClr val="accent4">
                    <a:lumMod val="75000"/>
                  </a:schemeClr>
                </a:solidFill>
              </a:rPr>
              <a:t>guidelines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Picture 6" descr="Free Green Check Mark Verified SVG, PNG Icon, Symbol. Download Image.">
            <a:extLst>
              <a:ext uri="{FF2B5EF4-FFF2-40B4-BE49-F238E27FC236}">
                <a16:creationId xmlns:a16="http://schemas.microsoft.com/office/drawing/2014/main" id="{AFDD0AF6-58BE-B41B-8B17-3900185B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6460" y="1214117"/>
            <a:ext cx="318018" cy="2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ree Green Check Mark Verified SVG, PNG Icon, Symbol. Download Image.">
            <a:extLst>
              <a:ext uri="{FF2B5EF4-FFF2-40B4-BE49-F238E27FC236}">
                <a16:creationId xmlns:a16="http://schemas.microsoft.com/office/drawing/2014/main" id="{44819788-F069-147E-7980-A206C6D8E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0679" y="1305560"/>
            <a:ext cx="318018" cy="2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ree Green Check Mark Verified SVG, PNG Icon, Symbol. Download Image.">
            <a:extLst>
              <a:ext uri="{FF2B5EF4-FFF2-40B4-BE49-F238E27FC236}">
                <a16:creationId xmlns:a16="http://schemas.microsoft.com/office/drawing/2014/main" id="{A3FACF5F-2B24-1CF3-4BA9-97958B763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9152" y="1305560"/>
            <a:ext cx="318018" cy="2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Free Green Check Mark Verified SVG, PNG Icon, Symbol. Download Image.">
            <a:extLst>
              <a:ext uri="{FF2B5EF4-FFF2-40B4-BE49-F238E27FC236}">
                <a16:creationId xmlns:a16="http://schemas.microsoft.com/office/drawing/2014/main" id="{6DD2551E-9484-2504-8356-95DB36D3C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5976" y="1305559"/>
            <a:ext cx="318018" cy="2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ree Green Check Mark Verified SVG, PNG Icon, Symbol. Download Image.">
            <a:extLst>
              <a:ext uri="{FF2B5EF4-FFF2-40B4-BE49-F238E27FC236}">
                <a16:creationId xmlns:a16="http://schemas.microsoft.com/office/drawing/2014/main" id="{DEFFEC69-F500-3297-B512-C5A32F1BD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duotone>
              <a:prstClr val="black"/>
              <a:srgbClr val="FF0000">
                <a:tint val="45000"/>
                <a:satMod val="400000"/>
              </a:srgb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9011" y="2668424"/>
            <a:ext cx="318018" cy="2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9+ Thousand Man On Top Mountain Icon Royalty-Free Images, Stock Photos &amp;  Pictures | Shutterstock">
            <a:extLst>
              <a:ext uri="{FF2B5EF4-FFF2-40B4-BE49-F238E27FC236}">
                <a16:creationId xmlns:a16="http://schemas.microsoft.com/office/drawing/2014/main" id="{E11F53B5-A19D-4322-22E4-59C4E84C4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143" y="4312526"/>
            <a:ext cx="462795" cy="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9+ Thousand Man On Top Mountain Icon Royalty-Free Images, Stock Photos &amp;  Pictures | Shutterstock">
            <a:extLst>
              <a:ext uri="{FF2B5EF4-FFF2-40B4-BE49-F238E27FC236}">
                <a16:creationId xmlns:a16="http://schemas.microsoft.com/office/drawing/2014/main" id="{A6C01B2C-66B8-BAB3-FD57-7C2166E01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143" y="5017668"/>
            <a:ext cx="462795" cy="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Google Shape;135;p5">
            <a:extLst>
              <a:ext uri="{FF2B5EF4-FFF2-40B4-BE49-F238E27FC236}">
                <a16:creationId xmlns:a16="http://schemas.microsoft.com/office/drawing/2014/main" id="{E543732B-BC7A-E0AE-B755-312ABD00699B}"/>
              </a:ext>
            </a:extLst>
          </p:cNvPr>
          <p:cNvSpPr txBox="1"/>
          <p:nvPr/>
        </p:nvSpPr>
        <p:spPr>
          <a:xfrm>
            <a:off x="8150227" y="963201"/>
            <a:ext cx="4041774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7.1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Awareness and acceptance of NbTs</a:t>
            </a:r>
            <a:endParaRPr sz="1800" b="1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40" name="Google Shape;135;p5">
            <a:extLst>
              <a:ext uri="{FF2B5EF4-FFF2-40B4-BE49-F238E27FC236}">
                <a16:creationId xmlns:a16="http://schemas.microsoft.com/office/drawing/2014/main" id="{C18EE555-418B-4AA7-7260-A1E79C8403CC}"/>
              </a:ext>
            </a:extLst>
          </p:cNvPr>
          <p:cNvSpPr txBox="1"/>
          <p:nvPr/>
        </p:nvSpPr>
        <p:spPr>
          <a:xfrm>
            <a:off x="3201866" y="5821195"/>
            <a:ext cx="2267576" cy="70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6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7.2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sz="1200" b="1" dirty="0">
                <a:solidFill>
                  <a:schemeClr val="tx1"/>
                </a:solidFill>
                <a:latin typeface="Sen" pitchFamily="2" charset="0"/>
              </a:rPr>
              <a:t>Cross-sectoral linkages</a:t>
            </a:r>
            <a:endParaRPr sz="1200" b="1" dirty="0">
              <a:solidFill>
                <a:schemeClr val="tx1"/>
              </a:solidFill>
              <a:latin typeface="Sen" pitchFamily="2" charset="0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41" name="Google Shape;135;p5">
            <a:extLst>
              <a:ext uri="{FF2B5EF4-FFF2-40B4-BE49-F238E27FC236}">
                <a16:creationId xmlns:a16="http://schemas.microsoft.com/office/drawing/2014/main" id="{3DFF18AB-FC9D-7B7A-AEDA-5F0576A52DE3}"/>
              </a:ext>
            </a:extLst>
          </p:cNvPr>
          <p:cNvSpPr txBox="1"/>
          <p:nvPr/>
        </p:nvSpPr>
        <p:spPr>
          <a:xfrm>
            <a:off x="8131717" y="3448154"/>
            <a:ext cx="4041775" cy="69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7.3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Resilience Hubs for social resilience</a:t>
            </a:r>
            <a:endParaRPr b="1" dirty="0">
              <a:solidFill>
                <a:schemeClr val="tx1"/>
              </a:solidFill>
              <a:latin typeface="Sen" pitchFamily="2" charset="0"/>
              <a:sym typeface="Sen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63C8A3B-328B-5AB8-256A-156764ED2621}"/>
              </a:ext>
            </a:extLst>
          </p:cNvPr>
          <p:cNvSpPr txBox="1"/>
          <p:nvPr/>
        </p:nvSpPr>
        <p:spPr>
          <a:xfrm>
            <a:off x="8959346" y="1702438"/>
            <a:ext cx="3105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>
                <a:solidFill>
                  <a:schemeClr val="accent6"/>
                </a:solidFill>
              </a:rPr>
              <a:t>January</a:t>
            </a:r>
            <a:r>
              <a:rPr lang="it-IT" b="1" u="sng" dirty="0">
                <a:solidFill>
                  <a:schemeClr val="accent6"/>
                </a:solidFill>
              </a:rPr>
              <a:t> 2026</a:t>
            </a:r>
          </a:p>
          <a:p>
            <a:r>
              <a:rPr lang="it-IT" b="1" dirty="0">
                <a:solidFill>
                  <a:schemeClr val="accent6"/>
                </a:solidFill>
              </a:rPr>
              <a:t>M23: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dirty="0" err="1">
                <a:solidFill>
                  <a:schemeClr val="accent6"/>
                </a:solidFill>
              </a:rPr>
              <a:t>Awareness</a:t>
            </a:r>
            <a:r>
              <a:rPr lang="it-IT" dirty="0">
                <a:solidFill>
                  <a:schemeClr val="accent6"/>
                </a:solidFill>
              </a:rPr>
              <a:t>/</a:t>
            </a:r>
            <a:r>
              <a:rPr lang="it-IT" dirty="0" err="1">
                <a:solidFill>
                  <a:schemeClr val="accent6"/>
                </a:solidFill>
              </a:rPr>
              <a:t>acceptance</a:t>
            </a:r>
            <a:r>
              <a:rPr lang="it-IT" dirty="0">
                <a:solidFill>
                  <a:schemeClr val="accent6"/>
                </a:solidFill>
              </a:rPr>
              <a:t> data </a:t>
            </a:r>
            <a:r>
              <a:rPr lang="it-IT" dirty="0" err="1">
                <a:solidFill>
                  <a:schemeClr val="accent6"/>
                </a:solidFill>
              </a:rPr>
              <a:t>collection</a:t>
            </a:r>
            <a:r>
              <a:rPr lang="it-IT" dirty="0">
                <a:solidFill>
                  <a:schemeClr val="accent6"/>
                </a:solidFill>
              </a:rPr>
              <a:t> complete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DB641C5-64B5-F433-0AB8-83878B48431E}"/>
              </a:ext>
            </a:extLst>
          </p:cNvPr>
          <p:cNvSpPr txBox="1"/>
          <p:nvPr/>
        </p:nvSpPr>
        <p:spPr>
          <a:xfrm>
            <a:off x="8972498" y="5816996"/>
            <a:ext cx="3091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>
                <a:solidFill>
                  <a:srgbClr val="C00000"/>
                </a:solidFill>
              </a:rPr>
              <a:t>January</a:t>
            </a:r>
            <a:r>
              <a:rPr lang="it-IT" b="1" u="sng" dirty="0">
                <a:solidFill>
                  <a:srgbClr val="C00000"/>
                </a:solidFill>
              </a:rPr>
              <a:t> 2027</a:t>
            </a:r>
          </a:p>
          <a:p>
            <a:r>
              <a:rPr lang="it-IT" b="1" dirty="0">
                <a:solidFill>
                  <a:srgbClr val="C00000"/>
                </a:solidFill>
              </a:rPr>
              <a:t>M27: </a:t>
            </a:r>
            <a:r>
              <a:rPr lang="it-IT" dirty="0" err="1">
                <a:solidFill>
                  <a:srgbClr val="C00000"/>
                </a:solidFill>
              </a:rPr>
              <a:t>Example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NbT</a:t>
            </a:r>
            <a:r>
              <a:rPr lang="it-IT" dirty="0">
                <a:solidFill>
                  <a:srgbClr val="C00000"/>
                </a:solidFill>
              </a:rPr>
              <a:t> of </a:t>
            </a:r>
            <a:r>
              <a:rPr lang="it-IT" dirty="0" err="1">
                <a:solidFill>
                  <a:srgbClr val="C00000"/>
                </a:solidFill>
              </a:rPr>
              <a:t>MoU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8" name="Picture 2" descr="9+ Thousand Man On Top Mountain Icon Royalty-Free Images, Stock Photos &amp;  Pictures | Shutterstock">
            <a:extLst>
              <a:ext uri="{FF2B5EF4-FFF2-40B4-BE49-F238E27FC236}">
                <a16:creationId xmlns:a16="http://schemas.microsoft.com/office/drawing/2014/main" id="{A502B2B1-180F-AFCD-1E50-353FF3E7E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142" y="5759655"/>
            <a:ext cx="462795" cy="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9+ Thousand Man On Top Mountain Icon Royalty-Free Images, Stock Photos &amp;  Pictures | Shutterstock">
            <a:extLst>
              <a:ext uri="{FF2B5EF4-FFF2-40B4-BE49-F238E27FC236}">
                <a16:creationId xmlns:a16="http://schemas.microsoft.com/office/drawing/2014/main" id="{E644E4FD-55A7-1E8E-A0F4-21F80D758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40" y="4758065"/>
            <a:ext cx="462795" cy="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264EB4A-0981-1D57-D5CD-E3CDE049BCFF}"/>
              </a:ext>
            </a:extLst>
          </p:cNvPr>
          <p:cNvSpPr txBox="1"/>
          <p:nvPr/>
        </p:nvSpPr>
        <p:spPr>
          <a:xfrm>
            <a:off x="8959345" y="2552868"/>
            <a:ext cx="310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D7.1: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NbT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awareness</a:t>
            </a:r>
            <a:r>
              <a:rPr lang="it-IT" dirty="0">
                <a:solidFill>
                  <a:srgbClr val="00B050"/>
                </a:solidFill>
              </a:rPr>
              <a:t>/</a:t>
            </a:r>
            <a:r>
              <a:rPr lang="it-IT" dirty="0" err="1">
                <a:solidFill>
                  <a:srgbClr val="00B050"/>
                </a:solidFill>
              </a:rPr>
              <a:t>acceptance</a:t>
            </a:r>
            <a:r>
              <a:rPr lang="it-IT" dirty="0">
                <a:solidFill>
                  <a:srgbClr val="00B050"/>
                </a:solidFill>
              </a:rPr>
              <a:t> report</a:t>
            </a:r>
          </a:p>
        </p:txBody>
      </p:sp>
      <p:pic>
        <p:nvPicPr>
          <p:cNvPr id="51" name="Picture 2" descr="9+ Thousand Man On Top Mountain Icon Royalty-Free Images, Stock Photos &amp;  Pictures | Shutterstock">
            <a:extLst>
              <a:ext uri="{FF2B5EF4-FFF2-40B4-BE49-F238E27FC236}">
                <a16:creationId xmlns:a16="http://schemas.microsoft.com/office/drawing/2014/main" id="{7A2D9170-911B-D906-9ECB-01FE6E47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142" y="2076817"/>
            <a:ext cx="462795" cy="620611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2050" name="Picture 2" descr="9+ Thousand Man On Top Mountain Icon Royalty-Free Images, Stock Photos &amp;  Pictures | Shutterstock">
            <a:extLst>
              <a:ext uri="{FF2B5EF4-FFF2-40B4-BE49-F238E27FC236}">
                <a16:creationId xmlns:a16="http://schemas.microsoft.com/office/drawing/2014/main" id="{F2DFCC58-FC07-D040-B64C-14DBFA780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4844" y="3528115"/>
            <a:ext cx="462795" cy="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9+ Thousand Man On Top Mountain Icon Royalty-Free Images, Stock Photos &amp;  Pictures | Shutterstock">
            <a:extLst>
              <a:ext uri="{FF2B5EF4-FFF2-40B4-BE49-F238E27FC236}">
                <a16:creationId xmlns:a16="http://schemas.microsoft.com/office/drawing/2014/main" id="{395FF763-40A4-42AD-7B45-3D00DACBE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032" y="3585518"/>
            <a:ext cx="462795" cy="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5C36045-802C-9858-A9EB-B1FFEC2E1ED2}"/>
              </a:ext>
            </a:extLst>
          </p:cNvPr>
          <p:cNvSpPr txBox="1"/>
          <p:nvPr/>
        </p:nvSpPr>
        <p:spPr>
          <a:xfrm>
            <a:off x="5901664" y="5813821"/>
            <a:ext cx="230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accent5"/>
                </a:solidFill>
              </a:rPr>
              <a:t>Internal</a:t>
            </a:r>
            <a:r>
              <a:rPr lang="it-IT" sz="1200" b="1" dirty="0">
                <a:solidFill>
                  <a:schemeClr val="accent5"/>
                </a:solidFill>
              </a:rPr>
              <a:t> deadline</a:t>
            </a:r>
          </a:p>
          <a:p>
            <a:r>
              <a:rPr lang="it-IT" sz="1200" u="sng" dirty="0">
                <a:solidFill>
                  <a:schemeClr val="accent5"/>
                </a:solidFill>
              </a:rPr>
              <a:t>August 2025</a:t>
            </a:r>
          </a:p>
          <a:p>
            <a:r>
              <a:rPr lang="it-IT" sz="1200" dirty="0">
                <a:solidFill>
                  <a:schemeClr val="accent5"/>
                </a:solidFill>
              </a:rPr>
              <a:t>SNA (baseline) </a:t>
            </a:r>
            <a:r>
              <a:rPr lang="it-IT" sz="1200" dirty="0" err="1">
                <a:solidFill>
                  <a:schemeClr val="accent5"/>
                </a:solidFill>
              </a:rPr>
              <a:t>completed</a:t>
            </a:r>
            <a:endParaRPr lang="it-IT" sz="1200" dirty="0">
              <a:solidFill>
                <a:schemeClr val="accent5"/>
              </a:solidFill>
            </a:endParaRPr>
          </a:p>
        </p:txBody>
      </p:sp>
      <p:pic>
        <p:nvPicPr>
          <p:cNvPr id="57" name="Picture 2" descr="9+ Thousand Man On Top Mountain Icon Royalty-Free Images, Stock Photos &amp;  Pictures | Shutterstock">
            <a:extLst>
              <a:ext uri="{FF2B5EF4-FFF2-40B4-BE49-F238E27FC236}">
                <a16:creationId xmlns:a16="http://schemas.microsoft.com/office/drawing/2014/main" id="{025B7D02-42BA-8356-773C-0943B409F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648" y="5872848"/>
            <a:ext cx="462795" cy="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9+ Thousand Man On Top Mountain Icon Royalty-Free Images, Stock Photos &amp;  Pictures | Shutterstock">
            <a:extLst>
              <a:ext uri="{FF2B5EF4-FFF2-40B4-BE49-F238E27FC236}">
                <a16:creationId xmlns:a16="http://schemas.microsoft.com/office/drawing/2014/main" id="{902D8CC6-5C73-DF01-F311-A0EDA5E66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427" y="2217697"/>
            <a:ext cx="462795" cy="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9948AE-1CA0-FCFF-FC8D-877AFCE966F4}"/>
              </a:ext>
            </a:extLst>
          </p:cNvPr>
          <p:cNvSpPr txBox="1"/>
          <p:nvPr/>
        </p:nvSpPr>
        <p:spPr>
          <a:xfrm>
            <a:off x="5719195" y="4897713"/>
            <a:ext cx="2382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SIA + SNA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questionnaires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1103113-802F-F3DB-9E61-9937BC4C3CD2}"/>
              </a:ext>
            </a:extLst>
          </p:cNvPr>
          <p:cNvSpPr/>
          <p:nvPr/>
        </p:nvSpPr>
        <p:spPr>
          <a:xfrm>
            <a:off x="2560465" y="3065986"/>
            <a:ext cx="2868687" cy="1848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476E"/>
                </a:solidFill>
                <a:latin typeface="Sen" panose="020B0604020202020204" charset="0"/>
              </a:rPr>
              <a:t>D7.2</a:t>
            </a:r>
          </a:p>
          <a:p>
            <a:pPr algn="ctr"/>
            <a:r>
              <a:rPr lang="en-GB" i="1" dirty="0">
                <a:solidFill>
                  <a:srgbClr val="00476E"/>
                </a:solidFill>
                <a:latin typeface="Sen" panose="020B0604020202020204" charset="0"/>
              </a:rPr>
              <a:t>“… part of the RESONATE Toolbox + Online Tutorial</a:t>
            </a:r>
            <a:r>
              <a:rPr lang="en-GB" dirty="0">
                <a:solidFill>
                  <a:srgbClr val="00476E"/>
                </a:solidFill>
                <a:latin typeface="Sen" panose="020B0604020202020204" charset="0"/>
              </a:rPr>
              <a:t>”</a:t>
            </a:r>
          </a:p>
          <a:p>
            <a:pPr algn="ctr"/>
            <a:r>
              <a:rPr lang="en-GB" sz="800" dirty="0">
                <a:solidFill>
                  <a:srgbClr val="00476E"/>
                </a:solidFill>
                <a:latin typeface="Sen" panose="020B0604020202020204" charset="0"/>
              </a:rPr>
              <a:t>(RESONATE GA)</a:t>
            </a:r>
          </a:p>
          <a:p>
            <a:pPr algn="ctr"/>
            <a:endParaRPr lang="en-GB" sz="700" dirty="0">
              <a:solidFill>
                <a:srgbClr val="00476E"/>
              </a:solidFill>
              <a:latin typeface="Sen" panose="020B0604020202020204" charset="0"/>
            </a:endParaRPr>
          </a:p>
          <a:p>
            <a:pPr algn="ctr"/>
            <a:r>
              <a:rPr lang="en-GB" b="1" dirty="0">
                <a:solidFill>
                  <a:srgbClr val="00476E"/>
                </a:solidFill>
                <a:latin typeface="Sen" panose="020B0604020202020204" charset="0"/>
              </a:rPr>
              <a:t>D4.1+D5.1+D6.1+</a:t>
            </a:r>
          </a:p>
          <a:p>
            <a:pPr algn="ctr"/>
            <a:r>
              <a:rPr lang="en-GB" b="1" dirty="0">
                <a:solidFill>
                  <a:srgbClr val="00476E"/>
                </a:solidFill>
                <a:latin typeface="Sen" panose="020B0604020202020204" charset="0"/>
              </a:rPr>
              <a:t>D7.2+D8.1</a:t>
            </a:r>
          </a:p>
          <a:p>
            <a:pPr algn="ctr"/>
            <a:r>
              <a:rPr lang="en-GB" dirty="0">
                <a:solidFill>
                  <a:srgbClr val="00476E"/>
                </a:solidFill>
                <a:latin typeface="Sen" panose="020B0604020202020204" charset="0"/>
              </a:rPr>
              <a:t>There is a common approach/coordination?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FD43930-34BD-54C6-6F8F-DAC2FF317193}"/>
              </a:ext>
            </a:extLst>
          </p:cNvPr>
          <p:cNvSpPr/>
          <p:nvPr/>
        </p:nvSpPr>
        <p:spPr>
          <a:xfrm>
            <a:off x="5779769" y="2834147"/>
            <a:ext cx="676887" cy="6673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A9E97D4-013D-E1D7-722B-5B923B3838C1}"/>
              </a:ext>
            </a:extLst>
          </p:cNvPr>
          <p:cNvSpPr/>
          <p:nvPr/>
        </p:nvSpPr>
        <p:spPr>
          <a:xfrm>
            <a:off x="6865107" y="2809452"/>
            <a:ext cx="780362" cy="7693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" descr="9+ Thousand Man On Top Mountain Icon Royalty-Free Images, Stock Photos &amp;  Pictures | Shutterstock">
            <a:extLst>
              <a:ext uri="{FF2B5EF4-FFF2-40B4-BE49-F238E27FC236}">
                <a16:creationId xmlns:a16="http://schemas.microsoft.com/office/drawing/2014/main" id="{6E4E798E-A7C8-18B8-5724-2C41981C4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24" y="3528115"/>
            <a:ext cx="462795" cy="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9" grpId="0"/>
      <p:bldP spid="41" grpId="0"/>
      <p:bldP spid="42" grpId="0"/>
      <p:bldP spid="47" grpId="0"/>
      <p:bldP spid="50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ctrTitle"/>
          </p:nvPr>
        </p:nvSpPr>
        <p:spPr>
          <a:xfrm>
            <a:off x="127500" y="929275"/>
            <a:ext cx="4403723" cy="91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lang="sv-SE" b="1" dirty="0">
                <a:solidFill>
                  <a:srgbClr val="00AFD7"/>
                </a:solidFill>
                <a:latin typeface="Fira Sans"/>
                <a:ea typeface="Fira Sans"/>
                <a:cs typeface="Fira Sans"/>
                <a:sym typeface="Fira Sans"/>
              </a:rPr>
              <a:t>Thank</a:t>
            </a:r>
            <a:r>
              <a:rPr lang="sv-SE" b="1" dirty="0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sv-SE" b="1" dirty="0">
                <a:solidFill>
                  <a:srgbClr val="00AFD7"/>
                </a:solidFill>
                <a:latin typeface="Fira Sans"/>
                <a:ea typeface="Fira Sans"/>
                <a:cs typeface="Fira Sans"/>
                <a:sym typeface="Fira Sans"/>
              </a:rPr>
              <a:t>you!</a:t>
            </a:r>
            <a:endParaRPr b="1" dirty="0">
              <a:solidFill>
                <a:srgbClr val="00AFD7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9" name="Google Shape;159;p7" descr="A picture containing graphics, graphic design, font, logo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67" y="1"/>
            <a:ext cx="2943225" cy="910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0" y="59017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6096000" y="59017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3048000" y="6212415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7" descr="A flag with yellow stars in a circle&#10;&#10;Description automatically generated with low confidenc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688" y="6130031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 descr="A picture containing font, graphics, symbol, text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6972" y="6262448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0" y="57991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C20C70-E116-3723-9D5C-9B84912755B3}"/>
              </a:ext>
            </a:extLst>
          </p:cNvPr>
          <p:cNvSpPr txBox="1"/>
          <p:nvPr/>
        </p:nvSpPr>
        <p:spPr>
          <a:xfrm>
            <a:off x="10120216" y="5789518"/>
            <a:ext cx="2071784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1100" dirty="0">
                <a:solidFill>
                  <a:schemeClr val="bg1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24F86F1-880A-1214-0297-5EB3AC9387DA}"/>
              </a:ext>
            </a:extLst>
          </p:cNvPr>
          <p:cNvGrpSpPr/>
          <p:nvPr/>
        </p:nvGrpSpPr>
        <p:grpSpPr>
          <a:xfrm>
            <a:off x="206713" y="1813761"/>
            <a:ext cx="4472956" cy="3889573"/>
            <a:chOff x="53615" y="1445412"/>
            <a:chExt cx="4472956" cy="3889573"/>
          </a:xfrm>
        </p:grpSpPr>
        <p:grpSp>
          <p:nvGrpSpPr>
            <p:cNvPr id="35" name="Google Shape;206;p37">
              <a:extLst>
                <a:ext uri="{FF2B5EF4-FFF2-40B4-BE49-F238E27FC236}">
                  <a16:creationId xmlns:a16="http://schemas.microsoft.com/office/drawing/2014/main" id="{7471BCA7-266B-1C5F-EF24-40DD8A2602DF}"/>
                </a:ext>
              </a:extLst>
            </p:cNvPr>
            <p:cNvGrpSpPr/>
            <p:nvPr/>
          </p:nvGrpSpPr>
          <p:grpSpPr>
            <a:xfrm>
              <a:off x="53615" y="1445412"/>
              <a:ext cx="4472956" cy="3889573"/>
              <a:chOff x="442808" y="1658930"/>
              <a:chExt cx="5073677" cy="5308435"/>
            </a:xfrm>
          </p:grpSpPr>
          <p:sp>
            <p:nvSpPr>
              <p:cNvPr id="36" name="Google Shape;207;p37">
                <a:extLst>
                  <a:ext uri="{FF2B5EF4-FFF2-40B4-BE49-F238E27FC236}">
                    <a16:creationId xmlns:a16="http://schemas.microsoft.com/office/drawing/2014/main" id="{70FF2BD3-83C0-16DE-EB09-D3AE89FA0E8E}"/>
                  </a:ext>
                </a:extLst>
              </p:cNvPr>
              <p:cNvSpPr txBox="1"/>
              <p:nvPr/>
            </p:nvSpPr>
            <p:spPr>
              <a:xfrm>
                <a:off x="3526854" y="2126421"/>
                <a:ext cx="1568261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Laura Secco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08;p37">
                <a:extLst>
                  <a:ext uri="{FF2B5EF4-FFF2-40B4-BE49-F238E27FC236}">
                    <a16:creationId xmlns:a16="http://schemas.microsoft.com/office/drawing/2014/main" id="{3B601A90-F203-98C5-311F-061BDC64FCEE}"/>
                  </a:ext>
                </a:extLst>
              </p:cNvPr>
              <p:cNvSpPr txBox="1"/>
              <p:nvPr/>
            </p:nvSpPr>
            <p:spPr>
              <a:xfrm>
                <a:off x="454235" y="3858935"/>
                <a:ext cx="2310143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Aynur</a:t>
                </a: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it-IT" sz="1100" b="1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Mammadova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09;p37">
                <a:extLst>
                  <a:ext uri="{FF2B5EF4-FFF2-40B4-BE49-F238E27FC236}">
                    <a16:creationId xmlns:a16="http://schemas.microsoft.com/office/drawing/2014/main" id="{01D1BB08-8EB1-5621-285E-80BC109DA60E}"/>
                  </a:ext>
                </a:extLst>
              </p:cNvPr>
              <p:cNvSpPr txBox="1"/>
              <p:nvPr/>
            </p:nvSpPr>
            <p:spPr>
              <a:xfrm>
                <a:off x="2404930" y="3855126"/>
                <a:ext cx="1516338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Todora</a:t>
                </a: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it-IT" sz="1100" b="1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Rogelja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" name="Google Shape;210;p37">
                <a:extLst>
                  <a:ext uri="{FF2B5EF4-FFF2-40B4-BE49-F238E27FC236}">
                    <a16:creationId xmlns:a16="http://schemas.microsoft.com/office/drawing/2014/main" id="{5D7131CF-BE92-620C-7B92-24C19F3C8E10}"/>
                  </a:ext>
                </a:extLst>
              </p:cNvPr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56819" y="2871271"/>
                <a:ext cx="980157" cy="10137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211;p37">
                <a:extLst>
                  <a:ext uri="{FF2B5EF4-FFF2-40B4-BE49-F238E27FC236}">
                    <a16:creationId xmlns:a16="http://schemas.microsoft.com/office/drawing/2014/main" id="{D7253629-58E8-FA37-E94E-9A8378E69AD5}"/>
                  </a:ext>
                </a:extLst>
              </p:cNvPr>
              <p:cNvPicPr preferRelativeResize="0"/>
              <p:nvPr/>
            </p:nvPicPr>
            <p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8508" y="2857039"/>
                <a:ext cx="981596" cy="101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" name="Google Shape;212;p37">
                <a:extLst>
                  <a:ext uri="{FF2B5EF4-FFF2-40B4-BE49-F238E27FC236}">
                    <a16:creationId xmlns:a16="http://schemas.microsoft.com/office/drawing/2014/main" id="{BF288F43-51AF-1C69-84FE-2035218AA14B}"/>
                  </a:ext>
                </a:extLst>
              </p:cNvPr>
              <p:cNvSpPr/>
              <p:nvPr/>
            </p:nvSpPr>
            <p:spPr>
              <a:xfrm>
                <a:off x="698612" y="1658930"/>
                <a:ext cx="4817873" cy="5308435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" name="Google Shape;213;p37">
                <a:extLst>
                  <a:ext uri="{FF2B5EF4-FFF2-40B4-BE49-F238E27FC236}">
                    <a16:creationId xmlns:a16="http://schemas.microsoft.com/office/drawing/2014/main" id="{AA921BD3-B27E-5EBC-04B5-AB718170333B}"/>
                  </a:ext>
                </a:extLst>
              </p:cNvPr>
              <p:cNvPicPr preferRelativeResize="0"/>
              <p:nvPr/>
            </p:nvPicPr>
            <p:blipFill rotWithShape="1">
              <a:blip r:embed="rId8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2808" y="1812246"/>
                <a:ext cx="1675998" cy="5237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oogle Shape;214;p37">
                <a:extLst>
                  <a:ext uri="{FF2B5EF4-FFF2-40B4-BE49-F238E27FC236}">
                    <a16:creationId xmlns:a16="http://schemas.microsoft.com/office/drawing/2014/main" id="{3F2EA9D9-B93B-5CA7-D625-7B3380028162}"/>
                  </a:ext>
                </a:extLst>
              </p:cNvPr>
              <p:cNvPicPr preferRelativeResize="0"/>
              <p:nvPr/>
            </p:nvPicPr>
            <p:blipFill rotWithShape="1">
              <a:blip r:embed="rId9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14893" y="2871983"/>
                <a:ext cx="1077690" cy="10086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Google Shape;215;p37">
                <a:extLst>
                  <a:ext uri="{FF2B5EF4-FFF2-40B4-BE49-F238E27FC236}">
                    <a16:creationId xmlns:a16="http://schemas.microsoft.com/office/drawing/2014/main" id="{784C8869-44C5-022C-1006-A925204BB33A}"/>
                  </a:ext>
                </a:extLst>
              </p:cNvPr>
              <p:cNvPicPr preferRelativeResize="0"/>
              <p:nvPr/>
            </p:nvPicPr>
            <p:blipFill rotWithShape="1">
              <a:blip r:embed="rId10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65437" y="1812246"/>
                <a:ext cx="981595" cy="9159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" name="Google Shape;216;p37">
                <a:extLst>
                  <a:ext uri="{FF2B5EF4-FFF2-40B4-BE49-F238E27FC236}">
                    <a16:creationId xmlns:a16="http://schemas.microsoft.com/office/drawing/2014/main" id="{B4B87A2B-549E-B5D3-0B3F-8539ACF9A167}"/>
                  </a:ext>
                </a:extLst>
              </p:cNvPr>
              <p:cNvSpPr txBox="1"/>
              <p:nvPr/>
            </p:nvSpPr>
            <p:spPr>
              <a:xfrm>
                <a:off x="3888865" y="3858935"/>
                <a:ext cx="1535892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Giorgia Bottaro</a:t>
                </a:r>
                <a:endParaRPr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17;p37">
                <a:extLst>
                  <a:ext uri="{FF2B5EF4-FFF2-40B4-BE49-F238E27FC236}">
                    <a16:creationId xmlns:a16="http://schemas.microsoft.com/office/drawing/2014/main" id="{6CA00F18-EF18-6A90-327D-0FF05FAA744E}"/>
                  </a:ext>
                </a:extLst>
              </p:cNvPr>
              <p:cNvSpPr txBox="1"/>
              <p:nvPr/>
            </p:nvSpPr>
            <p:spPr>
              <a:xfrm>
                <a:off x="1983837" y="4300633"/>
                <a:ext cx="1405412" cy="540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Deborah </a:t>
                </a:r>
                <a:r>
                  <a:rPr lang="it-IT" sz="1100" b="1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Vedovetto</a:t>
                </a:r>
                <a:endParaRPr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18;p37">
                <a:extLst>
                  <a:ext uri="{FF2B5EF4-FFF2-40B4-BE49-F238E27FC236}">
                    <a16:creationId xmlns:a16="http://schemas.microsoft.com/office/drawing/2014/main" id="{98BADF7A-B5B0-5775-DB5E-C99A093D21C2}"/>
                  </a:ext>
                </a:extLst>
              </p:cNvPr>
              <p:cNvSpPr txBox="1"/>
              <p:nvPr/>
            </p:nvSpPr>
            <p:spPr>
              <a:xfrm>
                <a:off x="3916375" y="4326107"/>
                <a:ext cx="1405412" cy="540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Matilda Todesco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219;p37">
              <a:extLst>
                <a:ext uri="{FF2B5EF4-FFF2-40B4-BE49-F238E27FC236}">
                  <a16:creationId xmlns:a16="http://schemas.microsoft.com/office/drawing/2014/main" id="{1DFF8FAE-5A0B-842B-B212-DE207C372F35}"/>
                </a:ext>
              </a:extLst>
            </p:cNvPr>
            <p:cNvGrpSpPr/>
            <p:nvPr/>
          </p:nvGrpSpPr>
          <p:grpSpPr>
            <a:xfrm>
              <a:off x="347580" y="4212166"/>
              <a:ext cx="4078512" cy="1052508"/>
              <a:chOff x="973833" y="4708653"/>
              <a:chExt cx="5271201" cy="1472491"/>
            </a:xfrm>
          </p:grpSpPr>
          <p:sp>
            <p:nvSpPr>
              <p:cNvPr id="49" name="Google Shape;220;p37">
                <a:extLst>
                  <a:ext uri="{FF2B5EF4-FFF2-40B4-BE49-F238E27FC236}">
                    <a16:creationId xmlns:a16="http://schemas.microsoft.com/office/drawing/2014/main" id="{568D796A-13B2-B63E-5E81-03821D534B56}"/>
                  </a:ext>
                </a:extLst>
              </p:cNvPr>
              <p:cNvSpPr txBox="1"/>
              <p:nvPr/>
            </p:nvSpPr>
            <p:spPr>
              <a:xfrm>
                <a:off x="973833" y="5547845"/>
                <a:ext cx="1162341" cy="602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Elena Pisani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21;p37">
                <a:extLst>
                  <a:ext uri="{FF2B5EF4-FFF2-40B4-BE49-F238E27FC236}">
                    <a16:creationId xmlns:a16="http://schemas.microsoft.com/office/drawing/2014/main" id="{8F3BC6E6-1E8D-0AC8-5439-7655B47C114F}"/>
                  </a:ext>
                </a:extLst>
              </p:cNvPr>
              <p:cNvSpPr txBox="1"/>
              <p:nvPr/>
            </p:nvSpPr>
            <p:spPr>
              <a:xfrm>
                <a:off x="3397834" y="5561275"/>
                <a:ext cx="1532950" cy="602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Giovanna De Mas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1" name="Google Shape;222;p37">
                <a:extLst>
                  <a:ext uri="{FF2B5EF4-FFF2-40B4-BE49-F238E27FC236}">
                    <a16:creationId xmlns:a16="http://schemas.microsoft.com/office/drawing/2014/main" id="{4A9C1E48-2CEB-4245-343D-6CF86F148CC4}"/>
                  </a:ext>
                </a:extLst>
              </p:cNvPr>
              <p:cNvPicPr preferRelativeResize="0"/>
              <p:nvPr/>
            </p:nvPicPr>
            <p:blipFill rotWithShape="1">
              <a:blip r:embed="rId11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8997" y="4767169"/>
                <a:ext cx="872041" cy="8591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223;p37">
                <a:extLst>
                  <a:ext uri="{FF2B5EF4-FFF2-40B4-BE49-F238E27FC236}">
                    <a16:creationId xmlns:a16="http://schemas.microsoft.com/office/drawing/2014/main" id="{102A00FF-2569-BA89-4F23-E4FCDC770242}"/>
                  </a:ext>
                </a:extLst>
              </p:cNvPr>
              <p:cNvPicPr preferRelativeResize="0"/>
              <p:nvPr/>
            </p:nvPicPr>
            <p:blipFill rotWithShape="1">
              <a:blip r:embed="rId12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85370" y="4708653"/>
                <a:ext cx="902910" cy="9029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224;p37">
                <a:extLst>
                  <a:ext uri="{FF2B5EF4-FFF2-40B4-BE49-F238E27FC236}">
                    <a16:creationId xmlns:a16="http://schemas.microsoft.com/office/drawing/2014/main" id="{767F9CC2-5342-49DB-4918-EE62481418B6}"/>
                  </a:ext>
                </a:extLst>
              </p:cNvPr>
              <p:cNvPicPr preferRelativeResize="0"/>
              <p:nvPr/>
            </p:nvPicPr>
            <p:blipFill rotWithShape="1">
              <a:blip r:embed="rId1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0009" y="4717224"/>
                <a:ext cx="1054511" cy="8926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225;p37">
                <a:extLst>
                  <a:ext uri="{FF2B5EF4-FFF2-40B4-BE49-F238E27FC236}">
                    <a16:creationId xmlns:a16="http://schemas.microsoft.com/office/drawing/2014/main" id="{71C64FE3-73C0-C25B-62DE-3A44FC60C5E3}"/>
                  </a:ext>
                </a:extLst>
              </p:cNvPr>
              <p:cNvPicPr preferRelativeResize="0"/>
              <p:nvPr/>
            </p:nvPicPr>
            <p:blipFill rotWithShape="1">
              <a:blip r:embed="rId1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281032" y="4719350"/>
                <a:ext cx="902910" cy="8812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" name="Google Shape;226;p37">
                <a:extLst>
                  <a:ext uri="{FF2B5EF4-FFF2-40B4-BE49-F238E27FC236}">
                    <a16:creationId xmlns:a16="http://schemas.microsoft.com/office/drawing/2014/main" id="{C8997858-4775-0691-FEA4-340D34831085}"/>
                  </a:ext>
                </a:extLst>
              </p:cNvPr>
              <p:cNvSpPr txBox="1"/>
              <p:nvPr/>
            </p:nvSpPr>
            <p:spPr>
              <a:xfrm>
                <a:off x="4722670" y="5578376"/>
                <a:ext cx="1522364" cy="602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Elena </a:t>
                </a:r>
                <a:r>
                  <a:rPr lang="it-IT" sz="1100" b="1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Andriollo</a:t>
                </a:r>
                <a:endParaRPr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27;p37">
                <a:extLst>
                  <a:ext uri="{FF2B5EF4-FFF2-40B4-BE49-F238E27FC236}">
                    <a16:creationId xmlns:a16="http://schemas.microsoft.com/office/drawing/2014/main" id="{41E1CF8B-DE56-4A80-BFCD-7D8126ACE02D}"/>
                  </a:ext>
                </a:extLst>
              </p:cNvPr>
              <p:cNvSpPr txBox="1"/>
              <p:nvPr/>
            </p:nvSpPr>
            <p:spPr>
              <a:xfrm>
                <a:off x="2186669" y="5557025"/>
                <a:ext cx="1384781" cy="602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Michela Zanetti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7" name="Google Shape;229;p37" descr="Immagine che contiene persona, Viso umano, interno, vestiti&#10;&#10;Descrizione generata automaticamente">
              <a:extLst>
                <a:ext uri="{FF2B5EF4-FFF2-40B4-BE49-F238E27FC236}">
                  <a16:creationId xmlns:a16="http://schemas.microsoft.com/office/drawing/2014/main" id="{59C0E171-281F-6CA5-0B37-CBD439AA523A}"/>
                </a:ext>
              </a:extLst>
            </p:cNvPr>
            <p:cNvPicPr preferRelativeResize="0"/>
            <p:nvPr/>
          </p:nvPicPr>
          <p:blipFill rotWithShape="1">
            <a:blip r:embed="rId1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8839" y="3503884"/>
              <a:ext cx="687044" cy="637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230;p37" descr="Immagine che contiene aria aperta, persona, Viso umano, inverno&#10;&#10;Descrizione generata automaticamente">
              <a:extLst>
                <a:ext uri="{FF2B5EF4-FFF2-40B4-BE49-F238E27FC236}">
                  <a16:creationId xmlns:a16="http://schemas.microsoft.com/office/drawing/2014/main" id="{3A183134-66A3-8916-83E3-A3EF23AF356A}"/>
                </a:ext>
              </a:extLst>
            </p:cNvPr>
            <p:cNvPicPr preferRelativeResize="0"/>
            <p:nvPr/>
          </p:nvPicPr>
          <p:blipFill rotWithShape="1">
            <a:blip r:embed="rId1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3699" y="3479107"/>
              <a:ext cx="716965" cy="6548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8518B42B-0C1B-2B43-6C40-690C3C3DE700}"/>
              </a:ext>
            </a:extLst>
          </p:cNvPr>
          <p:cNvGrpSpPr/>
          <p:nvPr/>
        </p:nvGrpSpPr>
        <p:grpSpPr>
          <a:xfrm>
            <a:off x="4901403" y="1692968"/>
            <a:ext cx="6817625" cy="1263059"/>
            <a:chOff x="4907047" y="1058003"/>
            <a:chExt cx="6817625" cy="1263059"/>
          </a:xfrm>
        </p:grpSpPr>
        <p:grpSp>
          <p:nvGrpSpPr>
            <p:cNvPr id="59" name="Google Shape;206;p37">
              <a:extLst>
                <a:ext uri="{FF2B5EF4-FFF2-40B4-BE49-F238E27FC236}">
                  <a16:creationId xmlns:a16="http://schemas.microsoft.com/office/drawing/2014/main" id="{D07EA8CA-D9B6-EBD5-0905-8408121DADA1}"/>
                </a:ext>
              </a:extLst>
            </p:cNvPr>
            <p:cNvGrpSpPr/>
            <p:nvPr/>
          </p:nvGrpSpPr>
          <p:grpSpPr>
            <a:xfrm>
              <a:off x="4907047" y="1058003"/>
              <a:ext cx="5218813" cy="1263059"/>
              <a:chOff x="534154" y="1537229"/>
              <a:chExt cx="6138651" cy="1583500"/>
            </a:xfrm>
          </p:grpSpPr>
          <p:sp>
            <p:nvSpPr>
              <p:cNvPr id="60" name="Google Shape;207;p37">
                <a:extLst>
                  <a:ext uri="{FF2B5EF4-FFF2-40B4-BE49-F238E27FC236}">
                    <a16:creationId xmlns:a16="http://schemas.microsoft.com/office/drawing/2014/main" id="{7B4E0AF1-D4BA-06F1-1C5E-696F4A885189}"/>
                  </a:ext>
                </a:extLst>
              </p:cNvPr>
              <p:cNvSpPr txBox="1"/>
              <p:nvPr/>
            </p:nvSpPr>
            <p:spPr>
              <a:xfrm>
                <a:off x="848451" y="2777291"/>
                <a:ext cx="1568261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dirty="0"/>
                  <a:t>Ilaria Doimo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08;p37">
                <a:extLst>
                  <a:ext uri="{FF2B5EF4-FFF2-40B4-BE49-F238E27FC236}">
                    <a16:creationId xmlns:a16="http://schemas.microsoft.com/office/drawing/2014/main" id="{B2B5B7CB-0BDD-3B94-E01D-C8FE7BF45186}"/>
                  </a:ext>
                </a:extLst>
              </p:cNvPr>
              <p:cNvSpPr txBox="1"/>
              <p:nvPr/>
            </p:nvSpPr>
            <p:spPr>
              <a:xfrm>
                <a:off x="2467388" y="2775737"/>
                <a:ext cx="2310143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Sofia Caiolo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09;p37">
                <a:extLst>
                  <a:ext uri="{FF2B5EF4-FFF2-40B4-BE49-F238E27FC236}">
                    <a16:creationId xmlns:a16="http://schemas.microsoft.com/office/drawing/2014/main" id="{8C15C992-3638-B8B2-3C34-5C8427A9EAC0}"/>
                  </a:ext>
                </a:extLst>
              </p:cNvPr>
              <p:cNvSpPr txBox="1"/>
              <p:nvPr/>
            </p:nvSpPr>
            <p:spPr>
              <a:xfrm>
                <a:off x="4618225" y="2792798"/>
                <a:ext cx="1870120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Valentina Romanin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12;p37">
                <a:extLst>
                  <a:ext uri="{FF2B5EF4-FFF2-40B4-BE49-F238E27FC236}">
                    <a16:creationId xmlns:a16="http://schemas.microsoft.com/office/drawing/2014/main" id="{4E6EAC28-7C6E-D9AB-1338-203F670EE6E3}"/>
                  </a:ext>
                </a:extLst>
              </p:cNvPr>
              <p:cNvSpPr/>
              <p:nvPr/>
            </p:nvSpPr>
            <p:spPr>
              <a:xfrm>
                <a:off x="534154" y="1537229"/>
                <a:ext cx="6138651" cy="1520201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49B1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26" name="Picture 2" descr="Immagine che contiene Carattere, testo, bianco, simbolo&#10;&#10;Descrizione generata automaticamente">
              <a:extLst>
                <a:ext uri="{FF2B5EF4-FFF2-40B4-BE49-F238E27FC236}">
                  <a16:creationId xmlns:a16="http://schemas.microsoft.com/office/drawing/2014/main" id="{CE4A7C6B-580F-C069-BBBD-CF21D04CB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8128" y="1359189"/>
              <a:ext cx="1806544" cy="513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5" descr="A person pointing at a pinwheel&#10;&#10;Description automatically generated">
              <a:extLst>
                <a:ext uri="{FF2B5EF4-FFF2-40B4-BE49-F238E27FC236}">
                  <a16:creationId xmlns:a16="http://schemas.microsoft.com/office/drawing/2014/main" id="{303F4EA2-C460-375A-236C-86FB6D4E8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0331" y="1139240"/>
              <a:ext cx="704518" cy="886677"/>
            </a:xfrm>
            <a:prstGeom prst="rect">
              <a:avLst/>
            </a:prstGeom>
          </p:spPr>
        </p:pic>
        <p:pic>
          <p:nvPicPr>
            <p:cNvPr id="157" name="Immagine 156" descr="Immagine che contiene persona, vestiti, Viso umano, sorriso&#10;&#10;Descrizione generata automaticamente">
              <a:extLst>
                <a:ext uri="{FF2B5EF4-FFF2-40B4-BE49-F238E27FC236}">
                  <a16:creationId xmlns:a16="http://schemas.microsoft.com/office/drawing/2014/main" id="{2F3E11A0-FD04-B434-F04B-EF50E6BF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1833" y="1133618"/>
              <a:ext cx="704519" cy="905810"/>
            </a:xfrm>
            <a:prstGeom prst="rect">
              <a:avLst/>
            </a:prstGeom>
          </p:spPr>
        </p:pic>
        <p:pic>
          <p:nvPicPr>
            <p:cNvPr id="160" name="Immagine 159" descr="Immagine che contiene persona, vestiti, Viso umano, sorriso&#10;&#10;Descrizione generata automaticamente">
              <a:extLst>
                <a:ext uri="{FF2B5EF4-FFF2-40B4-BE49-F238E27FC236}">
                  <a16:creationId xmlns:a16="http://schemas.microsoft.com/office/drawing/2014/main" id="{163B983B-46DA-E0D8-7078-910C65AD6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7674" y="1139241"/>
              <a:ext cx="872249" cy="886677"/>
            </a:xfrm>
            <a:prstGeom prst="rect">
              <a:avLst/>
            </a:prstGeom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9E9EEAAF-80F4-A559-3D4F-07FD6C52926E}"/>
              </a:ext>
            </a:extLst>
          </p:cNvPr>
          <p:cNvGrpSpPr/>
          <p:nvPr/>
        </p:nvGrpSpPr>
        <p:grpSpPr>
          <a:xfrm>
            <a:off x="4878936" y="3033560"/>
            <a:ext cx="6942950" cy="1227208"/>
            <a:chOff x="4892782" y="2833929"/>
            <a:chExt cx="6942950" cy="1227208"/>
          </a:xfrm>
        </p:grpSpPr>
        <p:grpSp>
          <p:nvGrpSpPr>
            <p:cNvPr id="146" name="Google Shape;206;p37">
              <a:extLst>
                <a:ext uri="{FF2B5EF4-FFF2-40B4-BE49-F238E27FC236}">
                  <a16:creationId xmlns:a16="http://schemas.microsoft.com/office/drawing/2014/main" id="{DCC4E96A-1095-593D-8CD3-8BE6178D9A39}"/>
                </a:ext>
              </a:extLst>
            </p:cNvPr>
            <p:cNvGrpSpPr/>
            <p:nvPr/>
          </p:nvGrpSpPr>
          <p:grpSpPr>
            <a:xfrm>
              <a:off x="4892782" y="2833929"/>
              <a:ext cx="5251086" cy="1227208"/>
              <a:chOff x="534154" y="1709548"/>
              <a:chExt cx="6176612" cy="1538555"/>
            </a:xfrm>
          </p:grpSpPr>
          <p:sp>
            <p:nvSpPr>
              <p:cNvPr id="147" name="Google Shape;207;p37">
                <a:extLst>
                  <a:ext uri="{FF2B5EF4-FFF2-40B4-BE49-F238E27FC236}">
                    <a16:creationId xmlns:a16="http://schemas.microsoft.com/office/drawing/2014/main" id="{6A8BFD44-9E0F-E1D0-F035-C9FABDCD6830}"/>
                  </a:ext>
                </a:extLst>
              </p:cNvPr>
              <p:cNvSpPr txBox="1"/>
              <p:nvPr/>
            </p:nvSpPr>
            <p:spPr>
              <a:xfrm>
                <a:off x="848451" y="2892535"/>
                <a:ext cx="1568261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dirty="0" err="1"/>
                  <a:t>Arnulf</a:t>
                </a:r>
                <a:r>
                  <a:rPr lang="it-IT" sz="1100" b="1" dirty="0"/>
                  <a:t> </a:t>
                </a:r>
                <a:r>
                  <a:rPr lang="it-IT" sz="1100" b="1" dirty="0" err="1"/>
                  <a:t>Artl</a:t>
                </a:r>
                <a:r>
                  <a:rPr lang="it-IT" sz="1100" b="1" dirty="0"/>
                  <a:t> 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08;p37">
                <a:extLst>
                  <a:ext uri="{FF2B5EF4-FFF2-40B4-BE49-F238E27FC236}">
                    <a16:creationId xmlns:a16="http://schemas.microsoft.com/office/drawing/2014/main" id="{891E63B6-5A13-5FEF-3B19-317E50612493}"/>
                  </a:ext>
                </a:extLst>
              </p:cNvPr>
              <p:cNvSpPr txBox="1"/>
              <p:nvPr/>
            </p:nvSpPr>
            <p:spPr>
              <a:xfrm>
                <a:off x="2540032" y="2920172"/>
                <a:ext cx="2310143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Christina Pichler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09;p37">
                <a:extLst>
                  <a:ext uri="{FF2B5EF4-FFF2-40B4-BE49-F238E27FC236}">
                    <a16:creationId xmlns:a16="http://schemas.microsoft.com/office/drawing/2014/main" id="{6B504263-9F0A-FDF8-E26B-D40A3794A8F3}"/>
                  </a:ext>
                </a:extLst>
              </p:cNvPr>
              <p:cNvSpPr txBox="1"/>
              <p:nvPr/>
            </p:nvSpPr>
            <p:spPr>
              <a:xfrm>
                <a:off x="4618225" y="2908041"/>
                <a:ext cx="1870120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SzPts val="1100"/>
                </a:pPr>
                <a:r>
                  <a:rPr lang="it-IT" sz="1100" b="1" dirty="0"/>
                  <a:t>Yara </a:t>
                </a:r>
                <a:r>
                  <a:rPr lang="it-IT" sz="1100" b="1" dirty="0" err="1"/>
                  <a:t>Meilinger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12;p37">
                <a:extLst>
                  <a:ext uri="{FF2B5EF4-FFF2-40B4-BE49-F238E27FC236}">
                    <a16:creationId xmlns:a16="http://schemas.microsoft.com/office/drawing/2014/main" id="{202F3A41-335E-1FB2-F4B4-D7498CA2E684}"/>
                  </a:ext>
                </a:extLst>
              </p:cNvPr>
              <p:cNvSpPr/>
              <p:nvPr/>
            </p:nvSpPr>
            <p:spPr>
              <a:xfrm>
                <a:off x="534154" y="1709548"/>
                <a:ext cx="6176612" cy="1494201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00AFD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28" name="Picture 4" descr="Arnulf Hartl und die Heilkraft der Alpen - salzburg.ORF.at - Radio Salzburg">
              <a:extLst>
                <a:ext uri="{FF2B5EF4-FFF2-40B4-BE49-F238E27FC236}">
                  <a16:creationId xmlns:a16="http://schemas.microsoft.com/office/drawing/2014/main" id="{283EA77C-8A9A-3AC9-C617-2CCA12CD8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009" y="2887912"/>
              <a:ext cx="699926" cy="90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nterview with Christina Pichler (CS5) – Resonate">
              <a:extLst>
                <a:ext uri="{FF2B5EF4-FFF2-40B4-BE49-F238E27FC236}">
                  <a16:creationId xmlns:a16="http://schemas.microsoft.com/office/drawing/2014/main" id="{A4371AF1-EAF5-8A6D-00BD-3F0CB4A1F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013" y="2877712"/>
              <a:ext cx="962621" cy="90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S5 - Risuonare">
              <a:extLst>
                <a:ext uri="{FF2B5EF4-FFF2-40B4-BE49-F238E27FC236}">
                  <a16:creationId xmlns:a16="http://schemas.microsoft.com/office/drawing/2014/main" id="{A677F286-FF63-7177-B8E4-2FB23581FF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6916" y="2880708"/>
              <a:ext cx="903249" cy="91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aracelsus Medical University (PMU)">
              <a:extLst>
                <a:ext uri="{FF2B5EF4-FFF2-40B4-BE49-F238E27FC236}">
                  <a16:creationId xmlns:a16="http://schemas.microsoft.com/office/drawing/2014/main" id="{E153A59F-7A4C-EF37-1029-44661648F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8334" y="3185642"/>
              <a:ext cx="1987398" cy="513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B17DB961-3104-26C7-5DD4-CD28974F3931}"/>
              </a:ext>
            </a:extLst>
          </p:cNvPr>
          <p:cNvGrpSpPr/>
          <p:nvPr/>
        </p:nvGrpSpPr>
        <p:grpSpPr>
          <a:xfrm>
            <a:off x="4892782" y="4351008"/>
            <a:ext cx="7034579" cy="1233943"/>
            <a:chOff x="4892782" y="4351008"/>
            <a:chExt cx="7034579" cy="1233943"/>
          </a:xfrm>
        </p:grpSpPr>
        <p:pic>
          <p:nvPicPr>
            <p:cNvPr id="1048" name="Picture 24" descr="Our Team - Inés Valls - ISGLOBAL">
              <a:extLst>
                <a:ext uri="{FF2B5EF4-FFF2-40B4-BE49-F238E27FC236}">
                  <a16:creationId xmlns:a16="http://schemas.microsoft.com/office/drawing/2014/main" id="{7FC3E839-0EF2-4966-9773-72672A55C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2214" y="4351008"/>
              <a:ext cx="969756" cy="96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1" name="Google Shape;206;p37">
              <a:extLst>
                <a:ext uri="{FF2B5EF4-FFF2-40B4-BE49-F238E27FC236}">
                  <a16:creationId xmlns:a16="http://schemas.microsoft.com/office/drawing/2014/main" id="{2E4AF818-18AE-4854-BB9D-177A868BB54B}"/>
                </a:ext>
              </a:extLst>
            </p:cNvPr>
            <p:cNvGrpSpPr/>
            <p:nvPr/>
          </p:nvGrpSpPr>
          <p:grpSpPr>
            <a:xfrm>
              <a:off x="4892782" y="4351008"/>
              <a:ext cx="5362892" cy="1233943"/>
              <a:chOff x="534154" y="1575147"/>
              <a:chExt cx="6308125" cy="1546998"/>
            </a:xfrm>
          </p:grpSpPr>
          <p:sp>
            <p:nvSpPr>
              <p:cNvPr id="152" name="Google Shape;207;p37">
                <a:extLst>
                  <a:ext uri="{FF2B5EF4-FFF2-40B4-BE49-F238E27FC236}">
                    <a16:creationId xmlns:a16="http://schemas.microsoft.com/office/drawing/2014/main" id="{C69E97A3-18D0-A2F3-FE23-9FDCAE033964}"/>
                  </a:ext>
                </a:extLst>
              </p:cNvPr>
              <p:cNvSpPr txBox="1"/>
              <p:nvPr/>
            </p:nvSpPr>
            <p:spPr>
              <a:xfrm>
                <a:off x="534154" y="2782972"/>
                <a:ext cx="1568261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dirty="0"/>
                  <a:t>Jill </a:t>
                </a:r>
                <a:r>
                  <a:rPr lang="it-IT" sz="1100" b="1" dirty="0" err="1"/>
                  <a:t>Litt</a:t>
                </a:r>
                <a:endParaRPr sz="1100" b="1" dirty="0"/>
              </a:p>
            </p:txBody>
          </p:sp>
          <p:sp>
            <p:nvSpPr>
              <p:cNvPr id="153" name="Google Shape;208;p37">
                <a:extLst>
                  <a:ext uri="{FF2B5EF4-FFF2-40B4-BE49-F238E27FC236}">
                    <a16:creationId xmlns:a16="http://schemas.microsoft.com/office/drawing/2014/main" id="{B521B7F7-6FF4-B16B-39F8-0750A4A20ACC}"/>
                  </a:ext>
                </a:extLst>
              </p:cNvPr>
              <p:cNvSpPr txBox="1"/>
              <p:nvPr/>
            </p:nvSpPr>
            <p:spPr>
              <a:xfrm>
                <a:off x="1664100" y="2782972"/>
                <a:ext cx="2310144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Monica </a:t>
                </a:r>
                <a:r>
                  <a:rPr lang="it-IT" sz="1100" b="1" i="0" u="none" strike="noStrike" cap="none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Ubalde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09;p37">
                <a:extLst>
                  <a:ext uri="{FF2B5EF4-FFF2-40B4-BE49-F238E27FC236}">
                    <a16:creationId xmlns:a16="http://schemas.microsoft.com/office/drawing/2014/main" id="{D83BB222-9B4C-BEF9-9CB7-26A0E195F7B4}"/>
                  </a:ext>
                </a:extLst>
              </p:cNvPr>
              <p:cNvSpPr txBox="1"/>
              <p:nvPr/>
            </p:nvSpPr>
            <p:spPr>
              <a:xfrm>
                <a:off x="4972159" y="2794214"/>
                <a:ext cx="1870120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Inés Valls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12;p37">
                <a:extLst>
                  <a:ext uri="{FF2B5EF4-FFF2-40B4-BE49-F238E27FC236}">
                    <a16:creationId xmlns:a16="http://schemas.microsoft.com/office/drawing/2014/main" id="{0F815992-5A99-822A-D5F0-E6986CCD0377}"/>
                  </a:ext>
                </a:extLst>
              </p:cNvPr>
              <p:cNvSpPr/>
              <p:nvPr/>
            </p:nvSpPr>
            <p:spPr>
              <a:xfrm>
                <a:off x="534154" y="1575147"/>
                <a:ext cx="6176612" cy="1517309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00476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09;p37">
                <a:extLst>
                  <a:ext uri="{FF2B5EF4-FFF2-40B4-BE49-F238E27FC236}">
                    <a16:creationId xmlns:a16="http://schemas.microsoft.com/office/drawing/2014/main" id="{1C4A974D-C1B8-9D4F-7F49-FC1368ACAB43}"/>
                  </a:ext>
                </a:extLst>
              </p:cNvPr>
              <p:cNvSpPr txBox="1"/>
              <p:nvPr/>
            </p:nvSpPr>
            <p:spPr>
              <a:xfrm>
                <a:off x="3438925" y="2782972"/>
                <a:ext cx="1870120" cy="327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it-IT" sz="11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Celia Santos Tapia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34" name="Picture 10" descr="Administration and Projects Unit - Institute for Global Health - ISGLOBAL">
              <a:extLst>
                <a:ext uri="{FF2B5EF4-FFF2-40B4-BE49-F238E27FC236}">
                  <a16:creationId xmlns:a16="http://schemas.microsoft.com/office/drawing/2014/main" id="{9C96888C-E1B0-E3DE-FD96-DF0F034207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913" b="27447"/>
            <a:stretch>
              <a:fillRect/>
            </a:stretch>
          </p:blipFill>
          <p:spPr bwMode="auto">
            <a:xfrm>
              <a:off x="10015632" y="4790227"/>
              <a:ext cx="1911729" cy="44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Our Team - Jill Litt - ISGLOBAL">
              <a:extLst>
                <a:ext uri="{FF2B5EF4-FFF2-40B4-BE49-F238E27FC236}">
                  <a16:creationId xmlns:a16="http://schemas.microsoft.com/office/drawing/2014/main" id="{8F5E6576-CAA6-B8A0-D843-1ACD38D55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417" y="4411782"/>
              <a:ext cx="905996" cy="90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De charla con el Botánico. La naturaleza como receta para la salud urbana |  Web de Gijón">
              <a:extLst>
                <a:ext uri="{FF2B5EF4-FFF2-40B4-BE49-F238E27FC236}">
                  <a16:creationId xmlns:a16="http://schemas.microsoft.com/office/drawing/2014/main" id="{AE6F30F5-F3D3-0207-EBB3-AB6BAB4956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624" y="4386718"/>
              <a:ext cx="829559" cy="93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Our Team - Celia Santos - ISGLOBAL">
              <a:extLst>
                <a:ext uri="{FF2B5EF4-FFF2-40B4-BE49-F238E27FC236}">
                  <a16:creationId xmlns:a16="http://schemas.microsoft.com/office/drawing/2014/main" id="{3D000CFE-B58B-6506-BD38-7154738FC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469" y="4386889"/>
              <a:ext cx="929538" cy="929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Google Shape;212;p37">
            <a:extLst>
              <a:ext uri="{FF2B5EF4-FFF2-40B4-BE49-F238E27FC236}">
                <a16:creationId xmlns:a16="http://schemas.microsoft.com/office/drawing/2014/main" id="{B3EBAA71-329E-3868-6269-7F994B630584}"/>
              </a:ext>
            </a:extLst>
          </p:cNvPr>
          <p:cNvSpPr/>
          <p:nvPr/>
        </p:nvSpPr>
        <p:spPr>
          <a:xfrm>
            <a:off x="4901403" y="236535"/>
            <a:ext cx="5218813" cy="121256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47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CasellaDiTesto 1">
            <a:extLst>
              <a:ext uri="{FF2B5EF4-FFF2-40B4-BE49-F238E27FC236}">
                <a16:creationId xmlns:a16="http://schemas.microsoft.com/office/drawing/2014/main" id="{05E7A47A-657E-DF9C-1D73-1CFC904FAF5B}"/>
              </a:ext>
            </a:extLst>
          </p:cNvPr>
          <p:cNvSpPr txBox="1"/>
          <p:nvPr/>
        </p:nvSpPr>
        <p:spPr>
          <a:xfrm>
            <a:off x="5945353" y="1198175"/>
            <a:ext cx="1676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Francesca Pazzaglia</a:t>
            </a:r>
          </a:p>
        </p:txBody>
      </p:sp>
      <p:sp>
        <p:nvSpPr>
          <p:cNvPr id="31" name="CasellaDiTesto 8">
            <a:extLst>
              <a:ext uri="{FF2B5EF4-FFF2-40B4-BE49-F238E27FC236}">
                <a16:creationId xmlns:a16="http://schemas.microsoft.com/office/drawing/2014/main" id="{D0C096F3-E12B-A5A8-7852-318413880540}"/>
              </a:ext>
            </a:extLst>
          </p:cNvPr>
          <p:cNvSpPr txBox="1"/>
          <p:nvPr/>
        </p:nvSpPr>
        <p:spPr>
          <a:xfrm>
            <a:off x="4997488" y="1200201"/>
            <a:ext cx="1123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Angelica </a:t>
            </a:r>
            <a:r>
              <a:rPr lang="it-IT" sz="1100" b="1" dirty="0" err="1"/>
              <a:t>Moè</a:t>
            </a:r>
            <a:endParaRPr lang="it-IT" sz="1100" b="1" dirty="0"/>
          </a:p>
        </p:txBody>
      </p:sp>
      <p:sp>
        <p:nvSpPr>
          <p:cNvPr id="32" name="CasellaDiTesto 12">
            <a:extLst>
              <a:ext uri="{FF2B5EF4-FFF2-40B4-BE49-F238E27FC236}">
                <a16:creationId xmlns:a16="http://schemas.microsoft.com/office/drawing/2014/main" id="{EADB2C74-F5ED-8905-89BE-EB1D8684C429}"/>
              </a:ext>
            </a:extLst>
          </p:cNvPr>
          <p:cNvSpPr txBox="1"/>
          <p:nvPr/>
        </p:nvSpPr>
        <p:spPr>
          <a:xfrm>
            <a:off x="7483474" y="1198544"/>
            <a:ext cx="1379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Monica Bolognesi</a:t>
            </a:r>
          </a:p>
        </p:txBody>
      </p:sp>
      <p:pic>
        <p:nvPicPr>
          <p:cNvPr id="33" name="Immagine 11">
            <a:extLst>
              <a:ext uri="{FF2B5EF4-FFF2-40B4-BE49-F238E27FC236}">
                <a16:creationId xmlns:a16="http://schemas.microsoft.com/office/drawing/2014/main" id="{E1CF4652-0E58-ED4B-377B-C0DCB241240B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4030" t="19497" r="16601"/>
          <a:stretch/>
        </p:blipFill>
        <p:spPr>
          <a:xfrm>
            <a:off x="7676724" y="287098"/>
            <a:ext cx="974013" cy="9539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Immagine 15">
            <a:extLst>
              <a:ext uri="{FF2B5EF4-FFF2-40B4-BE49-F238E27FC236}">
                <a16:creationId xmlns:a16="http://schemas.microsoft.com/office/drawing/2014/main" id="{A2686D95-6865-4466-EB03-30DC5C8501EC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b="14801"/>
          <a:stretch/>
        </p:blipFill>
        <p:spPr>
          <a:xfrm>
            <a:off x="6369110" y="294317"/>
            <a:ext cx="817573" cy="930438"/>
          </a:xfrm>
          <a:prstGeom prst="rect">
            <a:avLst/>
          </a:prstGeom>
        </p:spPr>
      </p:pic>
      <p:pic>
        <p:nvPicPr>
          <p:cNvPr id="63" name="Immagine 19">
            <a:extLst>
              <a:ext uri="{FF2B5EF4-FFF2-40B4-BE49-F238E27FC236}">
                <a16:creationId xmlns:a16="http://schemas.microsoft.com/office/drawing/2014/main" id="{26924341-A3E7-78DC-36EA-0B5F6F0ACF8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128524" y="297243"/>
            <a:ext cx="908204" cy="953342"/>
          </a:xfrm>
          <a:prstGeom prst="rect">
            <a:avLst/>
          </a:prstGeom>
        </p:spPr>
      </p:pic>
      <p:pic>
        <p:nvPicPr>
          <p:cNvPr id="130" name="Immagine 17">
            <a:extLst>
              <a:ext uri="{FF2B5EF4-FFF2-40B4-BE49-F238E27FC236}">
                <a16:creationId xmlns:a16="http://schemas.microsoft.com/office/drawing/2014/main" id="{EFAFC72F-4C0A-4CB6-563B-1B8F9F6144E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912484" y="430878"/>
            <a:ext cx="838935" cy="768265"/>
          </a:xfrm>
          <a:prstGeom prst="rect">
            <a:avLst/>
          </a:prstGeom>
        </p:spPr>
      </p:pic>
      <p:sp>
        <p:nvSpPr>
          <p:cNvPr id="132" name="CasellaDiTesto 12">
            <a:extLst>
              <a:ext uri="{FF2B5EF4-FFF2-40B4-BE49-F238E27FC236}">
                <a16:creationId xmlns:a16="http://schemas.microsoft.com/office/drawing/2014/main" id="{434DBA09-2205-BE22-1D45-5748099BDD86}"/>
              </a:ext>
            </a:extLst>
          </p:cNvPr>
          <p:cNvSpPr txBox="1"/>
          <p:nvPr/>
        </p:nvSpPr>
        <p:spPr>
          <a:xfrm>
            <a:off x="8843987" y="1189205"/>
            <a:ext cx="1113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Silvia Bellini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229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75B8303-96D3-B84E-4D26-EECAE400B55B}"/>
              </a:ext>
            </a:extLst>
          </p:cNvPr>
          <p:cNvSpPr/>
          <p:nvPr/>
        </p:nvSpPr>
        <p:spPr>
          <a:xfrm>
            <a:off x="230637" y="1153258"/>
            <a:ext cx="3786876" cy="5221972"/>
          </a:xfrm>
          <a:prstGeom prst="roundRect">
            <a:avLst/>
          </a:prstGeom>
          <a:solidFill>
            <a:srgbClr val="49B17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362192B-B4A5-0D3D-B0D6-60662D40A9E9}"/>
              </a:ext>
            </a:extLst>
          </p:cNvPr>
          <p:cNvSpPr/>
          <p:nvPr/>
        </p:nvSpPr>
        <p:spPr>
          <a:xfrm>
            <a:off x="4286250" y="1162540"/>
            <a:ext cx="3619500" cy="5199990"/>
          </a:xfrm>
          <a:prstGeom prst="roundRect">
            <a:avLst/>
          </a:prstGeom>
          <a:solidFill>
            <a:srgbClr val="00AFD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C979F67-D31C-7E80-AF31-954A3FC6748B}"/>
              </a:ext>
            </a:extLst>
          </p:cNvPr>
          <p:cNvSpPr/>
          <p:nvPr/>
        </p:nvSpPr>
        <p:spPr>
          <a:xfrm>
            <a:off x="8150079" y="1162540"/>
            <a:ext cx="3786876" cy="5183444"/>
          </a:xfrm>
          <a:prstGeom prst="roundRect">
            <a:avLst/>
          </a:prstGeom>
          <a:solidFill>
            <a:srgbClr val="00476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183CC75B-C2C6-577F-4799-BF54C7701300}"/>
              </a:ext>
            </a:extLst>
          </p:cNvPr>
          <p:cNvSpPr txBox="1"/>
          <p:nvPr/>
        </p:nvSpPr>
        <p:spPr>
          <a:xfrm>
            <a:off x="314326" y="1224423"/>
            <a:ext cx="3619500" cy="76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7.1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Awareness and acceptance of NbTs</a:t>
            </a:r>
            <a:endParaRPr sz="1800" b="1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8" name="Google Shape;135;p5">
            <a:extLst>
              <a:ext uri="{FF2B5EF4-FFF2-40B4-BE49-F238E27FC236}">
                <a16:creationId xmlns:a16="http://schemas.microsoft.com/office/drawing/2014/main" id="{50EF649F-6E5E-22E9-E196-0BB7AFAAE364}"/>
              </a:ext>
            </a:extLst>
          </p:cNvPr>
          <p:cNvSpPr txBox="1"/>
          <p:nvPr/>
        </p:nvSpPr>
        <p:spPr>
          <a:xfrm>
            <a:off x="4286250" y="1224423"/>
            <a:ext cx="3619500" cy="76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7.2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Cross-sectoral linkages</a:t>
            </a:r>
            <a:endParaRPr b="1" dirty="0">
              <a:solidFill>
                <a:schemeClr val="tx1"/>
              </a:solidFill>
              <a:latin typeface="Sen" pitchFamily="2" charset="0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" name="Google Shape;135;p5">
            <a:extLst>
              <a:ext uri="{FF2B5EF4-FFF2-40B4-BE49-F238E27FC236}">
                <a16:creationId xmlns:a16="http://schemas.microsoft.com/office/drawing/2014/main" id="{B9867385-547D-1C2E-9607-FBB4B4636B52}"/>
              </a:ext>
            </a:extLst>
          </p:cNvPr>
          <p:cNvSpPr txBox="1"/>
          <p:nvPr/>
        </p:nvSpPr>
        <p:spPr>
          <a:xfrm>
            <a:off x="8298386" y="1229316"/>
            <a:ext cx="3619500" cy="83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7.3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Resilience Hubs for social resilience</a:t>
            </a:r>
            <a:endParaRPr b="1" dirty="0">
              <a:solidFill>
                <a:schemeClr val="tx1"/>
              </a:solidFill>
              <a:latin typeface="Sen" pitchFamily="2" charset="0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" name="Google Shape;98;p2">
            <a:extLst>
              <a:ext uri="{FF2B5EF4-FFF2-40B4-BE49-F238E27FC236}">
                <a16:creationId xmlns:a16="http://schemas.microsoft.com/office/drawing/2014/main" id="{A1C98D3A-8C18-D09D-08CC-1C58A3002B6D}"/>
              </a:ext>
            </a:extLst>
          </p:cNvPr>
          <p:cNvSpPr txBox="1">
            <a:spLocks/>
          </p:cNvSpPr>
          <p:nvPr/>
        </p:nvSpPr>
        <p:spPr>
          <a:xfrm>
            <a:off x="2678861" y="221977"/>
            <a:ext cx="66938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Objectives of WP7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B595951-B634-B536-F72D-33771C4C19B4}"/>
              </a:ext>
            </a:extLst>
          </p:cNvPr>
          <p:cNvSpPr txBox="1"/>
          <p:nvPr/>
        </p:nvSpPr>
        <p:spPr>
          <a:xfrm>
            <a:off x="10026690" y="6613318"/>
            <a:ext cx="2071784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1100" dirty="0">
                <a:solidFill>
                  <a:schemeClr val="bg1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</a:p>
        </p:txBody>
      </p:sp>
      <p:sp>
        <p:nvSpPr>
          <p:cNvPr id="14" name="Google Shape;135;p5">
            <a:extLst>
              <a:ext uri="{FF2B5EF4-FFF2-40B4-BE49-F238E27FC236}">
                <a16:creationId xmlns:a16="http://schemas.microsoft.com/office/drawing/2014/main" id="{AEDCA430-8344-9934-2ABE-A5822998E65A}"/>
              </a:ext>
            </a:extLst>
          </p:cNvPr>
          <p:cNvSpPr txBox="1"/>
          <p:nvPr/>
        </p:nvSpPr>
        <p:spPr>
          <a:xfrm>
            <a:off x="206230" y="1888828"/>
            <a:ext cx="3835691" cy="180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Sen" panose="020B0604020202020204" charset="0"/>
              </a:rPr>
              <a:t>Identification of </a:t>
            </a:r>
            <a:r>
              <a:rPr lang="en-US" sz="1600" b="1" dirty="0">
                <a:latin typeface="Sen" panose="020B0604020202020204" charset="0"/>
              </a:rPr>
              <a:t>factors</a:t>
            </a:r>
            <a:r>
              <a:rPr lang="en-US" sz="1600" dirty="0">
                <a:latin typeface="Sen" panose="020B0604020202020204" charset="0"/>
              </a:rPr>
              <a:t> that influence stakeholder </a:t>
            </a:r>
            <a:r>
              <a:rPr lang="en-US" sz="1600" b="1" dirty="0">
                <a:latin typeface="Sen" panose="020B0604020202020204" charset="0"/>
              </a:rPr>
              <a:t>awareness</a:t>
            </a:r>
            <a:r>
              <a:rPr lang="en-US" sz="1600" dirty="0">
                <a:latin typeface="Sen" panose="020B0604020202020204" charset="0"/>
              </a:rPr>
              <a:t> and </a:t>
            </a:r>
            <a:r>
              <a:rPr lang="en-US" sz="1600" b="1" dirty="0">
                <a:latin typeface="Sen" panose="020B0604020202020204" charset="0"/>
              </a:rPr>
              <a:t>acceptance</a:t>
            </a:r>
            <a:r>
              <a:rPr lang="en-US" sz="1600" dirty="0">
                <a:latin typeface="Sen" panose="020B0604020202020204" charset="0"/>
              </a:rPr>
              <a:t> </a:t>
            </a:r>
            <a:r>
              <a:rPr lang="en-US" sz="1600" b="1" dirty="0">
                <a:latin typeface="Sen" panose="020B0604020202020204" charset="0"/>
              </a:rPr>
              <a:t>of </a:t>
            </a:r>
            <a:r>
              <a:rPr lang="en-US" sz="1600" b="1" dirty="0" err="1">
                <a:latin typeface="Sen" panose="020B0604020202020204" charset="0"/>
              </a:rPr>
              <a:t>NbTs</a:t>
            </a:r>
            <a:r>
              <a:rPr lang="en-US" sz="1600" b="1" dirty="0">
                <a:latin typeface="Sen" panose="020B0604020202020204" charset="0"/>
              </a:rPr>
              <a:t> </a:t>
            </a:r>
            <a:r>
              <a:rPr lang="en-US" sz="1600" dirty="0">
                <a:latin typeface="Sen" panose="020B0604020202020204" charset="0"/>
              </a:rPr>
              <a:t>in different socio-economic, institutional, and geographical contexts</a:t>
            </a:r>
            <a:endParaRPr lang="it-IT" sz="2000" dirty="0">
              <a:solidFill>
                <a:schemeClr val="dk1"/>
              </a:solidFill>
              <a:latin typeface="Sen" panose="020B0604020202020204" charset="0"/>
              <a:ea typeface="Sen"/>
              <a:cs typeface="Sen"/>
              <a:sym typeface="Sen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48849BB-92A5-7270-41AD-DBC1D7AC591B}"/>
              </a:ext>
            </a:extLst>
          </p:cNvPr>
          <p:cNvSpPr txBox="1"/>
          <p:nvPr/>
        </p:nvSpPr>
        <p:spPr>
          <a:xfrm>
            <a:off x="326529" y="4360265"/>
            <a:ext cx="3619500" cy="1531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600" b="1" dirty="0">
                <a:solidFill>
                  <a:srgbClr val="49B170"/>
                </a:solidFill>
                <a:latin typeface="Sen" panose="020B0604020202020204" charset="0"/>
              </a:rPr>
              <a:t>Online survey</a:t>
            </a:r>
          </a:p>
          <a:p>
            <a:pPr algn="ctr">
              <a:lnSpc>
                <a:spcPct val="150000"/>
              </a:lnSpc>
            </a:pPr>
            <a:r>
              <a:rPr lang="sv-SE" sz="1600" dirty="0" err="1">
                <a:latin typeface="Sen" panose="020B0604020202020204" charset="0"/>
              </a:rPr>
              <a:t>Questionnaire</a:t>
            </a:r>
            <a:r>
              <a:rPr lang="sv-SE" sz="1600" dirty="0">
                <a:latin typeface="Sen" panose="020B0604020202020204" charset="0"/>
              </a:rPr>
              <a:t> to stakeholders at </a:t>
            </a:r>
            <a:r>
              <a:rPr lang="sv-SE" sz="1600" u="sng" dirty="0">
                <a:latin typeface="Sen" panose="020B0604020202020204" charset="0"/>
              </a:rPr>
              <a:t>European level </a:t>
            </a:r>
            <a:r>
              <a:rPr lang="sv-SE" sz="1600" dirty="0">
                <a:latin typeface="Sen" panose="020B0604020202020204" charset="0"/>
              </a:rPr>
              <a:t>and in the countries of </a:t>
            </a:r>
            <a:r>
              <a:rPr lang="sv-SE" sz="1600" u="sng" dirty="0">
                <a:latin typeface="Sen" panose="020B0604020202020204" charset="0"/>
              </a:rPr>
              <a:t>CSs 4-9</a:t>
            </a:r>
            <a:endParaRPr lang="en-GB" sz="1600" u="sng" dirty="0">
              <a:latin typeface="Sen" panose="020B0604020202020204" charset="0"/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07AA1BA-83C9-F878-015E-8C2DE14F23DE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2136279" y="3895799"/>
            <a:ext cx="0" cy="464466"/>
          </a:xfrm>
          <a:prstGeom prst="straightConnector1">
            <a:avLst/>
          </a:prstGeom>
          <a:ln>
            <a:solidFill>
              <a:srgbClr val="0047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35;p5">
            <a:extLst>
              <a:ext uri="{FF2B5EF4-FFF2-40B4-BE49-F238E27FC236}">
                <a16:creationId xmlns:a16="http://schemas.microsoft.com/office/drawing/2014/main" id="{EB0CEAAD-DDBC-4509-A44E-BA51E3C9D39D}"/>
              </a:ext>
            </a:extLst>
          </p:cNvPr>
          <p:cNvSpPr txBox="1"/>
          <p:nvPr/>
        </p:nvSpPr>
        <p:spPr>
          <a:xfrm>
            <a:off x="4286250" y="2053680"/>
            <a:ext cx="36195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Sen" panose="020B0604020202020204" charset="0"/>
              </a:rPr>
              <a:t>Identification of possible </a:t>
            </a:r>
            <a:r>
              <a:rPr lang="en-US" sz="1600" b="1" dirty="0">
                <a:latin typeface="Sen" panose="020B0604020202020204" charset="0"/>
              </a:rPr>
              <a:t>linkages between sectors</a:t>
            </a:r>
            <a:r>
              <a:rPr lang="en-US" sz="1600" dirty="0">
                <a:latin typeface="Sen" panose="020B0604020202020204" charset="0"/>
              </a:rPr>
              <a:t> based on the analysis of networks and characteristics of the </a:t>
            </a:r>
            <a:r>
              <a:rPr lang="en-US" sz="1600" u="sng" dirty="0">
                <a:latin typeface="Sen" panose="020B0604020202020204" charset="0"/>
              </a:rPr>
              <a:t>CS4-6</a:t>
            </a:r>
            <a:endParaRPr lang="it-IT" sz="1600" u="sng" dirty="0">
              <a:latin typeface="Sen" panose="020B0604020202020204" charset="0"/>
              <a:sym typeface="Sen"/>
            </a:endParaRPr>
          </a:p>
        </p:txBody>
      </p:sp>
      <p:sp>
        <p:nvSpPr>
          <p:cNvPr id="24" name="Google Shape;135;p5">
            <a:extLst>
              <a:ext uri="{FF2B5EF4-FFF2-40B4-BE49-F238E27FC236}">
                <a16:creationId xmlns:a16="http://schemas.microsoft.com/office/drawing/2014/main" id="{1B5D3724-331E-9BDB-E58A-84FB4F2D60C3}"/>
              </a:ext>
            </a:extLst>
          </p:cNvPr>
          <p:cNvSpPr txBox="1"/>
          <p:nvPr/>
        </p:nvSpPr>
        <p:spPr>
          <a:xfrm>
            <a:off x="8064002" y="2083903"/>
            <a:ext cx="3897361" cy="191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b="1" dirty="0">
                <a:latin typeface="Sen" panose="020B0604020202020204" charset="0"/>
              </a:rPr>
              <a:t>Establishment and scaling </a:t>
            </a:r>
            <a:r>
              <a:rPr lang="en-US" sz="1600" dirty="0">
                <a:latin typeface="Sen" panose="020B0604020202020204" charset="0"/>
              </a:rPr>
              <a:t>of </a:t>
            </a:r>
            <a:r>
              <a:rPr lang="en-US" sz="1600" dirty="0" err="1">
                <a:latin typeface="Sen" panose="020B0604020202020204" charset="0"/>
              </a:rPr>
              <a:t>NbT</a:t>
            </a:r>
            <a:r>
              <a:rPr lang="en-US" sz="1600" dirty="0">
                <a:latin typeface="Sen" panose="020B0604020202020204" charset="0"/>
              </a:rPr>
              <a:t> interventions in the </a:t>
            </a:r>
            <a:r>
              <a:rPr lang="en-US" sz="1600" u="sng" dirty="0">
                <a:latin typeface="Sen" panose="020B0604020202020204" charset="0"/>
              </a:rPr>
              <a:t>CS4-6</a:t>
            </a:r>
            <a:r>
              <a:rPr lang="en-US" sz="1600" dirty="0">
                <a:latin typeface="Sen" panose="020B0604020202020204" charset="0"/>
              </a:rPr>
              <a:t> helping local communities turn </a:t>
            </a:r>
            <a:r>
              <a:rPr lang="en-US" sz="1600" dirty="0" err="1">
                <a:latin typeface="Sen" panose="020B0604020202020204" charset="0"/>
              </a:rPr>
              <a:t>NbTs</a:t>
            </a:r>
            <a:r>
              <a:rPr lang="en-US" sz="1600" dirty="0">
                <a:latin typeface="Sen" panose="020B0604020202020204" charset="0"/>
              </a:rPr>
              <a:t> into innovative opportunities for community resilience, green job</a:t>
            </a:r>
          </a:p>
          <a:p>
            <a:pPr algn="ctr"/>
            <a:r>
              <a:rPr lang="en-US" sz="1600" dirty="0">
                <a:latin typeface="Sen" panose="020B0604020202020204" charset="0"/>
              </a:rPr>
              <a:t>creation and nature </a:t>
            </a:r>
            <a:r>
              <a:rPr lang="en-US" sz="1600" dirty="0" err="1">
                <a:latin typeface="Sen" panose="020B0604020202020204" charset="0"/>
              </a:rPr>
              <a:t>protection,thus</a:t>
            </a:r>
            <a:r>
              <a:rPr lang="en-US" sz="1600" dirty="0">
                <a:latin typeface="Sen" panose="020B0604020202020204" charset="0"/>
              </a:rPr>
              <a:t> stimulating </a:t>
            </a:r>
            <a:r>
              <a:rPr lang="en-US" sz="1600" b="1" dirty="0">
                <a:latin typeface="Sen" panose="020B0604020202020204" charset="0"/>
              </a:rPr>
              <a:t>Social Innovation Actions and processes</a:t>
            </a:r>
            <a:endParaRPr lang="it-IT" sz="1600" b="1" dirty="0">
              <a:latin typeface="Sen" panose="020B0604020202020204" charset="0"/>
              <a:sym typeface="Sen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0F5A5DF-01FA-1FBD-8C00-7C75D74CCF6D}"/>
              </a:ext>
            </a:extLst>
          </p:cNvPr>
          <p:cNvSpPr txBox="1"/>
          <p:nvPr/>
        </p:nvSpPr>
        <p:spPr>
          <a:xfrm>
            <a:off x="4286250" y="4260591"/>
            <a:ext cx="3619500" cy="1531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1600" b="1" dirty="0">
                <a:solidFill>
                  <a:srgbClr val="49B170"/>
                </a:solidFill>
                <a:latin typeface="Sen" panose="020B0604020202020204" charset="0"/>
              </a:rPr>
              <a:t>Social Network Analysis (SNA)</a:t>
            </a:r>
          </a:p>
          <a:p>
            <a:pPr algn="ctr">
              <a:lnSpc>
                <a:spcPct val="150000"/>
              </a:lnSpc>
            </a:pPr>
            <a:r>
              <a:rPr lang="sv-SE" sz="1600" dirty="0" err="1">
                <a:latin typeface="Sen" panose="020B0604020202020204" charset="0"/>
              </a:rPr>
              <a:t>Questionnaire</a:t>
            </a:r>
            <a:r>
              <a:rPr lang="sv-SE" sz="1600" dirty="0">
                <a:latin typeface="Sen" panose="020B0604020202020204" charset="0"/>
              </a:rPr>
              <a:t> to stakeholders distributed at the beggining and at the end of the </a:t>
            </a:r>
            <a:r>
              <a:rPr lang="sv-SE" sz="1600" b="1" dirty="0">
                <a:solidFill>
                  <a:srgbClr val="00AFD7"/>
                </a:solidFill>
                <a:latin typeface="Sen" panose="020B0604020202020204" charset="0"/>
              </a:rPr>
              <a:t>RHs</a:t>
            </a:r>
            <a:endParaRPr lang="en-GB" sz="1600" b="1" dirty="0">
              <a:solidFill>
                <a:srgbClr val="00AFD7"/>
              </a:solidFill>
              <a:latin typeface="Sen" panose="020B0604020202020204" charset="0"/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FD231A55-5655-DF1C-6D71-43E9C3E077BE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6096000" y="3695860"/>
            <a:ext cx="0" cy="564731"/>
          </a:xfrm>
          <a:prstGeom prst="straightConnector1">
            <a:avLst/>
          </a:prstGeom>
          <a:ln>
            <a:solidFill>
              <a:srgbClr val="0047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63F1461-49AE-9099-39D7-EC8D58041574}"/>
              </a:ext>
            </a:extLst>
          </p:cNvPr>
          <p:cNvSpPr txBox="1"/>
          <p:nvPr/>
        </p:nvSpPr>
        <p:spPr>
          <a:xfrm>
            <a:off x="7980005" y="4530074"/>
            <a:ext cx="40696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1" dirty="0">
                <a:solidFill>
                  <a:srgbClr val="49B170"/>
                </a:solidFill>
                <a:latin typeface="Sen" panose="020B0604020202020204" charset="0"/>
              </a:rPr>
              <a:t>RH </a:t>
            </a:r>
            <a:r>
              <a:rPr lang="sv-SE" sz="1600" b="1" dirty="0" err="1">
                <a:solidFill>
                  <a:srgbClr val="49B170"/>
                </a:solidFill>
                <a:latin typeface="Sen" panose="020B0604020202020204" charset="0"/>
              </a:rPr>
              <a:t>establishment</a:t>
            </a:r>
            <a:r>
              <a:rPr lang="sv-SE" sz="1600" b="1" dirty="0">
                <a:solidFill>
                  <a:srgbClr val="49B170"/>
                </a:solidFill>
                <a:latin typeface="Sen" panose="020B0604020202020204" charset="0"/>
              </a:rPr>
              <a:t>, </a:t>
            </a:r>
            <a:r>
              <a:rPr lang="sv-SE" sz="1600" b="1" dirty="0" err="1">
                <a:solidFill>
                  <a:srgbClr val="49B170"/>
                </a:solidFill>
                <a:latin typeface="Sen" panose="020B0604020202020204" charset="0"/>
              </a:rPr>
              <a:t>development</a:t>
            </a:r>
            <a:r>
              <a:rPr lang="sv-SE" sz="1600" b="1" dirty="0">
                <a:solidFill>
                  <a:srgbClr val="49B170"/>
                </a:solidFill>
                <a:latin typeface="Sen" panose="020B0604020202020204" charset="0"/>
              </a:rPr>
              <a:t>, </a:t>
            </a:r>
            <a:r>
              <a:rPr lang="sv-SE" sz="1600" b="1" dirty="0" err="1">
                <a:solidFill>
                  <a:srgbClr val="49B170"/>
                </a:solidFill>
                <a:latin typeface="Sen" panose="020B0604020202020204" charset="0"/>
              </a:rPr>
              <a:t>monitoring</a:t>
            </a:r>
            <a:r>
              <a:rPr lang="sv-SE" sz="1600" b="1" dirty="0">
                <a:solidFill>
                  <a:srgbClr val="49B170"/>
                </a:solidFill>
                <a:latin typeface="Sen" panose="020B0604020202020204" charset="0"/>
              </a:rPr>
              <a:t> and </a:t>
            </a:r>
            <a:r>
              <a:rPr lang="sv-SE" sz="1600" b="1" dirty="0" err="1">
                <a:solidFill>
                  <a:srgbClr val="49B170"/>
                </a:solidFill>
                <a:latin typeface="Sen" panose="020B0604020202020204" charset="0"/>
              </a:rPr>
              <a:t>evaluation</a:t>
            </a:r>
            <a:endParaRPr lang="sv-SE" sz="1600" b="1" dirty="0">
              <a:solidFill>
                <a:srgbClr val="49B170"/>
              </a:solidFill>
              <a:latin typeface="Sen" panose="020B0604020202020204" charset="0"/>
            </a:endParaRPr>
          </a:p>
          <a:p>
            <a:pPr algn="ctr"/>
            <a:endParaRPr lang="sv-SE" sz="1600" dirty="0">
              <a:latin typeface="Sen" panose="020B0604020202020204" charset="0"/>
            </a:endParaRPr>
          </a:p>
          <a:p>
            <a:pPr algn="ctr"/>
            <a:r>
              <a:rPr lang="sv-SE" sz="1600" dirty="0" err="1">
                <a:latin typeface="Sen" panose="020B0604020202020204" charset="0"/>
              </a:rPr>
              <a:t>Questionnaire</a:t>
            </a:r>
            <a:endParaRPr lang="sv-SE" sz="1600" dirty="0">
              <a:latin typeface="Sen" panose="020B0604020202020204" charset="0"/>
            </a:endParaRPr>
          </a:p>
          <a:p>
            <a:pPr algn="ctr"/>
            <a:r>
              <a:rPr lang="sv-SE" sz="1600" dirty="0">
                <a:latin typeface="Sen" panose="020B0604020202020204" charset="0"/>
              </a:rPr>
              <a:t>distributed during the 3 common workshops of the </a:t>
            </a:r>
            <a:r>
              <a:rPr lang="sv-SE" sz="1600" b="1" dirty="0">
                <a:solidFill>
                  <a:srgbClr val="00AFD7"/>
                </a:solidFill>
                <a:latin typeface="Sen" panose="020B0604020202020204" charset="0"/>
              </a:rPr>
              <a:t>RHs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4229CDC6-3AF9-9EE1-3941-E0AAA7DBEF24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0014815" y="3977881"/>
            <a:ext cx="0" cy="552193"/>
          </a:xfrm>
          <a:prstGeom prst="straightConnector1">
            <a:avLst/>
          </a:prstGeom>
          <a:ln>
            <a:solidFill>
              <a:srgbClr val="0047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DCap Mobile App - Apps on Google Play">
            <a:extLst>
              <a:ext uri="{FF2B5EF4-FFF2-40B4-BE49-F238E27FC236}">
                <a16:creationId xmlns:a16="http://schemas.microsoft.com/office/drawing/2014/main" id="{DE0F8B0F-6985-A89C-30E8-D4A38785E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98" r="19832" b="1978"/>
          <a:stretch>
            <a:fillRect/>
          </a:stretch>
        </p:blipFill>
        <p:spPr bwMode="auto">
          <a:xfrm>
            <a:off x="255045" y="5680480"/>
            <a:ext cx="837156" cy="7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C764D93C-4EE2-267B-97F6-611D58A37AB5}"/>
              </a:ext>
            </a:extLst>
          </p:cNvPr>
          <p:cNvCxnSpPr>
            <a:cxnSpLocks/>
          </p:cNvCxnSpPr>
          <p:nvPr/>
        </p:nvCxnSpPr>
        <p:spPr>
          <a:xfrm>
            <a:off x="247050" y="1990724"/>
            <a:ext cx="3770463" cy="0"/>
          </a:xfrm>
          <a:prstGeom prst="line">
            <a:avLst/>
          </a:prstGeom>
          <a:ln>
            <a:solidFill>
              <a:srgbClr val="49B1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747ABCDE-7A8F-DD5F-92E9-DD0F69669796}"/>
              </a:ext>
            </a:extLst>
          </p:cNvPr>
          <p:cNvCxnSpPr>
            <a:cxnSpLocks/>
          </p:cNvCxnSpPr>
          <p:nvPr/>
        </p:nvCxnSpPr>
        <p:spPr>
          <a:xfrm>
            <a:off x="4286250" y="1990724"/>
            <a:ext cx="3619500" cy="0"/>
          </a:xfrm>
          <a:prstGeom prst="line">
            <a:avLst/>
          </a:prstGeom>
          <a:ln>
            <a:solidFill>
              <a:srgbClr val="00A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D4065D24-2260-13EF-4919-345A13F0C4BE}"/>
              </a:ext>
            </a:extLst>
          </p:cNvPr>
          <p:cNvCxnSpPr>
            <a:cxnSpLocks/>
          </p:cNvCxnSpPr>
          <p:nvPr/>
        </p:nvCxnSpPr>
        <p:spPr>
          <a:xfrm>
            <a:off x="8150079" y="1990724"/>
            <a:ext cx="3767807" cy="0"/>
          </a:xfrm>
          <a:prstGeom prst="line">
            <a:avLst/>
          </a:prstGeom>
          <a:ln>
            <a:solidFill>
              <a:srgbClr val="004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23" grpId="0"/>
      <p:bldP spid="24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>
          <a:extLst>
            <a:ext uri="{FF2B5EF4-FFF2-40B4-BE49-F238E27FC236}">
              <a16:creationId xmlns:a16="http://schemas.microsoft.com/office/drawing/2014/main" id="{0E33D7B5-9118-2BA5-FBA0-0F3D0E655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50850AD0-BFA9-33DB-B9A4-6DE9E903A2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64053" y="237182"/>
            <a:ext cx="6808608" cy="104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data collection and analysis </a:t>
            </a:r>
            <a:r>
              <a:rPr lang="sv-SE" sz="27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(1/5)</a:t>
            </a:r>
            <a:endParaRPr dirty="0"/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5EA5D1C2-F465-5FAF-E77A-BE6725746BF7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2B88ADE4-C97D-80B5-C6CB-08D057D0DE14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A794751F-AC61-7ED6-7487-F8BD30A05903}"/>
              </a:ext>
            </a:extLst>
          </p:cNvPr>
          <p:cNvSpPr/>
          <p:nvPr/>
        </p:nvSpPr>
        <p:spPr>
          <a:xfrm>
            <a:off x="0" y="66229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B079B93F-DCFF-434D-B9DC-3A4FEFD9055F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24D2B2A7-3BC8-4657-0261-51BD96DB13E4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>
            <a:extLst>
              <a:ext uri="{FF2B5EF4-FFF2-40B4-BE49-F238E27FC236}">
                <a16:creationId xmlns:a16="http://schemas.microsoft.com/office/drawing/2014/main" id="{37E07084-9AAB-B04F-78CC-F0D195ECEF80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447F0B4-37C1-C797-F1B1-8533511653F7}"/>
              </a:ext>
            </a:extLst>
          </p:cNvPr>
          <p:cNvSpPr/>
          <p:nvPr/>
        </p:nvSpPr>
        <p:spPr>
          <a:xfrm>
            <a:off x="314326" y="1266154"/>
            <a:ext cx="3619500" cy="5228804"/>
          </a:xfrm>
          <a:prstGeom prst="roundRect">
            <a:avLst/>
          </a:prstGeom>
          <a:solidFill>
            <a:srgbClr val="49B17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06A050D-4D80-CB93-AE00-A23340CAB09C}"/>
              </a:ext>
            </a:extLst>
          </p:cNvPr>
          <p:cNvSpPr/>
          <p:nvPr/>
        </p:nvSpPr>
        <p:spPr>
          <a:xfrm>
            <a:off x="4286250" y="1282700"/>
            <a:ext cx="3619500" cy="5228804"/>
          </a:xfrm>
          <a:prstGeom prst="roundRect">
            <a:avLst/>
          </a:prstGeom>
          <a:solidFill>
            <a:srgbClr val="00AFD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76141D6-532D-906C-4ABD-08DEDB397227}"/>
              </a:ext>
            </a:extLst>
          </p:cNvPr>
          <p:cNvSpPr/>
          <p:nvPr/>
        </p:nvSpPr>
        <p:spPr>
          <a:xfrm>
            <a:off x="8317455" y="1266154"/>
            <a:ext cx="3619500" cy="5291718"/>
          </a:xfrm>
          <a:prstGeom prst="roundRect">
            <a:avLst/>
          </a:prstGeom>
          <a:solidFill>
            <a:srgbClr val="00476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35;p5">
            <a:extLst>
              <a:ext uri="{FF2B5EF4-FFF2-40B4-BE49-F238E27FC236}">
                <a16:creationId xmlns:a16="http://schemas.microsoft.com/office/drawing/2014/main" id="{FF8374EC-6E3B-8D49-B245-ABB45DBB81EC}"/>
              </a:ext>
            </a:extLst>
          </p:cNvPr>
          <p:cNvSpPr txBox="1"/>
          <p:nvPr/>
        </p:nvSpPr>
        <p:spPr>
          <a:xfrm>
            <a:off x="8656801" y="2288328"/>
            <a:ext cx="2940807" cy="12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80975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Establishment</a:t>
            </a: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of the </a:t>
            </a:r>
            <a:r>
              <a:rPr lang="it-IT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3 </a:t>
            </a:r>
            <a:r>
              <a:rPr lang="it-IT" sz="1800" b="1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Resilience</a:t>
            </a:r>
            <a:r>
              <a:rPr lang="it-IT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Hubs</a:t>
            </a: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in Padova, </a:t>
            </a:r>
            <a:r>
              <a:rPr lang="it-IT" sz="18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Salzburg</a:t>
            </a: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, and </a:t>
            </a:r>
            <a:r>
              <a:rPr lang="it-IT" sz="18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Barcelona</a:t>
            </a: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4E3AE917-E9DD-BB9C-A812-92A7A6F3FF70}"/>
              </a:ext>
            </a:extLst>
          </p:cNvPr>
          <p:cNvSpPr txBox="1"/>
          <p:nvPr/>
        </p:nvSpPr>
        <p:spPr>
          <a:xfrm>
            <a:off x="314326" y="1354598"/>
            <a:ext cx="3619500" cy="76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7.1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Awareness and acceptance of NbTs</a:t>
            </a:r>
            <a:endParaRPr sz="1800" b="1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8" name="Google Shape;135;p5">
            <a:extLst>
              <a:ext uri="{FF2B5EF4-FFF2-40B4-BE49-F238E27FC236}">
                <a16:creationId xmlns:a16="http://schemas.microsoft.com/office/drawing/2014/main" id="{8AB71F6C-05B2-9460-1807-8F1BCE68BA95}"/>
              </a:ext>
            </a:extLst>
          </p:cNvPr>
          <p:cNvSpPr txBox="1"/>
          <p:nvPr/>
        </p:nvSpPr>
        <p:spPr>
          <a:xfrm>
            <a:off x="4286250" y="1354598"/>
            <a:ext cx="3619500" cy="76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7.2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Cross-sectoral linkages</a:t>
            </a:r>
            <a:endParaRPr b="1" dirty="0">
              <a:solidFill>
                <a:schemeClr val="tx1"/>
              </a:solidFill>
              <a:latin typeface="Sen" pitchFamily="2" charset="0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" name="Google Shape;135;p5">
            <a:extLst>
              <a:ext uri="{FF2B5EF4-FFF2-40B4-BE49-F238E27FC236}">
                <a16:creationId xmlns:a16="http://schemas.microsoft.com/office/drawing/2014/main" id="{7C97159B-AAFA-D88B-189B-93B1670EE1EB}"/>
              </a:ext>
            </a:extLst>
          </p:cNvPr>
          <p:cNvSpPr txBox="1"/>
          <p:nvPr/>
        </p:nvSpPr>
        <p:spPr>
          <a:xfrm>
            <a:off x="8317454" y="1398581"/>
            <a:ext cx="3619500" cy="90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7.3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Resilience Hubs for social resilience</a:t>
            </a:r>
            <a:endParaRPr b="1" dirty="0">
              <a:solidFill>
                <a:schemeClr val="tx1"/>
              </a:solidFill>
              <a:latin typeface="Sen" pitchFamily="2" charset="0"/>
              <a:sym typeface="Se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CD96E1-A587-804C-32EB-000A2E71BBBF}"/>
              </a:ext>
            </a:extLst>
          </p:cNvPr>
          <p:cNvSpPr txBox="1"/>
          <p:nvPr/>
        </p:nvSpPr>
        <p:spPr>
          <a:xfrm>
            <a:off x="10026690" y="6613318"/>
            <a:ext cx="2071784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1100" dirty="0">
                <a:solidFill>
                  <a:schemeClr val="bg1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</a:p>
        </p:txBody>
      </p:sp>
      <p:sp>
        <p:nvSpPr>
          <p:cNvPr id="10" name="Google Shape;135;p5">
            <a:extLst>
              <a:ext uri="{FF2B5EF4-FFF2-40B4-BE49-F238E27FC236}">
                <a16:creationId xmlns:a16="http://schemas.microsoft.com/office/drawing/2014/main" id="{82D7E63F-6E6B-7F98-7550-2DBFBEE21A63}"/>
              </a:ext>
            </a:extLst>
          </p:cNvPr>
          <p:cNvSpPr txBox="1"/>
          <p:nvPr/>
        </p:nvSpPr>
        <p:spPr>
          <a:xfrm>
            <a:off x="321910" y="2109571"/>
            <a:ext cx="3611916" cy="79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4 languages: </a:t>
            </a:r>
            <a:r>
              <a:rPr lang="en-US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ENG, ITA, ESP, GER</a:t>
            </a:r>
          </a:p>
          <a:p>
            <a:pPr algn="ctr"/>
            <a:r>
              <a:rPr lang="it-IT" sz="1600" b="1" dirty="0">
                <a:solidFill>
                  <a:schemeClr val="dk1"/>
                </a:solidFill>
                <a:latin typeface="Sen"/>
                <a:sym typeface="Sen"/>
              </a:rPr>
              <a:t>Distribution</a:t>
            </a:r>
            <a:r>
              <a:rPr lang="it-IT" sz="1600" dirty="0">
                <a:solidFill>
                  <a:schemeClr val="dk1"/>
                </a:solidFill>
                <a:latin typeface="Sen"/>
                <a:sym typeface="Sen"/>
              </a:rPr>
              <a:t>: </a:t>
            </a:r>
            <a:r>
              <a:rPr lang="it-IT" dirty="0" err="1">
                <a:solidFill>
                  <a:schemeClr val="dk1"/>
                </a:solidFill>
                <a:latin typeface="Sen"/>
                <a:sym typeface="Sen"/>
              </a:rPr>
              <a:t>since</a:t>
            </a:r>
            <a:r>
              <a:rPr lang="it-IT" dirty="0">
                <a:solidFill>
                  <a:schemeClr val="dk1"/>
                </a:solidFill>
                <a:latin typeface="Sen"/>
                <a:sym typeface="Sen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Sen"/>
                <a:sym typeface="Sen"/>
              </a:rPr>
              <a:t>July</a:t>
            </a:r>
            <a:r>
              <a:rPr lang="it-IT" dirty="0">
                <a:solidFill>
                  <a:schemeClr val="dk1"/>
                </a:solidFill>
                <a:latin typeface="Sen"/>
                <a:sym typeface="Sen"/>
              </a:rPr>
              <a:t> 2025-open</a:t>
            </a:r>
            <a:endParaRPr lang="it-IT" sz="1200" dirty="0">
              <a:solidFill>
                <a:schemeClr val="dk1"/>
              </a:solidFill>
              <a:latin typeface="Sen"/>
              <a:sym typeface="Sen"/>
            </a:endParaRPr>
          </a:p>
          <a:p>
            <a:pPr algn="ctr"/>
            <a:r>
              <a:rPr lang="it-IT" sz="1600" b="1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Answers</a:t>
            </a: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received</a:t>
            </a: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up to </a:t>
            </a:r>
            <a:r>
              <a:rPr lang="it-IT" sz="1600" b="1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now</a:t>
            </a: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: </a:t>
            </a:r>
            <a:r>
              <a:rPr lang="it-IT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62</a:t>
            </a:r>
          </a:p>
        </p:txBody>
      </p:sp>
      <p:sp>
        <p:nvSpPr>
          <p:cNvPr id="11" name="Google Shape;135;p5">
            <a:extLst>
              <a:ext uri="{FF2B5EF4-FFF2-40B4-BE49-F238E27FC236}">
                <a16:creationId xmlns:a16="http://schemas.microsoft.com/office/drawing/2014/main" id="{23950AC1-A912-782F-2734-FDA2C0FE1B60}"/>
              </a:ext>
            </a:extLst>
          </p:cNvPr>
          <p:cNvSpPr txBox="1"/>
          <p:nvPr/>
        </p:nvSpPr>
        <p:spPr>
          <a:xfrm>
            <a:off x="4188714" y="2122404"/>
            <a:ext cx="3789393" cy="92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SNA questionnaire: Baseline</a:t>
            </a:r>
          </a:p>
          <a:p>
            <a:pPr algn="ctr"/>
            <a:r>
              <a:rPr lang="en-US" sz="16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Distributed in the 3 RHs:</a:t>
            </a:r>
          </a:p>
          <a:p>
            <a:pPr algn="ctr"/>
            <a:r>
              <a:rPr lang="en-US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preparatory and establishment workshop</a:t>
            </a:r>
          </a:p>
          <a:p>
            <a:pPr algn="ctr"/>
            <a:endParaRPr lang="en-US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algn="ctr"/>
            <a:endParaRPr lang="en-US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algn="ctr"/>
            <a:endParaRPr lang="it-IT" sz="24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5" name="Google Shape;135;p5">
            <a:extLst>
              <a:ext uri="{FF2B5EF4-FFF2-40B4-BE49-F238E27FC236}">
                <a16:creationId xmlns:a16="http://schemas.microsoft.com/office/drawing/2014/main" id="{96DA7BF0-5D78-85EB-E76A-605720BE0687}"/>
              </a:ext>
            </a:extLst>
          </p:cNvPr>
          <p:cNvSpPr txBox="1"/>
          <p:nvPr/>
        </p:nvSpPr>
        <p:spPr>
          <a:xfrm>
            <a:off x="327924" y="5938463"/>
            <a:ext cx="3619500" cy="39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24 </a:t>
            </a:r>
            <a:r>
              <a:rPr lang="it-IT" sz="1200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missing</a:t>
            </a:r>
            <a:r>
              <a:rPr lang="it-IT" sz="12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values</a:t>
            </a:r>
            <a:endParaRPr lang="it-IT" sz="1200" dirty="0">
              <a:solidFill>
                <a:schemeClr val="tx1"/>
              </a:solidFill>
              <a:latin typeface="Sen"/>
              <a:ea typeface="Sen"/>
              <a:cs typeface="Sen"/>
              <a:sym typeface="Sen"/>
            </a:endParaRPr>
          </a:p>
          <a:p>
            <a:pPr algn="ctr"/>
            <a:r>
              <a:rPr lang="en-US" sz="12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Update to </a:t>
            </a:r>
            <a:r>
              <a:rPr lang="en-US" sz="1200" u="sng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16</a:t>
            </a:r>
            <a:r>
              <a:rPr lang="en-US" sz="1200" u="sng" baseline="30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</a:t>
            </a:r>
            <a:r>
              <a:rPr lang="en-US" sz="1200" u="sng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September 2025</a:t>
            </a: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329E3235-B3CF-F9ED-57B6-72AF855BE855}"/>
              </a:ext>
            </a:extLst>
          </p:cNvPr>
          <p:cNvGrpSpPr/>
          <p:nvPr/>
        </p:nvGrpSpPr>
        <p:grpSpPr>
          <a:xfrm>
            <a:off x="4534571" y="2975519"/>
            <a:ext cx="2625951" cy="2625951"/>
            <a:chOff x="0" y="0"/>
            <a:chExt cx="5731510" cy="5731510"/>
          </a:xfrm>
        </p:grpSpPr>
        <p:pic>
          <p:nvPicPr>
            <p:cNvPr id="18" name="Picture 1" descr="A network of colored dots and lines&#10;&#10;Description automatically generated">
              <a:extLst>
                <a:ext uri="{FF2B5EF4-FFF2-40B4-BE49-F238E27FC236}">
                  <a16:creationId xmlns:a16="http://schemas.microsoft.com/office/drawing/2014/main" id="{9D745C28-8F35-B93F-1F21-D68DD10DF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31510" cy="5731510"/>
            </a:xfrm>
            <a:prstGeom prst="rect">
              <a:avLst/>
            </a:prstGeom>
          </p:spPr>
        </p:pic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id="{7E52D378-E1B2-87C8-61C9-E41106BE1ED8}"/>
                </a:ext>
              </a:extLst>
            </p:cNvPr>
            <p:cNvGrpSpPr/>
            <p:nvPr/>
          </p:nvGrpSpPr>
          <p:grpSpPr>
            <a:xfrm>
              <a:off x="4690753" y="5142016"/>
              <a:ext cx="794503" cy="209550"/>
              <a:chOff x="0" y="0"/>
              <a:chExt cx="794503" cy="209550"/>
            </a:xfrm>
          </p:grpSpPr>
          <p:pic>
            <p:nvPicPr>
              <p:cNvPr id="20" name="Picture 11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BDADFCAA-E7AC-1BA0-1925-6B1FAA2B6B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574040" cy="2095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Picture 11" descr="A screenshot of a computer&#10;&#10;Description automatically generated">
                <a:extLst>
                  <a:ext uri="{FF2B5EF4-FFF2-40B4-BE49-F238E27FC236}">
                    <a16:creationId xmlns:a16="http://schemas.microsoft.com/office/drawing/2014/main" id="{0AC3FB57-D574-5E0C-388E-535751529D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4158" y="0"/>
                <a:ext cx="220345" cy="20955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22" name="Google Shape;135;p5">
            <a:extLst>
              <a:ext uri="{FF2B5EF4-FFF2-40B4-BE49-F238E27FC236}">
                <a16:creationId xmlns:a16="http://schemas.microsoft.com/office/drawing/2014/main" id="{EDF995BE-0DE4-DF7B-AD11-989ADCAE44D0}"/>
              </a:ext>
            </a:extLst>
          </p:cNvPr>
          <p:cNvSpPr txBox="1"/>
          <p:nvPr/>
        </p:nvSpPr>
        <p:spPr>
          <a:xfrm>
            <a:off x="4315890" y="5767165"/>
            <a:ext cx="3619500" cy="73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Abstract </a:t>
            </a:r>
            <a:r>
              <a:rPr lang="en-US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submitted at the</a:t>
            </a:r>
          </a:p>
          <a:p>
            <a:pPr algn="ctr"/>
            <a:r>
              <a:rPr lang="en-US" u="sng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World Forum in Forest Therapy</a:t>
            </a:r>
          </a:p>
          <a:p>
            <a:pPr algn="ctr"/>
            <a:r>
              <a:rPr lang="en-US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(October 2025, South Korea)</a:t>
            </a:r>
            <a:endParaRPr lang="it-IT" sz="18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3" name="Google Shape;135;p5">
            <a:extLst>
              <a:ext uri="{FF2B5EF4-FFF2-40B4-BE49-F238E27FC236}">
                <a16:creationId xmlns:a16="http://schemas.microsoft.com/office/drawing/2014/main" id="{C3914AE0-BC46-7217-E6FA-54C8C7551E00}"/>
              </a:ext>
            </a:extLst>
          </p:cNvPr>
          <p:cNvSpPr txBox="1"/>
          <p:nvPr/>
        </p:nvSpPr>
        <p:spPr>
          <a:xfrm>
            <a:off x="4447255" y="5095982"/>
            <a:ext cx="615351" cy="48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RH ITA</a:t>
            </a:r>
            <a:endParaRPr lang="it-IT" sz="18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4" name="Google Shape;135;p5">
            <a:extLst>
              <a:ext uri="{FF2B5EF4-FFF2-40B4-BE49-F238E27FC236}">
                <a16:creationId xmlns:a16="http://schemas.microsoft.com/office/drawing/2014/main" id="{706BCD3F-6C9E-6069-6F18-90DE5560B284}"/>
              </a:ext>
            </a:extLst>
          </p:cNvPr>
          <p:cNvSpPr txBox="1"/>
          <p:nvPr/>
        </p:nvSpPr>
        <p:spPr>
          <a:xfrm>
            <a:off x="6411917" y="3603043"/>
            <a:ext cx="1493833" cy="136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u="sng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Awareness</a:t>
            </a:r>
          </a:p>
          <a:p>
            <a:pPr algn="ctr"/>
            <a:r>
              <a:rPr lang="en-US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Collaboration</a:t>
            </a:r>
          </a:p>
          <a:p>
            <a:pPr algn="ctr"/>
            <a:r>
              <a:rPr lang="en-US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Information</a:t>
            </a:r>
          </a:p>
          <a:p>
            <a:pPr algn="ctr"/>
            <a:r>
              <a:rPr lang="en-US" dirty="0">
                <a:solidFill>
                  <a:schemeClr val="dk1"/>
                </a:solidFill>
                <a:latin typeface="Sen"/>
                <a:sym typeface="Sen"/>
              </a:rPr>
              <a:t>Resources</a:t>
            </a:r>
          </a:p>
          <a:p>
            <a:pPr algn="ctr"/>
            <a:r>
              <a:rPr lang="en-US" dirty="0">
                <a:solidFill>
                  <a:schemeClr val="dk1"/>
                </a:solidFill>
                <a:latin typeface="Sen"/>
                <a:sym typeface="Sen"/>
              </a:rPr>
              <a:t>Meetings</a:t>
            </a:r>
          </a:p>
          <a:p>
            <a:pPr algn="ctr"/>
            <a:r>
              <a:rPr lang="en-US" dirty="0">
                <a:solidFill>
                  <a:schemeClr val="dk1"/>
                </a:solidFill>
                <a:latin typeface="Sen"/>
                <a:sym typeface="Sen"/>
              </a:rPr>
              <a:t>Contract</a:t>
            </a:r>
            <a:endParaRPr lang="it-IT" dirty="0">
              <a:solidFill>
                <a:schemeClr val="dk1"/>
              </a:solidFill>
              <a:latin typeface="Sen"/>
              <a:sym typeface="Sen"/>
            </a:endParaRPr>
          </a:p>
        </p:txBody>
      </p:sp>
      <p:sp>
        <p:nvSpPr>
          <p:cNvPr id="25" name="Google Shape;135;p5">
            <a:extLst>
              <a:ext uri="{FF2B5EF4-FFF2-40B4-BE49-F238E27FC236}">
                <a16:creationId xmlns:a16="http://schemas.microsoft.com/office/drawing/2014/main" id="{C95C2B4B-393C-A143-1E23-B5215FB60B43}"/>
              </a:ext>
            </a:extLst>
          </p:cNvPr>
          <p:cNvSpPr txBox="1"/>
          <p:nvPr/>
        </p:nvSpPr>
        <p:spPr>
          <a:xfrm>
            <a:off x="8656801" y="5109133"/>
            <a:ext cx="2940807" cy="12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80975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Distribution</a:t>
            </a: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of the </a:t>
            </a:r>
            <a:r>
              <a:rPr lang="it-IT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SIA </a:t>
            </a:r>
            <a:r>
              <a:rPr lang="en-GB" sz="1800" b="1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questionnaire</a:t>
            </a:r>
            <a:r>
              <a:rPr lang="it-IT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for the Social Innovation monitoring</a:t>
            </a: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6" name="Google Shape;135;p5">
            <a:extLst>
              <a:ext uri="{FF2B5EF4-FFF2-40B4-BE49-F238E27FC236}">
                <a16:creationId xmlns:a16="http://schemas.microsoft.com/office/drawing/2014/main" id="{28AB362D-0C6E-E712-9113-4C20A87D81F5}"/>
              </a:ext>
            </a:extLst>
          </p:cNvPr>
          <p:cNvSpPr txBox="1"/>
          <p:nvPr/>
        </p:nvSpPr>
        <p:spPr>
          <a:xfrm>
            <a:off x="8656801" y="3687873"/>
            <a:ext cx="2940807" cy="110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80975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Organization </a:t>
            </a: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of </a:t>
            </a:r>
            <a:r>
              <a:rPr lang="en-GB" sz="1800" b="1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supplemental meetings </a:t>
            </a:r>
            <a:r>
              <a:rPr lang="en-GB" sz="1800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according to RHs needs</a:t>
            </a: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FDC2D45-E985-ABF9-59D4-00C0CDFE62C0}"/>
              </a:ext>
            </a:extLst>
          </p:cNvPr>
          <p:cNvCxnSpPr>
            <a:cxnSpLocks/>
          </p:cNvCxnSpPr>
          <p:nvPr/>
        </p:nvCxnSpPr>
        <p:spPr>
          <a:xfrm flipV="1">
            <a:off x="314326" y="2120899"/>
            <a:ext cx="3619500" cy="12837"/>
          </a:xfrm>
          <a:prstGeom prst="line">
            <a:avLst/>
          </a:prstGeom>
          <a:ln>
            <a:solidFill>
              <a:srgbClr val="49B1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0A3AC1B-2B1D-DCEF-7541-3773B52DAB9F}"/>
              </a:ext>
            </a:extLst>
          </p:cNvPr>
          <p:cNvCxnSpPr>
            <a:cxnSpLocks/>
          </p:cNvCxnSpPr>
          <p:nvPr/>
        </p:nvCxnSpPr>
        <p:spPr>
          <a:xfrm>
            <a:off x="4286250" y="2120899"/>
            <a:ext cx="3619500" cy="0"/>
          </a:xfrm>
          <a:prstGeom prst="line">
            <a:avLst/>
          </a:prstGeom>
          <a:ln>
            <a:solidFill>
              <a:srgbClr val="00A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D512A6A-551D-8A24-C432-8A761D3E3D10}"/>
              </a:ext>
            </a:extLst>
          </p:cNvPr>
          <p:cNvCxnSpPr>
            <a:cxnSpLocks/>
          </p:cNvCxnSpPr>
          <p:nvPr/>
        </p:nvCxnSpPr>
        <p:spPr>
          <a:xfrm>
            <a:off x="8317454" y="2133736"/>
            <a:ext cx="3600432" cy="0"/>
          </a:xfrm>
          <a:prstGeom prst="line">
            <a:avLst/>
          </a:prstGeom>
          <a:ln>
            <a:solidFill>
              <a:srgbClr val="004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14285559-6061-926C-A9F6-62E3A14DB25C}"/>
              </a:ext>
            </a:extLst>
          </p:cNvPr>
          <p:cNvCxnSpPr>
            <a:cxnSpLocks/>
          </p:cNvCxnSpPr>
          <p:nvPr/>
        </p:nvCxnSpPr>
        <p:spPr>
          <a:xfrm>
            <a:off x="4286250" y="5702997"/>
            <a:ext cx="3619500" cy="0"/>
          </a:xfrm>
          <a:prstGeom prst="line">
            <a:avLst/>
          </a:prstGeom>
          <a:ln>
            <a:solidFill>
              <a:srgbClr val="00A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7" name="Grafico 26">
                <a:extLst>
                  <a:ext uri="{FF2B5EF4-FFF2-40B4-BE49-F238E27FC236}">
                    <a16:creationId xmlns:a16="http://schemas.microsoft.com/office/drawing/2014/main" id="{C952DF25-051C-EADA-7A69-1B7BBF490F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386363"/>
                  </p:ext>
                </p:extLst>
              </p:nvPr>
            </p:nvGraphicFramePr>
            <p:xfrm>
              <a:off x="394267" y="2875872"/>
              <a:ext cx="3455099" cy="313307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27" name="Grafico 26">
                <a:extLst>
                  <a:ext uri="{FF2B5EF4-FFF2-40B4-BE49-F238E27FC236}">
                    <a16:creationId xmlns:a16="http://schemas.microsoft.com/office/drawing/2014/main" id="{C952DF25-051C-EADA-7A69-1B7BBF490F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4267" y="2875872"/>
                <a:ext cx="3455099" cy="31330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094488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  <p:bldP spid="8" grpId="0"/>
      <p:bldP spid="9" grpId="0"/>
      <p:bldP spid="1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>
          <a:extLst>
            <a:ext uri="{FF2B5EF4-FFF2-40B4-BE49-F238E27FC236}">
              <a16:creationId xmlns:a16="http://schemas.microsoft.com/office/drawing/2014/main" id="{D0959D82-FF69-2B27-A7A3-D6188E26A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5FCE210C-CD31-C599-F6A3-6D6E471EF1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64051" y="28794"/>
            <a:ext cx="7563153" cy="104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buClr>
                <a:srgbClr val="00AFD7"/>
              </a:buClr>
              <a:buSzPct val="100000"/>
            </a:pPr>
            <a:r>
              <a:rPr lang="sv-SE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data collection and analysis – focus on T7.3 </a:t>
            </a:r>
            <a:r>
              <a:rPr lang="sv-SE" sz="2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(2/5)</a:t>
            </a:r>
            <a:endParaRPr sz="4800" dirty="0"/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02D7CD1D-44AB-ECEF-AEE7-27FEA1282BEF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827E2C3E-FF4A-4DF8-B13F-AFC42AB0088A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5CE76C6F-620E-74E9-706A-0F7329EFDE93}"/>
              </a:ext>
            </a:extLst>
          </p:cNvPr>
          <p:cNvSpPr/>
          <p:nvPr/>
        </p:nvSpPr>
        <p:spPr>
          <a:xfrm>
            <a:off x="0" y="66229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2D092D7D-0063-E209-2166-D021BFEEEA39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3644BE85-2D11-0B17-E7BD-A36EEAB6AC42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>
            <a:extLst>
              <a:ext uri="{FF2B5EF4-FFF2-40B4-BE49-F238E27FC236}">
                <a16:creationId xmlns:a16="http://schemas.microsoft.com/office/drawing/2014/main" id="{AE5BB1EF-85ED-F5E0-BE11-CE00C7ECCB14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7E5E8F4-EC8F-26A8-D454-DE8E473B31A1}"/>
              </a:ext>
            </a:extLst>
          </p:cNvPr>
          <p:cNvSpPr/>
          <p:nvPr/>
        </p:nvSpPr>
        <p:spPr>
          <a:xfrm>
            <a:off x="8318314" y="1058679"/>
            <a:ext cx="3619500" cy="5291718"/>
          </a:xfrm>
          <a:prstGeom prst="roundRect">
            <a:avLst/>
          </a:prstGeom>
          <a:solidFill>
            <a:srgbClr val="00476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135;p5">
            <a:extLst>
              <a:ext uri="{FF2B5EF4-FFF2-40B4-BE49-F238E27FC236}">
                <a16:creationId xmlns:a16="http://schemas.microsoft.com/office/drawing/2014/main" id="{991CB61E-1837-63C1-2E1E-6D80394571DD}"/>
              </a:ext>
            </a:extLst>
          </p:cNvPr>
          <p:cNvSpPr txBox="1"/>
          <p:nvPr/>
        </p:nvSpPr>
        <p:spPr>
          <a:xfrm>
            <a:off x="8318313" y="1191106"/>
            <a:ext cx="3619500" cy="53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RH </a:t>
            </a:r>
            <a:r>
              <a:rPr lang="it-IT" sz="1800" b="1" u="sng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BARCELONA</a:t>
            </a:r>
            <a:endParaRPr sz="1800" b="1" i="0" u="sng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A7ECBC-6F00-2AE1-1445-6A48D6D133C4}"/>
              </a:ext>
            </a:extLst>
          </p:cNvPr>
          <p:cNvSpPr txBox="1"/>
          <p:nvPr/>
        </p:nvSpPr>
        <p:spPr>
          <a:xfrm>
            <a:off x="10026690" y="6613318"/>
            <a:ext cx="2071784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1100" dirty="0">
                <a:solidFill>
                  <a:schemeClr val="bg1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984AF51-040D-5B91-994B-891E1365D326}"/>
              </a:ext>
            </a:extLst>
          </p:cNvPr>
          <p:cNvSpPr/>
          <p:nvPr/>
        </p:nvSpPr>
        <p:spPr>
          <a:xfrm>
            <a:off x="4287109" y="1061955"/>
            <a:ext cx="3619500" cy="5291718"/>
          </a:xfrm>
          <a:prstGeom prst="roundRect">
            <a:avLst/>
          </a:prstGeom>
          <a:solidFill>
            <a:srgbClr val="00476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56518FE-A300-E6A3-C878-A9D591FF1864}"/>
              </a:ext>
            </a:extLst>
          </p:cNvPr>
          <p:cNvSpPr/>
          <p:nvPr/>
        </p:nvSpPr>
        <p:spPr>
          <a:xfrm>
            <a:off x="274973" y="1061905"/>
            <a:ext cx="3619500" cy="5291718"/>
          </a:xfrm>
          <a:prstGeom prst="roundRect">
            <a:avLst/>
          </a:prstGeom>
          <a:solidFill>
            <a:srgbClr val="00476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135;p5">
            <a:extLst>
              <a:ext uri="{FF2B5EF4-FFF2-40B4-BE49-F238E27FC236}">
                <a16:creationId xmlns:a16="http://schemas.microsoft.com/office/drawing/2014/main" id="{61A95AA5-8DD1-2DD9-5E65-C3F733778BAF}"/>
              </a:ext>
            </a:extLst>
          </p:cNvPr>
          <p:cNvSpPr txBox="1"/>
          <p:nvPr/>
        </p:nvSpPr>
        <p:spPr>
          <a:xfrm>
            <a:off x="255903" y="1191106"/>
            <a:ext cx="3619500" cy="53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RH </a:t>
            </a:r>
            <a:r>
              <a:rPr lang="it-IT" sz="1800" b="1" u="sng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PADOVA</a:t>
            </a:r>
            <a:endParaRPr sz="1800" b="1" i="0" u="sng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5" name="Google Shape;135;p5">
            <a:extLst>
              <a:ext uri="{FF2B5EF4-FFF2-40B4-BE49-F238E27FC236}">
                <a16:creationId xmlns:a16="http://schemas.microsoft.com/office/drawing/2014/main" id="{EB48FD92-3824-1C5C-735C-77667CC7020F}"/>
              </a:ext>
            </a:extLst>
          </p:cNvPr>
          <p:cNvSpPr txBox="1"/>
          <p:nvPr/>
        </p:nvSpPr>
        <p:spPr>
          <a:xfrm>
            <a:off x="4287108" y="1191106"/>
            <a:ext cx="3619500" cy="53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RH </a:t>
            </a:r>
            <a:r>
              <a:rPr lang="it-IT" sz="1800" b="1" u="sng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SALZBURG</a:t>
            </a:r>
            <a:endParaRPr sz="1800" b="1" i="0" u="sng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30" name="Google Shape;135;p5">
            <a:extLst>
              <a:ext uri="{FF2B5EF4-FFF2-40B4-BE49-F238E27FC236}">
                <a16:creationId xmlns:a16="http://schemas.microsoft.com/office/drawing/2014/main" id="{2BB8032C-BF68-442C-FBCB-A9573A3AE1D4}"/>
              </a:ext>
            </a:extLst>
          </p:cNvPr>
          <p:cNvSpPr txBox="1"/>
          <p:nvPr/>
        </p:nvSpPr>
        <p:spPr>
          <a:xfrm>
            <a:off x="4305308" y="1676648"/>
            <a:ext cx="3596006" cy="314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87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stakeholders </a:t>
            </a:r>
            <a:r>
              <a:rPr lang="en-GB" sz="16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identified</a:t>
            </a:r>
            <a:endParaRPr lang="it-IT" sz="1600" dirty="0">
              <a:solidFill>
                <a:schemeClr val="tx1"/>
              </a:solidFill>
              <a:latin typeface="Sen"/>
              <a:ea typeface="Sen"/>
              <a:cs typeface="Sen"/>
              <a:sym typeface="Sen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43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people </a:t>
            </a:r>
            <a:r>
              <a:rPr lang="en-GB" sz="16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involved</a:t>
            </a:r>
          </a:p>
          <a:p>
            <a:pPr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600" b="1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14</a:t>
            </a:r>
            <a:r>
              <a:rPr lang="en-GB" sz="16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organisations involved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0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---</a:t>
            </a:r>
          </a:p>
          <a:p>
            <a:pPr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6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2</a:t>
            </a:r>
            <a:r>
              <a:rPr lang="en-GB" sz="16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workshops done since June 2024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3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GB" sz="16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neighbourhood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w</a:t>
            </a:r>
            <a:r>
              <a:rPr lang="en-GB" sz="1600" noProof="0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alk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s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9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1-2-1 meetings with stakeholders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0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---</a:t>
            </a:r>
            <a:endParaRPr lang="it-IT" sz="1600" dirty="0">
              <a:solidFill>
                <a:schemeClr val="tx1"/>
              </a:solidFill>
              <a:latin typeface="Sen"/>
              <a:ea typeface="Sen"/>
              <a:cs typeface="Sen"/>
              <a:sym typeface="Sen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6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GB" sz="16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collaboration activated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600" b="1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3</a:t>
            </a:r>
            <a:r>
              <a:rPr lang="en-GB" sz="16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collaborations under discussion</a:t>
            </a:r>
            <a:endParaRPr lang="it-IT" sz="1600" dirty="0">
              <a:solidFill>
                <a:schemeClr val="tx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31" name="Google Shape;135;p5">
            <a:extLst>
              <a:ext uri="{FF2B5EF4-FFF2-40B4-BE49-F238E27FC236}">
                <a16:creationId xmlns:a16="http://schemas.microsoft.com/office/drawing/2014/main" id="{AD9790F2-CDC0-60A8-A3FB-56E4D204718C}"/>
              </a:ext>
            </a:extLst>
          </p:cNvPr>
          <p:cNvSpPr txBox="1"/>
          <p:nvPr/>
        </p:nvSpPr>
        <p:spPr>
          <a:xfrm>
            <a:off x="8324276" y="1637446"/>
            <a:ext cx="3619500" cy="316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108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stakeholders </a:t>
            </a:r>
            <a:r>
              <a:rPr lang="en-GB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identified</a:t>
            </a:r>
            <a:endParaRPr lang="it-IT" sz="1600" b="1" dirty="0">
              <a:solidFill>
                <a:schemeClr val="tx1"/>
              </a:solidFill>
              <a:latin typeface="Sen"/>
              <a:ea typeface="Sen"/>
              <a:cs typeface="Sen"/>
              <a:sym typeface="Sen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27 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people </a:t>
            </a:r>
            <a:r>
              <a:rPr lang="it-IT" sz="1600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involved</a:t>
            </a:r>
            <a:endParaRPr lang="it-IT" sz="1600" dirty="0">
              <a:solidFill>
                <a:schemeClr val="tx1"/>
              </a:solidFill>
              <a:latin typeface="Sen"/>
              <a:ea typeface="Sen"/>
              <a:cs typeface="Sen"/>
              <a:sym typeface="Sen"/>
            </a:endParaRPr>
          </a:p>
          <a:p>
            <a:pPr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20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organisations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involved</a:t>
            </a:r>
            <a:endParaRPr lang="it-IT" sz="1600" dirty="0">
              <a:solidFill>
                <a:schemeClr val="tx1"/>
              </a:solidFill>
              <a:latin typeface="Sen"/>
              <a:ea typeface="Sen"/>
              <a:cs typeface="Sen"/>
              <a:sym typeface="Sen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0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---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it-IT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3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workshops </a:t>
            </a:r>
            <a:r>
              <a:rPr lang="it-IT" sz="1600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done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since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June 2024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0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---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it-IT" sz="1600" b="1" dirty="0">
                <a:solidFill>
                  <a:schemeClr val="tx1"/>
                </a:solidFill>
                <a:latin typeface="Sen"/>
                <a:sym typeface="Sen"/>
              </a:rPr>
              <a:t>2</a:t>
            </a:r>
            <a:r>
              <a:rPr lang="it-IT" sz="1600" dirty="0">
                <a:solidFill>
                  <a:schemeClr val="tx1"/>
                </a:solidFill>
                <a:latin typeface="Sen"/>
                <a:sym typeface="Sen"/>
              </a:rPr>
              <a:t> lines of action </a:t>
            </a:r>
            <a:r>
              <a:rPr lang="it-IT" sz="1600" dirty="0" err="1">
                <a:solidFill>
                  <a:schemeClr val="tx1"/>
                </a:solidFill>
                <a:latin typeface="Sen"/>
                <a:sym typeface="Sen"/>
              </a:rPr>
              <a:t>activated</a:t>
            </a:r>
            <a:endParaRPr lang="it-IT" sz="1600" dirty="0">
              <a:solidFill>
                <a:schemeClr val="tx1"/>
              </a:solidFill>
              <a:latin typeface="Sen"/>
              <a:sym typeface="Sen"/>
            </a:endParaRPr>
          </a:p>
          <a:p>
            <a:pPr lvl="0" algn="ctr">
              <a:spcBef>
                <a:spcPts val="500"/>
              </a:spcBef>
              <a:buSzPts val="1800"/>
            </a:pPr>
            <a:r>
              <a:rPr lang="it-IT" sz="1600" dirty="0">
                <a:solidFill>
                  <a:schemeClr val="tx1"/>
                </a:solidFill>
                <a:latin typeface="Sen"/>
                <a:sym typeface="Sen"/>
              </a:rPr>
              <a:t>Integration of the RH in the </a:t>
            </a:r>
            <a:r>
              <a:rPr lang="it-IT" sz="1600" b="1" dirty="0" err="1">
                <a:solidFill>
                  <a:schemeClr val="tx1"/>
                </a:solidFill>
                <a:latin typeface="Sen"/>
                <a:sym typeface="Sen"/>
              </a:rPr>
              <a:t>Taula</a:t>
            </a:r>
            <a:r>
              <a:rPr lang="it-IT" sz="1600" b="1" dirty="0">
                <a:solidFill>
                  <a:schemeClr val="tx1"/>
                </a:solidFill>
                <a:latin typeface="Sen"/>
                <a:sym typeface="Sen"/>
              </a:rPr>
              <a:t> de </a:t>
            </a:r>
            <a:r>
              <a:rPr lang="it-IT" sz="1600" b="1" dirty="0" err="1">
                <a:solidFill>
                  <a:schemeClr val="tx1"/>
                </a:solidFill>
                <a:latin typeface="Sen"/>
                <a:sym typeface="Sen"/>
              </a:rPr>
              <a:t>Salut</a:t>
            </a:r>
            <a:r>
              <a:rPr lang="it-IT" sz="1600" b="1" dirty="0">
                <a:solidFill>
                  <a:schemeClr val="tx1"/>
                </a:solidFill>
                <a:latin typeface="Sen"/>
                <a:sym typeface="Sen"/>
              </a:rPr>
              <a:t> i Natura</a:t>
            </a:r>
          </a:p>
          <a:p>
            <a:pPr lvl="0" algn="ctr">
              <a:lnSpc>
                <a:spcPct val="107000"/>
              </a:lnSpc>
              <a:buSzPts val="1800"/>
            </a:pPr>
            <a:r>
              <a:rPr lang="it-IT" sz="1200" dirty="0">
                <a:solidFill>
                  <a:schemeClr val="tx1"/>
                </a:solidFill>
                <a:latin typeface="Sen"/>
                <a:sym typeface="Sen"/>
              </a:rPr>
              <a:t>(</a:t>
            </a:r>
            <a:r>
              <a:rPr lang="it-IT" sz="1200" dirty="0" err="1">
                <a:solidFill>
                  <a:schemeClr val="tx1"/>
                </a:solidFill>
                <a:latin typeface="Sen"/>
                <a:sym typeface="Sen"/>
              </a:rPr>
              <a:t>civic</a:t>
            </a:r>
            <a:r>
              <a:rPr lang="it-IT" sz="1200" dirty="0">
                <a:solidFill>
                  <a:schemeClr val="tx1"/>
                </a:solidFill>
                <a:latin typeface="Sen"/>
                <a:sym typeface="Sen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Sen"/>
                <a:sym typeface="Sen"/>
              </a:rPr>
              <a:t>platform</a:t>
            </a:r>
            <a:r>
              <a:rPr lang="it-IT" sz="1200" dirty="0">
                <a:solidFill>
                  <a:schemeClr val="tx1"/>
                </a:solidFill>
                <a:latin typeface="Sen"/>
                <a:sym typeface="Sen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Sen"/>
                <a:sym typeface="Sen"/>
              </a:rPr>
              <a:t>coordinating</a:t>
            </a:r>
            <a:r>
              <a:rPr lang="it-IT" sz="1200" dirty="0">
                <a:solidFill>
                  <a:schemeClr val="tx1"/>
                </a:solidFill>
                <a:latin typeface="Sen"/>
                <a:sym typeface="Sen"/>
              </a:rPr>
              <a:t> nature-and-health projects in </a:t>
            </a:r>
            <a:r>
              <a:rPr lang="it-IT" sz="1200" dirty="0" err="1">
                <a:solidFill>
                  <a:schemeClr val="tx1"/>
                </a:solidFill>
                <a:latin typeface="Sen"/>
                <a:sym typeface="Sen"/>
              </a:rPr>
              <a:t>Catalonia</a:t>
            </a:r>
            <a:r>
              <a:rPr lang="it-IT" sz="1200" dirty="0">
                <a:solidFill>
                  <a:schemeClr val="tx1"/>
                </a:solidFill>
                <a:latin typeface="Sen"/>
                <a:sym typeface="Sen"/>
              </a:rPr>
              <a:t>)</a:t>
            </a:r>
          </a:p>
        </p:txBody>
      </p:sp>
      <p:sp>
        <p:nvSpPr>
          <p:cNvPr id="26" name="Google Shape;135;p5">
            <a:extLst>
              <a:ext uri="{FF2B5EF4-FFF2-40B4-BE49-F238E27FC236}">
                <a16:creationId xmlns:a16="http://schemas.microsoft.com/office/drawing/2014/main" id="{7F6AE5F5-37BE-0BD8-1290-A24A1CAEA0B0}"/>
              </a:ext>
            </a:extLst>
          </p:cNvPr>
          <p:cNvSpPr txBox="1"/>
          <p:nvPr/>
        </p:nvSpPr>
        <p:spPr>
          <a:xfrm>
            <a:off x="265438" y="1679129"/>
            <a:ext cx="3609906" cy="287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6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140</a:t>
            </a:r>
            <a:r>
              <a:rPr lang="it-IT" sz="16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GB" sz="1600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stakeholders identified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54</a:t>
            </a:r>
            <a:r>
              <a:rPr lang="en-GB" sz="1600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person involved</a:t>
            </a:r>
          </a:p>
          <a:p>
            <a:pPr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600" b="1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26</a:t>
            </a:r>
            <a:r>
              <a:rPr lang="en-GB" sz="1600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organisations involved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000" b="1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---</a:t>
            </a:r>
            <a:endParaRPr lang="en-GB" sz="600" b="1" noProof="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4</a:t>
            </a:r>
            <a:r>
              <a:rPr lang="en-GB" sz="1600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workshops done since June 2024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i="0" u="none" strike="noStrike" cap="none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3 </a:t>
            </a:r>
            <a:r>
              <a:rPr lang="en-GB" sz="1600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working tables activated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000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---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4</a:t>
            </a:r>
            <a:r>
              <a:rPr lang="en-GB" sz="1600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collaborations already activated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2</a:t>
            </a:r>
            <a:r>
              <a:rPr lang="en-GB" sz="1600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collaborations under discussion</a:t>
            </a:r>
            <a:endParaRPr lang="en-GB" sz="1600" b="0" i="0" u="none" strike="noStrike" cap="none" noProof="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47" name="Immagine 46" descr="Immagine che contiene vestiti, persona, donna, uomo&#10;&#10;Il contenuto generato dall'IA potrebbe non essere corretto.">
            <a:extLst>
              <a:ext uri="{FF2B5EF4-FFF2-40B4-BE49-F238E27FC236}">
                <a16:creationId xmlns:a16="http://schemas.microsoft.com/office/drawing/2014/main" id="{2424B96B-E411-08C4-7182-22ED3ADB77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40" y="4502149"/>
            <a:ext cx="3604863" cy="202773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8B940CD-25DB-CC53-1673-BB67C8EACB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5552" y="4863758"/>
            <a:ext cx="3616352" cy="1666126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06622A5-DDD7-122D-9C76-B05E617EA2BB}"/>
              </a:ext>
            </a:extLst>
          </p:cNvPr>
          <p:cNvCxnSpPr>
            <a:cxnSpLocks/>
          </p:cNvCxnSpPr>
          <p:nvPr/>
        </p:nvCxnSpPr>
        <p:spPr>
          <a:xfrm>
            <a:off x="8318313" y="1681314"/>
            <a:ext cx="3600432" cy="0"/>
          </a:xfrm>
          <a:prstGeom prst="line">
            <a:avLst/>
          </a:prstGeom>
          <a:ln>
            <a:solidFill>
              <a:srgbClr val="004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8E8976B-A808-11F8-EAC5-CCF7DA538AE6}"/>
              </a:ext>
            </a:extLst>
          </p:cNvPr>
          <p:cNvCxnSpPr>
            <a:cxnSpLocks/>
          </p:cNvCxnSpPr>
          <p:nvPr/>
        </p:nvCxnSpPr>
        <p:spPr>
          <a:xfrm>
            <a:off x="4281814" y="1671375"/>
            <a:ext cx="3619500" cy="9939"/>
          </a:xfrm>
          <a:prstGeom prst="line">
            <a:avLst/>
          </a:prstGeom>
          <a:ln>
            <a:solidFill>
              <a:srgbClr val="004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DCF67823-F1E9-4D40-8028-31C9FB18E6DB}"/>
              </a:ext>
            </a:extLst>
          </p:cNvPr>
          <p:cNvCxnSpPr>
            <a:cxnSpLocks/>
          </p:cNvCxnSpPr>
          <p:nvPr/>
        </p:nvCxnSpPr>
        <p:spPr>
          <a:xfrm flipV="1">
            <a:off x="274973" y="1671375"/>
            <a:ext cx="3619500" cy="9939"/>
          </a:xfrm>
          <a:prstGeom prst="line">
            <a:avLst/>
          </a:prstGeom>
          <a:ln>
            <a:solidFill>
              <a:srgbClr val="004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9">
            <a:extLst>
              <a:ext uri="{FF2B5EF4-FFF2-40B4-BE49-F238E27FC236}">
                <a16:creationId xmlns:a16="http://schemas.microsoft.com/office/drawing/2014/main" id="{288F1BA4-57D4-A358-FE37-25CB35254E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0319" y="4801192"/>
            <a:ext cx="3127413" cy="17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668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3" grpId="0" animBg="1"/>
      <p:bldP spid="25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6632A6F6-FA3D-0EF9-2CA1-27205C8E7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CC8D8CCA-6829-5997-D1D9-46456C73477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2999" y="3815849"/>
            <a:ext cx="7636085" cy="17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n-GB" sz="2700" dirty="0">
                <a:solidFill>
                  <a:srgbClr val="00AFD7"/>
                </a:solidFill>
                <a:latin typeface="Sen"/>
                <a:sym typeface="Sen"/>
              </a:rPr>
              <a:t>Summer 2025 activities</a:t>
            </a:r>
            <a:br>
              <a:rPr lang="en-GB" sz="2700" dirty="0">
                <a:solidFill>
                  <a:srgbClr val="00AFD7"/>
                </a:solidFill>
                <a:latin typeface="Sen"/>
                <a:sym typeface="Sen"/>
              </a:rPr>
            </a:br>
            <a:r>
              <a:rPr lang="en-GB" sz="1800" dirty="0">
                <a:latin typeface="Sen" pitchFamily="2" charset="0"/>
                <a:sym typeface="Arial"/>
              </a:rPr>
              <a:t>3 </a:t>
            </a:r>
            <a:r>
              <a:rPr lang="en-GB" sz="1800" dirty="0" err="1">
                <a:latin typeface="Sen" pitchFamily="2" charset="0"/>
                <a:sym typeface="Arial"/>
              </a:rPr>
              <a:t>Neigbourhood</a:t>
            </a:r>
            <a:r>
              <a:rPr lang="en-GB" sz="1800" dirty="0">
                <a:latin typeface="Sen" pitchFamily="2" charset="0"/>
                <a:sym typeface="Arial"/>
              </a:rPr>
              <a:t> walks for interested Stakeholders with different topics: (1) urban green &amp; health (Arnulf Hartl, PMU); (2) equity (Christian Reisinger, Resident Services); (3) urban green planning (Christian Stadler).</a:t>
            </a:r>
            <a:br>
              <a:rPr lang="en-GB" sz="1800" dirty="0">
                <a:latin typeface="Sen" pitchFamily="2" charset="0"/>
                <a:sym typeface="Arial"/>
              </a:rPr>
            </a:br>
            <a:r>
              <a:rPr lang="en-GB" sz="1800" b="1" dirty="0">
                <a:latin typeface="Sen" pitchFamily="2" charset="0"/>
                <a:sym typeface="Arial"/>
              </a:rPr>
              <a:t>Output</a:t>
            </a:r>
            <a:r>
              <a:rPr lang="en-GB" sz="1800" dirty="0">
                <a:latin typeface="Sen" pitchFamily="2" charset="0"/>
                <a:sym typeface="Arial"/>
              </a:rPr>
              <a:t>: concrete ideas for NBTs and cooperation networks.</a:t>
            </a:r>
            <a:endParaRPr lang="en-GB" sz="2000" dirty="0">
              <a:latin typeface="Sen" pitchFamily="2" charset="0"/>
              <a:sym typeface="Sen"/>
            </a:endParaRP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6F3B5605-8A04-6BAB-0C41-E0222C99FA3A}"/>
              </a:ext>
            </a:extLst>
          </p:cNvPr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A473CB64-B891-686F-538D-5141247EF109}"/>
              </a:ext>
            </a:extLst>
          </p:cNvPr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8D0847AE-8440-329C-716D-CE1CFF0BFD75}"/>
              </a:ext>
            </a:extLst>
          </p:cNvPr>
          <p:cNvSpPr/>
          <p:nvPr/>
        </p:nvSpPr>
        <p:spPr>
          <a:xfrm>
            <a:off x="0" y="6622140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3DCE82B4-D253-9B1C-F414-F3570A8BE8D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61" y="3887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A23543CB-D625-E716-4CF8-4A6B3D82F2F1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2293" y="6707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extLst>
              <a:ext uri="{FF2B5EF4-FFF2-40B4-BE49-F238E27FC236}">
                <a16:creationId xmlns:a16="http://schemas.microsoft.com/office/drawing/2014/main" id="{55990CF3-D5B6-466F-6CB5-D6D1D1C9D726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rafik 9">
            <a:extLst>
              <a:ext uri="{FF2B5EF4-FFF2-40B4-BE49-F238E27FC236}">
                <a16:creationId xmlns:a16="http://schemas.microsoft.com/office/drawing/2014/main" id="{38BF19A2-FC79-C247-679B-9C229D3F4D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09" y="593667"/>
            <a:ext cx="1500847" cy="65046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C9D070-D6D4-62EA-7E46-D747012475E2}"/>
              </a:ext>
            </a:extLst>
          </p:cNvPr>
          <p:cNvSpPr txBox="1"/>
          <p:nvPr/>
        </p:nvSpPr>
        <p:spPr>
          <a:xfrm>
            <a:off x="10026690" y="6613318"/>
            <a:ext cx="2071784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1100" dirty="0">
                <a:solidFill>
                  <a:schemeClr val="bg1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989196DB-5748-0FFC-732C-C0BC210D2A73}"/>
              </a:ext>
            </a:extLst>
          </p:cNvPr>
          <p:cNvCxnSpPr>
            <a:cxnSpLocks/>
          </p:cNvCxnSpPr>
          <p:nvPr/>
        </p:nvCxnSpPr>
        <p:spPr>
          <a:xfrm>
            <a:off x="368137" y="1213734"/>
            <a:ext cx="0" cy="2895128"/>
          </a:xfrm>
          <a:prstGeom prst="line">
            <a:avLst/>
          </a:prstGeom>
          <a:ln w="38100">
            <a:solidFill>
              <a:srgbClr val="004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1EF0E236-A09E-8140-F84A-6A4A908EC41D}"/>
              </a:ext>
            </a:extLst>
          </p:cNvPr>
          <p:cNvSpPr/>
          <p:nvPr/>
        </p:nvSpPr>
        <p:spPr>
          <a:xfrm>
            <a:off x="192448" y="1126377"/>
            <a:ext cx="351378" cy="357055"/>
          </a:xfrm>
          <a:prstGeom prst="ellipse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A7378450-9D1C-FF4B-97F2-D616BD13320A}"/>
              </a:ext>
            </a:extLst>
          </p:cNvPr>
          <p:cNvSpPr txBox="1">
            <a:spLocks/>
          </p:cNvSpPr>
          <p:nvPr/>
        </p:nvSpPr>
        <p:spPr>
          <a:xfrm>
            <a:off x="510068" y="1095312"/>
            <a:ext cx="7182330" cy="88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2800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13 December 2024 - Preparatory workshop</a:t>
            </a:r>
          </a:p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1800" dirty="0">
                <a:latin typeface="Sen" pitchFamily="2" charset="0"/>
              </a:rPr>
              <a:t>- Core group stakeholders &amp; cooperation partners</a:t>
            </a:r>
          </a:p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1800" dirty="0">
                <a:latin typeface="Sen" pitchFamily="2" charset="0"/>
              </a:rPr>
              <a:t>- Stakeholder mapping and HIA (WP4)</a:t>
            </a:r>
          </a:p>
        </p:txBody>
      </p:sp>
      <p:pic>
        <p:nvPicPr>
          <p:cNvPr id="8" name="Picture 25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DC48BD26-7E22-9D54-B6F5-C6770B454E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226" y="606408"/>
            <a:ext cx="3218304" cy="2118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Google Shape;98;p2">
            <a:extLst>
              <a:ext uri="{FF2B5EF4-FFF2-40B4-BE49-F238E27FC236}">
                <a16:creationId xmlns:a16="http://schemas.microsoft.com/office/drawing/2014/main" id="{B2D94B82-3BF1-6701-0D1E-D4B4F2772990}"/>
              </a:ext>
            </a:extLst>
          </p:cNvPr>
          <p:cNvSpPr txBox="1">
            <a:spLocks/>
          </p:cNvSpPr>
          <p:nvPr/>
        </p:nvSpPr>
        <p:spPr>
          <a:xfrm>
            <a:off x="517981" y="2086067"/>
            <a:ext cx="7778557" cy="150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2800" dirty="0">
                <a:solidFill>
                  <a:srgbClr val="00AFD7"/>
                </a:solidFill>
                <a:latin typeface="Sen"/>
                <a:sym typeface="Sen"/>
              </a:rPr>
              <a:t>25 March 2025 - Establishment workshop</a:t>
            </a:r>
          </a:p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1800" dirty="0">
                <a:latin typeface="Sen" pitchFamily="2" charset="0"/>
              </a:rPr>
              <a:t>- 69 invited | 34 participants</a:t>
            </a:r>
          </a:p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1800" dirty="0">
                <a:latin typeface="Sen" pitchFamily="2" charset="0"/>
              </a:rPr>
              <a:t>- Positioning of the RH as strategic initiative internally and externally</a:t>
            </a:r>
          </a:p>
          <a:p>
            <a:pPr lvl="2"/>
            <a:r>
              <a:rPr lang="en-US" dirty="0">
                <a:solidFill>
                  <a:schemeClr val="dk1"/>
                </a:solidFill>
                <a:latin typeface="Sen" pitchFamily="2" charset="0"/>
                <a:ea typeface="Calibri"/>
                <a:cs typeface="Calibri"/>
                <a:sym typeface="Calibri"/>
              </a:rPr>
              <a:t>- Assessment of the current state of </a:t>
            </a:r>
            <a:r>
              <a:rPr lang="en-US" dirty="0" err="1">
                <a:solidFill>
                  <a:schemeClr val="dk1"/>
                </a:solidFill>
                <a:latin typeface="Sen" pitchFamily="2" charset="0"/>
                <a:ea typeface="Calibri"/>
                <a:cs typeface="Calibri"/>
                <a:sym typeface="Calibri"/>
              </a:rPr>
              <a:t>NbT</a:t>
            </a:r>
            <a:r>
              <a:rPr lang="en-US" dirty="0">
                <a:solidFill>
                  <a:schemeClr val="dk1"/>
                </a:solidFill>
                <a:latin typeface="Sen" pitchFamily="2" charset="0"/>
                <a:ea typeface="Calibri"/>
                <a:cs typeface="Calibri"/>
                <a:sym typeface="Calibri"/>
              </a:rPr>
              <a:t> implementation in Salzburg</a:t>
            </a:r>
          </a:p>
          <a:p>
            <a:pPr lvl="2"/>
            <a:r>
              <a:rPr lang="en-US" dirty="0">
                <a:solidFill>
                  <a:schemeClr val="dk1"/>
                </a:solidFill>
                <a:latin typeface="Sen" pitchFamily="2" charset="0"/>
                <a:ea typeface="Calibri"/>
                <a:cs typeface="Calibri"/>
                <a:sym typeface="Calibri"/>
              </a:rPr>
              <a:t>- Networking </a:t>
            </a:r>
            <a:endParaRPr lang="en-GB" dirty="0">
              <a:solidFill>
                <a:schemeClr val="dk1"/>
              </a:solidFill>
              <a:latin typeface="Sen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2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CEF76983-E0F0-6E1A-4FCB-9610E37E7B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5360" y="1424093"/>
            <a:ext cx="3462588" cy="2601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02489026-669C-24CA-7DCA-1C1C78D81EEC}"/>
              </a:ext>
            </a:extLst>
          </p:cNvPr>
          <p:cNvSpPr/>
          <p:nvPr/>
        </p:nvSpPr>
        <p:spPr>
          <a:xfrm>
            <a:off x="175154" y="2121726"/>
            <a:ext cx="351378" cy="357055"/>
          </a:xfrm>
          <a:prstGeom prst="ellipse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6C148DB-DD35-15C8-4EFC-2A9CD6681D8D}"/>
              </a:ext>
            </a:extLst>
          </p:cNvPr>
          <p:cNvSpPr/>
          <p:nvPr/>
        </p:nvSpPr>
        <p:spPr>
          <a:xfrm>
            <a:off x="175154" y="3888420"/>
            <a:ext cx="351378" cy="357055"/>
          </a:xfrm>
          <a:prstGeom prst="ellipse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33640-3562-1494-F629-9FDD20F4625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066" y="2265648"/>
            <a:ext cx="3053926" cy="4295954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F580E8DE-CBFA-0957-FA5A-ED7EF9A59DCD}"/>
              </a:ext>
            </a:extLst>
          </p:cNvPr>
          <p:cNvGrpSpPr/>
          <p:nvPr/>
        </p:nvGrpSpPr>
        <p:grpSpPr>
          <a:xfrm>
            <a:off x="1428604" y="2381137"/>
            <a:ext cx="9440776" cy="4205161"/>
            <a:chOff x="1530443" y="2179858"/>
            <a:chExt cx="9440776" cy="4205161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A599BC6E-3B3C-BFE6-379A-BBC495913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0443" y="2179858"/>
              <a:ext cx="2978656" cy="4205161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C5CC76B9-8E35-71AE-BD06-5A37501C0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8622" y="2351739"/>
              <a:ext cx="3049899" cy="3806966"/>
            </a:xfrm>
            <a:prstGeom prst="rect">
              <a:avLst/>
            </a:prstGeom>
          </p:spPr>
        </p:pic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E2955E91-6D36-2FFD-4CD8-5CEEDBC33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6780" y="2226533"/>
              <a:ext cx="3324439" cy="4158486"/>
            </a:xfrm>
            <a:prstGeom prst="rect">
              <a:avLst/>
            </a:prstGeom>
          </p:spPr>
        </p:pic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2D9D3D87-9005-4939-6053-078FF43D2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09801">
              <a:off x="6070219" y="3599217"/>
              <a:ext cx="2666251" cy="1005775"/>
            </a:xfrm>
            <a:prstGeom prst="rect">
              <a:avLst/>
            </a:prstGeom>
          </p:spPr>
        </p:pic>
      </p:grpSp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0AA4F43B-4037-5C6B-D9F1-57EB6031AA77}"/>
              </a:ext>
            </a:extLst>
          </p:cNvPr>
          <p:cNvSpPr txBox="1">
            <a:spLocks/>
          </p:cNvSpPr>
          <p:nvPr/>
        </p:nvSpPr>
        <p:spPr>
          <a:xfrm>
            <a:off x="2678861" y="143965"/>
            <a:ext cx="7563153" cy="58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ct val="100000"/>
            </a:pPr>
            <a:r>
              <a:rPr lang="en-US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RH Salzburg </a:t>
            </a:r>
            <a:r>
              <a:rPr lang="en-US" sz="2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(3/5)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84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1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727E894E-EB47-8778-A496-A0C45CEB4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749B7AB5-5771-8062-F306-74185802254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1121" y="3758692"/>
            <a:ext cx="7142249" cy="111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n-GB" sz="2700" dirty="0">
                <a:solidFill>
                  <a:srgbClr val="00AFD7"/>
                </a:solidFill>
                <a:latin typeface="Sen"/>
                <a:sym typeface="Sen"/>
              </a:rPr>
              <a:t>Activation of the Lines of Actions</a:t>
            </a:r>
            <a:br>
              <a:rPr lang="en-GB" sz="2700" dirty="0">
                <a:solidFill>
                  <a:srgbClr val="FF0000"/>
                </a:solidFill>
                <a:highlight>
                  <a:srgbClr val="FFFF00"/>
                </a:highlight>
                <a:latin typeface="Sen"/>
                <a:sym typeface="Sen"/>
              </a:rPr>
            </a:br>
            <a:r>
              <a:rPr lang="it-IT" sz="2000" dirty="0">
                <a:latin typeface="Sen" pitchFamily="2" charset="0"/>
                <a:sym typeface="Sen"/>
              </a:rPr>
              <a:t>1) Green and Blue </a:t>
            </a:r>
            <a:r>
              <a:rPr lang="it-IT" sz="2000" dirty="0" err="1">
                <a:latin typeface="Sen" pitchFamily="2" charset="0"/>
                <a:sym typeface="Sen"/>
              </a:rPr>
              <a:t>infrastructure</a:t>
            </a:r>
            <a:br>
              <a:rPr lang="it-IT" sz="2000" dirty="0">
                <a:latin typeface="Sen" pitchFamily="2" charset="0"/>
                <a:sym typeface="Sen"/>
              </a:rPr>
            </a:br>
            <a:r>
              <a:rPr lang="it-IT" sz="2000" dirty="0">
                <a:latin typeface="Sen" pitchFamily="2" charset="0"/>
                <a:sym typeface="Sen"/>
              </a:rPr>
              <a:t>2) </a:t>
            </a:r>
            <a:r>
              <a:rPr lang="it-IT" sz="2000" dirty="0" err="1">
                <a:latin typeface="Sen" pitchFamily="2" charset="0"/>
                <a:sym typeface="Sen"/>
              </a:rPr>
              <a:t>Education</a:t>
            </a:r>
            <a:endParaRPr lang="en-GB" sz="2000" dirty="0">
              <a:latin typeface="Sen" pitchFamily="2" charset="0"/>
              <a:sym typeface="Sen"/>
            </a:endParaRP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F01A611C-1977-D9D7-839C-D1240B2F5B1C}"/>
              </a:ext>
            </a:extLst>
          </p:cNvPr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9776E914-11B6-DF70-4CCE-84A6DDB5858A}"/>
              </a:ext>
            </a:extLst>
          </p:cNvPr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FD0DB04B-D1E4-6EC6-6B1E-6E9EDACAD8F7}"/>
              </a:ext>
            </a:extLst>
          </p:cNvPr>
          <p:cNvSpPr/>
          <p:nvPr/>
        </p:nvSpPr>
        <p:spPr>
          <a:xfrm>
            <a:off x="0" y="6622140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20909E20-AFBE-D3B0-CE0A-3BC090EC69B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61" y="3887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AED50D30-4EFB-616B-7DF9-33FD9B189D88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2293" y="6707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extLst>
              <a:ext uri="{FF2B5EF4-FFF2-40B4-BE49-F238E27FC236}">
                <a16:creationId xmlns:a16="http://schemas.microsoft.com/office/drawing/2014/main" id="{A1534586-6E10-54B9-5DAE-7061659EE679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EA5561-A1EB-DF61-634B-BD3DC0F4845E}"/>
              </a:ext>
            </a:extLst>
          </p:cNvPr>
          <p:cNvSpPr txBox="1"/>
          <p:nvPr/>
        </p:nvSpPr>
        <p:spPr>
          <a:xfrm>
            <a:off x="10026690" y="6613318"/>
            <a:ext cx="2071784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1100" dirty="0">
                <a:solidFill>
                  <a:schemeClr val="bg1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577129DC-EC28-E321-AE46-A6056AD57C81}"/>
              </a:ext>
            </a:extLst>
          </p:cNvPr>
          <p:cNvCxnSpPr>
            <a:cxnSpLocks/>
          </p:cNvCxnSpPr>
          <p:nvPr/>
        </p:nvCxnSpPr>
        <p:spPr>
          <a:xfrm>
            <a:off x="368137" y="1213734"/>
            <a:ext cx="0" cy="2895128"/>
          </a:xfrm>
          <a:prstGeom prst="line">
            <a:avLst/>
          </a:prstGeom>
          <a:ln w="38100">
            <a:solidFill>
              <a:srgbClr val="004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D7CCE20B-A667-4EA8-3057-690B0F3F4BD4}"/>
              </a:ext>
            </a:extLst>
          </p:cNvPr>
          <p:cNvSpPr/>
          <p:nvPr/>
        </p:nvSpPr>
        <p:spPr>
          <a:xfrm>
            <a:off x="192448" y="1126377"/>
            <a:ext cx="351378" cy="357055"/>
          </a:xfrm>
          <a:prstGeom prst="ellipse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A4F22A34-23A0-1D52-2C1A-211DD6C9A8B3}"/>
              </a:ext>
            </a:extLst>
          </p:cNvPr>
          <p:cNvSpPr txBox="1">
            <a:spLocks/>
          </p:cNvSpPr>
          <p:nvPr/>
        </p:nvSpPr>
        <p:spPr>
          <a:xfrm>
            <a:off x="510068" y="1095312"/>
            <a:ext cx="7343014" cy="88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2800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26 September 2024 - Preparatory workshop</a:t>
            </a:r>
          </a:p>
          <a:p>
            <a:pPr algn="l">
              <a:buClr>
                <a:srgbClr val="00AFD7"/>
              </a:buClr>
              <a:buSzPts val="4000"/>
            </a:pPr>
            <a:r>
              <a:rPr lang="en-GB" sz="1800" dirty="0">
                <a:latin typeface="Sen" pitchFamily="2" charset="0"/>
              </a:rPr>
              <a:t>- Core group stakeholders: 28 invited | 15 participants</a:t>
            </a:r>
          </a:p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1800" dirty="0">
                <a:latin typeface="Sen" pitchFamily="2" charset="0"/>
              </a:rPr>
              <a:t>- Stakeholder mapping and HIA (WP4)</a:t>
            </a:r>
          </a:p>
        </p:txBody>
      </p:sp>
      <p:sp>
        <p:nvSpPr>
          <p:cNvPr id="11" name="Google Shape;98;p2">
            <a:extLst>
              <a:ext uri="{FF2B5EF4-FFF2-40B4-BE49-F238E27FC236}">
                <a16:creationId xmlns:a16="http://schemas.microsoft.com/office/drawing/2014/main" id="{87773E49-C2A3-DA52-8E64-6885FF750F79}"/>
              </a:ext>
            </a:extLst>
          </p:cNvPr>
          <p:cNvSpPr txBox="1">
            <a:spLocks/>
          </p:cNvSpPr>
          <p:nvPr/>
        </p:nvSpPr>
        <p:spPr>
          <a:xfrm>
            <a:off x="543826" y="2518733"/>
            <a:ext cx="7778557" cy="80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2800" dirty="0">
                <a:solidFill>
                  <a:srgbClr val="00AFD7"/>
                </a:solidFill>
                <a:latin typeface="Sen"/>
                <a:sym typeface="Sen"/>
              </a:rPr>
              <a:t>18 March 2025 - Establishment workshop</a:t>
            </a:r>
          </a:p>
          <a:p>
            <a:pPr algn="l">
              <a:buClr>
                <a:srgbClr val="00AFD7"/>
              </a:buClr>
              <a:buSzPts val="4000"/>
            </a:pPr>
            <a:r>
              <a:rPr lang="en-GB" sz="1800" dirty="0">
                <a:latin typeface="Sen" pitchFamily="2" charset="0"/>
              </a:rPr>
              <a:t>- 28 invited | 15 participants</a:t>
            </a:r>
            <a:endParaRPr lang="en-GB" dirty="0">
              <a:solidFill>
                <a:srgbClr val="FF0000"/>
              </a:solidFill>
              <a:latin typeface="Sen" pitchFamily="2" charset="0"/>
              <a:sym typeface="Calibri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56C9F9CE-8E4A-1DD2-4659-3FA20B14AA1D}"/>
              </a:ext>
            </a:extLst>
          </p:cNvPr>
          <p:cNvSpPr/>
          <p:nvPr/>
        </p:nvSpPr>
        <p:spPr>
          <a:xfrm>
            <a:off x="200999" y="2554392"/>
            <a:ext cx="351378" cy="357055"/>
          </a:xfrm>
          <a:prstGeom prst="ellipse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32CE857-DC41-3E7C-5143-70E5B2DC68EF}"/>
              </a:ext>
            </a:extLst>
          </p:cNvPr>
          <p:cNvSpPr/>
          <p:nvPr/>
        </p:nvSpPr>
        <p:spPr>
          <a:xfrm>
            <a:off x="175154" y="3888420"/>
            <a:ext cx="351378" cy="357055"/>
          </a:xfrm>
          <a:prstGeom prst="ellipse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72ECD8D0-9B06-567C-0F41-60902607E826}"/>
              </a:ext>
            </a:extLst>
          </p:cNvPr>
          <p:cNvSpPr txBox="1">
            <a:spLocks/>
          </p:cNvSpPr>
          <p:nvPr/>
        </p:nvSpPr>
        <p:spPr>
          <a:xfrm>
            <a:off x="2678861" y="143965"/>
            <a:ext cx="7563153" cy="58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ct val="100000"/>
            </a:pPr>
            <a:r>
              <a:rPr lang="en-US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RH Barcelona </a:t>
            </a:r>
            <a:r>
              <a:rPr lang="en-US" sz="2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(4/5)</a:t>
            </a:r>
            <a:endParaRPr lang="en-US" sz="4800" dirty="0"/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1FBE0ECD-36F2-E911-8A5B-A9C5FD866754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0308" y="855218"/>
            <a:ext cx="4053008" cy="2461697"/>
          </a:xfrm>
          <a:prstGeom prst="rect">
            <a:avLst/>
          </a:prstGeom>
          <a:ln/>
        </p:spPr>
      </p:pic>
      <p:pic>
        <p:nvPicPr>
          <p:cNvPr id="4" name="image5.jpg">
            <a:extLst>
              <a:ext uri="{FF2B5EF4-FFF2-40B4-BE49-F238E27FC236}">
                <a16:creationId xmlns:a16="http://schemas.microsoft.com/office/drawing/2014/main" id="{A225D017-D658-9DC4-CFE6-8C423BC8B9A1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6784" y="2083620"/>
            <a:ext cx="4050751" cy="2696324"/>
          </a:xfrm>
          <a:prstGeom prst="rect">
            <a:avLst/>
          </a:prstGeom>
          <a:ln/>
        </p:spPr>
      </p:pic>
      <p:pic>
        <p:nvPicPr>
          <p:cNvPr id="8" name="image7.jpg">
            <a:extLst>
              <a:ext uri="{FF2B5EF4-FFF2-40B4-BE49-F238E27FC236}">
                <a16:creationId xmlns:a16="http://schemas.microsoft.com/office/drawing/2014/main" id="{EF999076-2656-5D5C-AF3E-094DD5BA5A1F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5273" y="3670194"/>
            <a:ext cx="4199890" cy="27959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6802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1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2E03BDDC-6B4B-C81B-9F6D-3A0B9CA98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BB581A0B-6288-77D7-B8F4-D93E85637051}"/>
              </a:ext>
            </a:extLst>
          </p:cNvPr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0D640C4D-48F6-7E43-C721-90E0AE66F3D6}"/>
              </a:ext>
            </a:extLst>
          </p:cNvPr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A34F2061-AA68-92ED-F2F0-2216715A96C0}"/>
              </a:ext>
            </a:extLst>
          </p:cNvPr>
          <p:cNvSpPr/>
          <p:nvPr/>
        </p:nvSpPr>
        <p:spPr>
          <a:xfrm>
            <a:off x="0" y="6634840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FB3AE120-C095-D4DB-C12E-79E30159B86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61" y="3887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94A81550-D2FF-EAE0-C303-9208709AD7C0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2293" y="6707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extLst>
              <a:ext uri="{FF2B5EF4-FFF2-40B4-BE49-F238E27FC236}">
                <a16:creationId xmlns:a16="http://schemas.microsoft.com/office/drawing/2014/main" id="{B1940DC1-ED93-5FFE-46A2-CE153CBEE6B3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5452A3-FA10-CA4E-159A-7689D83F411D}"/>
              </a:ext>
            </a:extLst>
          </p:cNvPr>
          <p:cNvSpPr txBox="1"/>
          <p:nvPr/>
        </p:nvSpPr>
        <p:spPr>
          <a:xfrm>
            <a:off x="10026690" y="6613318"/>
            <a:ext cx="2071784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1100" dirty="0">
                <a:solidFill>
                  <a:schemeClr val="bg1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4CD3A30-DEAE-6B17-974B-975A0A35D302}"/>
              </a:ext>
            </a:extLst>
          </p:cNvPr>
          <p:cNvCxnSpPr>
            <a:cxnSpLocks/>
          </p:cNvCxnSpPr>
          <p:nvPr/>
        </p:nvCxnSpPr>
        <p:spPr>
          <a:xfrm flipH="1">
            <a:off x="342462" y="1213734"/>
            <a:ext cx="25675" cy="4459912"/>
          </a:xfrm>
          <a:prstGeom prst="line">
            <a:avLst/>
          </a:prstGeom>
          <a:ln w="38100">
            <a:solidFill>
              <a:srgbClr val="004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>
            <a:extLst>
              <a:ext uri="{FF2B5EF4-FFF2-40B4-BE49-F238E27FC236}">
                <a16:creationId xmlns:a16="http://schemas.microsoft.com/office/drawing/2014/main" id="{81CB3D5D-C6F4-2CD0-7783-B6559ADE4F7B}"/>
              </a:ext>
            </a:extLst>
          </p:cNvPr>
          <p:cNvSpPr/>
          <p:nvPr/>
        </p:nvSpPr>
        <p:spPr>
          <a:xfrm>
            <a:off x="192448" y="1126377"/>
            <a:ext cx="351378" cy="357055"/>
          </a:xfrm>
          <a:prstGeom prst="ellipse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98;p2">
            <a:extLst>
              <a:ext uri="{FF2B5EF4-FFF2-40B4-BE49-F238E27FC236}">
                <a16:creationId xmlns:a16="http://schemas.microsoft.com/office/drawing/2014/main" id="{826859AF-707C-E5CD-701C-042A080DE1BC}"/>
              </a:ext>
            </a:extLst>
          </p:cNvPr>
          <p:cNvSpPr txBox="1">
            <a:spLocks/>
          </p:cNvSpPr>
          <p:nvPr/>
        </p:nvSpPr>
        <p:spPr>
          <a:xfrm>
            <a:off x="510068" y="1095312"/>
            <a:ext cx="7182330" cy="78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2800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13 June 2024 - Preparatory workshop</a:t>
            </a:r>
          </a:p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1800" dirty="0">
                <a:latin typeface="Sen" pitchFamily="2" charset="0"/>
              </a:rPr>
              <a:t>-Core group stakeholders</a:t>
            </a:r>
          </a:p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1800" dirty="0">
                <a:latin typeface="Sen" pitchFamily="2" charset="0"/>
              </a:rPr>
              <a:t>-Stakeholder mapping and HIA (WP4)</a:t>
            </a:r>
          </a:p>
        </p:txBody>
      </p:sp>
      <p:sp>
        <p:nvSpPr>
          <p:cNvPr id="11" name="Google Shape;98;p2">
            <a:extLst>
              <a:ext uri="{FF2B5EF4-FFF2-40B4-BE49-F238E27FC236}">
                <a16:creationId xmlns:a16="http://schemas.microsoft.com/office/drawing/2014/main" id="{3E21418E-A28A-B651-3538-DF5F3093DD51}"/>
              </a:ext>
            </a:extLst>
          </p:cNvPr>
          <p:cNvSpPr txBox="1">
            <a:spLocks/>
          </p:cNvSpPr>
          <p:nvPr/>
        </p:nvSpPr>
        <p:spPr>
          <a:xfrm>
            <a:off x="518151" y="2066334"/>
            <a:ext cx="7778557" cy="84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2800" dirty="0">
                <a:solidFill>
                  <a:srgbClr val="00AFD7"/>
                </a:solidFill>
                <a:latin typeface="Sen"/>
                <a:sym typeface="Sen"/>
              </a:rPr>
              <a:t>4 December 2024 - Establishment workshop</a:t>
            </a:r>
          </a:p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1800" dirty="0">
                <a:latin typeface="Sen" pitchFamily="2" charset="0"/>
                <a:sym typeface="Sen"/>
              </a:rPr>
              <a:t>- 29 participants</a:t>
            </a:r>
          </a:p>
          <a:p>
            <a:pPr algn="l">
              <a:buClr>
                <a:srgbClr val="00AFD7"/>
              </a:buClr>
              <a:buSzPts val="4000"/>
              <a:buFont typeface="Sen"/>
              <a:buNone/>
            </a:pPr>
            <a:r>
              <a:rPr lang="en-GB" sz="1800" dirty="0">
                <a:latin typeface="Sen" pitchFamily="2" charset="0"/>
                <a:sym typeface="Sen"/>
              </a:rPr>
              <a:t>-Identification of main challenges in the local context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1DEE746B-EEC8-B3EC-A38C-CDE8B3B36A7C}"/>
              </a:ext>
            </a:extLst>
          </p:cNvPr>
          <p:cNvSpPr/>
          <p:nvPr/>
        </p:nvSpPr>
        <p:spPr>
          <a:xfrm>
            <a:off x="175154" y="2121726"/>
            <a:ext cx="351378" cy="357055"/>
          </a:xfrm>
          <a:prstGeom prst="ellipse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AA43846-3961-4276-1648-BF73C70A3FEE}"/>
              </a:ext>
            </a:extLst>
          </p:cNvPr>
          <p:cNvSpPr/>
          <p:nvPr/>
        </p:nvSpPr>
        <p:spPr>
          <a:xfrm>
            <a:off x="175154" y="4131892"/>
            <a:ext cx="351378" cy="357055"/>
          </a:xfrm>
          <a:prstGeom prst="ellipse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C1BE5F84-24D8-E0BE-70F0-1009505896A7}"/>
              </a:ext>
            </a:extLst>
          </p:cNvPr>
          <p:cNvSpPr txBox="1">
            <a:spLocks/>
          </p:cNvSpPr>
          <p:nvPr/>
        </p:nvSpPr>
        <p:spPr>
          <a:xfrm>
            <a:off x="2678861" y="143965"/>
            <a:ext cx="7563153" cy="58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ct val="100000"/>
            </a:pPr>
            <a:r>
              <a:rPr lang="en-US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RH Padova </a:t>
            </a:r>
            <a:r>
              <a:rPr lang="en-US" sz="2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(5/5)</a:t>
            </a:r>
            <a:endParaRPr lang="en-US" sz="4800" dirty="0"/>
          </a:p>
        </p:txBody>
      </p:sp>
      <p:sp>
        <p:nvSpPr>
          <p:cNvPr id="3" name="Google Shape;98;p2">
            <a:extLst>
              <a:ext uri="{FF2B5EF4-FFF2-40B4-BE49-F238E27FC236}">
                <a16:creationId xmlns:a16="http://schemas.microsoft.com/office/drawing/2014/main" id="{661B9F1F-C9B1-D845-5AEE-88FA14654602}"/>
              </a:ext>
            </a:extLst>
          </p:cNvPr>
          <p:cNvSpPr txBox="1">
            <a:spLocks/>
          </p:cNvSpPr>
          <p:nvPr/>
        </p:nvSpPr>
        <p:spPr>
          <a:xfrm>
            <a:off x="510067" y="3069971"/>
            <a:ext cx="7190711" cy="104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700" dirty="0">
                <a:solidFill>
                  <a:srgbClr val="00AFD7"/>
                </a:solidFill>
                <a:latin typeface="Sen"/>
                <a:sym typeface="Sen"/>
              </a:rPr>
              <a:t>10 March 2025</a:t>
            </a:r>
          </a:p>
          <a:p>
            <a:pPr algn="l"/>
            <a:r>
              <a:rPr lang="en-GB" sz="1800" dirty="0">
                <a:latin typeface="Sen" pitchFamily="2" charset="0"/>
                <a:sym typeface="Sen"/>
              </a:rPr>
              <a:t>- 20 participants</a:t>
            </a:r>
          </a:p>
          <a:p>
            <a:pPr algn="l"/>
            <a:r>
              <a:rPr lang="en-GB" sz="1800" dirty="0">
                <a:solidFill>
                  <a:schemeClr val="tx1"/>
                </a:solidFill>
                <a:latin typeface="Sen"/>
                <a:sym typeface="Sen"/>
              </a:rPr>
              <a:t>- Restitution of the previews results and elaboration on the </a:t>
            </a:r>
            <a:r>
              <a:rPr lang="en-GB" sz="1800" dirty="0" err="1">
                <a:solidFill>
                  <a:schemeClr val="tx1"/>
                </a:solidFill>
                <a:latin typeface="Sen"/>
                <a:sym typeface="Sen"/>
              </a:rPr>
              <a:t>challeges</a:t>
            </a:r>
            <a:r>
              <a:rPr lang="en-GB" sz="1800" dirty="0">
                <a:solidFill>
                  <a:schemeClr val="tx1"/>
                </a:solidFill>
                <a:latin typeface="Sen"/>
                <a:sym typeface="Sen"/>
              </a:rPr>
              <a:t> emerges  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0B8FFBB7-7A52-4D78-2821-8F93109B2638}"/>
              </a:ext>
            </a:extLst>
          </p:cNvPr>
          <p:cNvSpPr/>
          <p:nvPr/>
        </p:nvSpPr>
        <p:spPr>
          <a:xfrm>
            <a:off x="175154" y="3056865"/>
            <a:ext cx="351378" cy="357055"/>
          </a:xfrm>
          <a:prstGeom prst="ellipse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oogle Shape;98;p2">
            <a:extLst>
              <a:ext uri="{FF2B5EF4-FFF2-40B4-BE49-F238E27FC236}">
                <a16:creationId xmlns:a16="http://schemas.microsoft.com/office/drawing/2014/main" id="{3757199C-B45D-9517-A866-25594E30AC09}"/>
              </a:ext>
            </a:extLst>
          </p:cNvPr>
          <p:cNvSpPr txBox="1">
            <a:spLocks/>
          </p:cNvSpPr>
          <p:nvPr/>
        </p:nvSpPr>
        <p:spPr>
          <a:xfrm>
            <a:off x="543826" y="4178784"/>
            <a:ext cx="7636085" cy="124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700" dirty="0">
                <a:solidFill>
                  <a:srgbClr val="00AFD7"/>
                </a:solidFill>
                <a:latin typeface="Sen"/>
                <a:sym typeface="Sen"/>
              </a:rPr>
              <a:t>5 June 2025 – activation of Working Tables</a:t>
            </a:r>
          </a:p>
          <a:p>
            <a:pPr algn="l"/>
            <a:r>
              <a:rPr lang="en-GB" sz="1800" dirty="0">
                <a:latin typeface="Sen" pitchFamily="2" charset="0"/>
                <a:sym typeface="Arial"/>
              </a:rPr>
              <a:t>- Establishment of 3 working tables:</a:t>
            </a:r>
          </a:p>
          <a:p>
            <a:pPr algn="l"/>
            <a:r>
              <a:rPr lang="en-GB" sz="1800" dirty="0">
                <a:latin typeface="Sen" pitchFamily="2" charset="0"/>
                <a:sym typeface="Arial"/>
              </a:rPr>
              <a:t>	- Table 1: Green Spaces</a:t>
            </a:r>
          </a:p>
          <a:p>
            <a:pPr algn="l"/>
            <a:r>
              <a:rPr lang="en-GB" sz="1800" dirty="0">
                <a:latin typeface="Sen" pitchFamily="2" charset="0"/>
                <a:sym typeface="Arial"/>
              </a:rPr>
              <a:t>	- Table 2: </a:t>
            </a:r>
            <a:r>
              <a:rPr lang="en-GB" sz="1800" dirty="0" err="1">
                <a:latin typeface="Sen" pitchFamily="2" charset="0"/>
                <a:sym typeface="Arial"/>
              </a:rPr>
              <a:t>NbT</a:t>
            </a:r>
            <a:r>
              <a:rPr lang="en-GB" sz="1800" dirty="0">
                <a:latin typeface="Sen" pitchFamily="2" charset="0"/>
                <a:sym typeface="Arial"/>
              </a:rPr>
              <a:t> promotion and implementation</a:t>
            </a:r>
          </a:p>
          <a:p>
            <a:pPr algn="l"/>
            <a:r>
              <a:rPr lang="en-GB" sz="1800" dirty="0">
                <a:latin typeface="Sen" pitchFamily="2" charset="0"/>
                <a:sym typeface="Arial"/>
              </a:rPr>
              <a:t>	- Table 3: Governance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FBF03B9D-C6CC-BE4F-013E-417E658E6CFE}"/>
              </a:ext>
            </a:extLst>
          </p:cNvPr>
          <p:cNvSpPr/>
          <p:nvPr/>
        </p:nvSpPr>
        <p:spPr>
          <a:xfrm>
            <a:off x="166773" y="5495119"/>
            <a:ext cx="351378" cy="357055"/>
          </a:xfrm>
          <a:prstGeom prst="ellipse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98;p2">
            <a:extLst>
              <a:ext uri="{FF2B5EF4-FFF2-40B4-BE49-F238E27FC236}">
                <a16:creationId xmlns:a16="http://schemas.microsoft.com/office/drawing/2014/main" id="{123A710A-51DB-A440-D422-A8D014EBDA4C}"/>
              </a:ext>
            </a:extLst>
          </p:cNvPr>
          <p:cNvSpPr txBox="1">
            <a:spLocks/>
          </p:cNvSpPr>
          <p:nvPr/>
        </p:nvSpPr>
        <p:spPr>
          <a:xfrm>
            <a:off x="590293" y="5477056"/>
            <a:ext cx="8931302" cy="75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700" dirty="0">
                <a:solidFill>
                  <a:srgbClr val="00AFD7"/>
                </a:solidFill>
                <a:latin typeface="Sen"/>
                <a:sym typeface="Sen"/>
              </a:rPr>
              <a:t>July 2025 - Working Tables online meetings</a:t>
            </a:r>
          </a:p>
          <a:p>
            <a:pPr algn="l"/>
            <a:endParaRPr lang="en-GB" sz="1800" dirty="0">
              <a:highlight>
                <a:srgbClr val="FFFF00"/>
              </a:highlight>
              <a:latin typeface="Sen" pitchFamily="2" charset="0"/>
              <a:sym typeface="Arial"/>
            </a:endParaRPr>
          </a:p>
        </p:txBody>
      </p:sp>
      <p:pic>
        <p:nvPicPr>
          <p:cNvPr id="26" name="Immagine 25" descr="Immagine che contiene vestiti, interno, persona, arredo&#10;&#10;Il contenuto generato dall'IA potrebbe non essere corretto.">
            <a:extLst>
              <a:ext uri="{FF2B5EF4-FFF2-40B4-BE49-F238E27FC236}">
                <a16:creationId xmlns:a16="http://schemas.microsoft.com/office/drawing/2014/main" id="{C01B367B-F50F-DF43-EA95-47FBC5EA06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398" y="768500"/>
            <a:ext cx="3068627" cy="2301471"/>
          </a:xfrm>
          <a:prstGeom prst="rect">
            <a:avLst/>
          </a:prstGeom>
        </p:spPr>
      </p:pic>
      <p:pic>
        <p:nvPicPr>
          <p:cNvPr id="19" name="Immagine 18" descr="Immagine che contiene vestiti, persona, uomo, muro&#10;&#10;Il contenuto generato dall'IA potrebbe non essere corretto.">
            <a:extLst>
              <a:ext uri="{FF2B5EF4-FFF2-40B4-BE49-F238E27FC236}">
                <a16:creationId xmlns:a16="http://schemas.microsoft.com/office/drawing/2014/main" id="{EBD47127-C371-3A8B-D71F-4203D81B80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633" y="1410420"/>
            <a:ext cx="3282986" cy="2465080"/>
          </a:xfrm>
          <a:prstGeom prst="rect">
            <a:avLst/>
          </a:prstGeom>
        </p:spPr>
      </p:pic>
      <p:pic>
        <p:nvPicPr>
          <p:cNvPr id="21" name="Immagine 20" descr="Immagine che contiene vestiti, persona, aria aperta, uomo&#10;&#10;Il contenuto generato dall'IA potrebbe non essere corretto.">
            <a:extLst>
              <a:ext uri="{FF2B5EF4-FFF2-40B4-BE49-F238E27FC236}">
                <a16:creationId xmlns:a16="http://schemas.microsoft.com/office/drawing/2014/main" id="{ECB695E5-8750-4B17-F73D-C378082BFF7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398" y="2803079"/>
            <a:ext cx="4424221" cy="24886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637A1D-41F0-E8E4-5E2F-871D09D6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5655" y="5210152"/>
            <a:ext cx="4420964" cy="14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3" grpId="0"/>
      <p:bldP spid="4" grpId="0" animBg="1"/>
      <p:bldP spid="10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ctrTitle"/>
          </p:nvPr>
        </p:nvSpPr>
        <p:spPr>
          <a:xfrm>
            <a:off x="2678861" y="203584"/>
            <a:ext cx="6693800" cy="66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Upcoming challenges</a:t>
            </a:r>
            <a:endParaRPr sz="3600" dirty="0"/>
          </a:p>
        </p:txBody>
      </p:sp>
      <p:sp>
        <p:nvSpPr>
          <p:cNvPr id="124" name="Google Shape;124;p4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6229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 descr="A flag with yellow stars in a circle&#10;&#10;Description automatically generated with low confidenc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picture containing font, graphics, symbol, text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7913FE-9990-AEC9-74A9-427B036A060B}"/>
              </a:ext>
            </a:extLst>
          </p:cNvPr>
          <p:cNvSpPr txBox="1"/>
          <p:nvPr/>
        </p:nvSpPr>
        <p:spPr>
          <a:xfrm>
            <a:off x="10026690" y="6613318"/>
            <a:ext cx="2071784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1100" dirty="0">
                <a:solidFill>
                  <a:schemeClr val="bg1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8DA9601-3CB7-714F-9CF5-F0F745817440}"/>
              </a:ext>
            </a:extLst>
          </p:cNvPr>
          <p:cNvSpPr/>
          <p:nvPr/>
        </p:nvSpPr>
        <p:spPr>
          <a:xfrm>
            <a:off x="260228" y="1140928"/>
            <a:ext cx="3100473" cy="2571967"/>
          </a:xfrm>
          <a:prstGeom prst="roundRect">
            <a:avLst/>
          </a:prstGeom>
          <a:solidFill>
            <a:srgbClr val="49B17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7A9AA6E-C8E6-C28E-50C0-99F926EB0E7B}"/>
              </a:ext>
            </a:extLst>
          </p:cNvPr>
          <p:cNvSpPr/>
          <p:nvPr/>
        </p:nvSpPr>
        <p:spPr>
          <a:xfrm>
            <a:off x="200993" y="3890593"/>
            <a:ext cx="3100473" cy="1991844"/>
          </a:xfrm>
          <a:prstGeom prst="roundRect">
            <a:avLst/>
          </a:prstGeom>
          <a:solidFill>
            <a:srgbClr val="00AFD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D1F49C3-F4C2-4E84-49D6-59B63B1CAF70}"/>
              </a:ext>
            </a:extLst>
          </p:cNvPr>
          <p:cNvSpPr/>
          <p:nvPr/>
        </p:nvSpPr>
        <p:spPr>
          <a:xfrm>
            <a:off x="3559629" y="1104133"/>
            <a:ext cx="8491750" cy="5389477"/>
          </a:xfrm>
          <a:prstGeom prst="roundRect">
            <a:avLst/>
          </a:prstGeom>
          <a:solidFill>
            <a:srgbClr val="00476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135;p5">
            <a:extLst>
              <a:ext uri="{FF2B5EF4-FFF2-40B4-BE49-F238E27FC236}">
                <a16:creationId xmlns:a16="http://schemas.microsoft.com/office/drawing/2014/main" id="{9806280F-820F-ECBD-FE6A-8C9500AD8593}"/>
              </a:ext>
            </a:extLst>
          </p:cNvPr>
          <p:cNvSpPr txBox="1"/>
          <p:nvPr/>
        </p:nvSpPr>
        <p:spPr>
          <a:xfrm>
            <a:off x="4011886" y="1811861"/>
            <a:ext cx="8011852" cy="253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-177800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Maintaining</a:t>
            </a:r>
            <a:r>
              <a:rPr lang="it-IT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stakeholders </a:t>
            </a:r>
            <a:r>
              <a:rPr lang="en-GB" sz="1600" b="1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engaged</a:t>
            </a:r>
            <a:r>
              <a:rPr lang="en-GB" sz="16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and </a:t>
            </a:r>
            <a:r>
              <a:rPr lang="en-GB" sz="1600" b="1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motivated </a:t>
            </a:r>
            <a:r>
              <a:rPr lang="en-GB" sz="16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until the </a:t>
            </a:r>
            <a:r>
              <a:rPr lang="en-GB" sz="1600" noProof="0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MoUs</a:t>
            </a:r>
            <a:r>
              <a:rPr lang="en-GB" sz="16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,</a:t>
            </a:r>
          </a:p>
          <a:p>
            <a:pPr marL="177800" marR="0" lvl="0" indent="-177800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600" b="1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Not overwhelm</a:t>
            </a:r>
            <a:r>
              <a:rPr lang="en-GB" sz="16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stakeholders</a:t>
            </a:r>
            <a:r>
              <a:rPr lang="en-GB" sz="1600" noProof="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with activities. </a:t>
            </a:r>
          </a:p>
          <a:p>
            <a:pPr marL="177800" indent="-17780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Understand the </a:t>
            </a:r>
            <a:r>
              <a:rPr lang="en-US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role of the RH</a:t>
            </a: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in relation to other similar initiative present in the local contexts.</a:t>
            </a:r>
          </a:p>
          <a:p>
            <a:pPr marL="177800" indent="-17780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Understand how to respond efficiently to RH-driven </a:t>
            </a:r>
            <a:r>
              <a:rPr lang="en-US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requests of collaboration </a:t>
            </a: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(resources).</a:t>
            </a:r>
          </a:p>
          <a:p>
            <a:pPr marL="177800" indent="-17780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How to guarantee: (a) the </a:t>
            </a:r>
            <a:r>
              <a:rPr lang="en-US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future of the initiatives </a:t>
            </a: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developed within the RH and (b) </a:t>
            </a:r>
            <a:r>
              <a:rPr lang="en-US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people participation </a:t>
            </a: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in </a:t>
            </a:r>
            <a:r>
              <a:rPr lang="en-US" sz="1600" dirty="0" err="1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NbT</a:t>
            </a: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definition and promotion.</a:t>
            </a:r>
            <a:endParaRPr sz="1600" b="0" i="0" u="none" strike="noStrike" cap="none" dirty="0">
              <a:solidFill>
                <a:schemeClr val="tx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677925C-059F-031D-9E73-5A87636211AE}"/>
              </a:ext>
            </a:extLst>
          </p:cNvPr>
          <p:cNvSpPr txBox="1"/>
          <p:nvPr/>
        </p:nvSpPr>
        <p:spPr>
          <a:xfrm>
            <a:off x="260228" y="1229372"/>
            <a:ext cx="3100473" cy="75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7.1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Awareness and acceptance of NbTs</a:t>
            </a:r>
            <a:endParaRPr sz="1800" b="1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8" name="Google Shape;135;p5">
            <a:extLst>
              <a:ext uri="{FF2B5EF4-FFF2-40B4-BE49-F238E27FC236}">
                <a16:creationId xmlns:a16="http://schemas.microsoft.com/office/drawing/2014/main" id="{6A3B3043-F4E4-AE85-AFAF-E4C3286BB1F2}"/>
              </a:ext>
            </a:extLst>
          </p:cNvPr>
          <p:cNvSpPr txBox="1"/>
          <p:nvPr/>
        </p:nvSpPr>
        <p:spPr>
          <a:xfrm>
            <a:off x="200994" y="4061781"/>
            <a:ext cx="3100473" cy="75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7.2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Cross-sectoral linkages</a:t>
            </a:r>
            <a:endParaRPr b="1" dirty="0">
              <a:solidFill>
                <a:schemeClr val="tx1"/>
              </a:solidFill>
              <a:latin typeface="Sen" pitchFamily="2" charset="0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" name="Google Shape;135;p5">
            <a:extLst>
              <a:ext uri="{FF2B5EF4-FFF2-40B4-BE49-F238E27FC236}">
                <a16:creationId xmlns:a16="http://schemas.microsoft.com/office/drawing/2014/main" id="{8E879239-51AA-C0D4-2879-F39CA6109B04}"/>
              </a:ext>
            </a:extLst>
          </p:cNvPr>
          <p:cNvSpPr txBox="1"/>
          <p:nvPr/>
        </p:nvSpPr>
        <p:spPr>
          <a:xfrm>
            <a:off x="3559627" y="1104005"/>
            <a:ext cx="8330831" cy="90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7.3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Resilience Hubs for social resilience</a:t>
            </a:r>
            <a:endParaRPr b="1" dirty="0">
              <a:solidFill>
                <a:schemeClr val="tx1"/>
              </a:solidFill>
              <a:latin typeface="Sen" pitchFamily="2" charset="0"/>
              <a:sym typeface="Sen"/>
            </a:endParaRPr>
          </a:p>
        </p:txBody>
      </p:sp>
      <p:sp>
        <p:nvSpPr>
          <p:cNvPr id="10" name="Google Shape;135;p5">
            <a:extLst>
              <a:ext uri="{FF2B5EF4-FFF2-40B4-BE49-F238E27FC236}">
                <a16:creationId xmlns:a16="http://schemas.microsoft.com/office/drawing/2014/main" id="{212532F3-4888-D099-7616-06B3ABE90D65}"/>
              </a:ext>
            </a:extLst>
          </p:cNvPr>
          <p:cNvSpPr txBox="1"/>
          <p:nvPr/>
        </p:nvSpPr>
        <p:spPr>
          <a:xfrm>
            <a:off x="260228" y="2237683"/>
            <a:ext cx="3100473" cy="114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>
                <a:latin typeface="Sen" panose="020B0604020202020204" charset="0"/>
              </a:rPr>
              <a:t>To increase the numbers of respondents.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>
                <a:latin typeface="Sen" panose="020B0604020202020204" charset="0"/>
              </a:rPr>
              <a:t>To incorporate contextual data from other WPs.</a:t>
            </a:r>
            <a:endParaRPr lang="it-IT" sz="2000" dirty="0">
              <a:solidFill>
                <a:schemeClr val="dk1"/>
              </a:solidFill>
              <a:latin typeface="Sen" panose="020B0604020202020204" charset="0"/>
              <a:ea typeface="Sen"/>
              <a:cs typeface="Sen"/>
              <a:sym typeface="Sen"/>
            </a:endParaRPr>
          </a:p>
        </p:txBody>
      </p:sp>
      <p:sp>
        <p:nvSpPr>
          <p:cNvPr id="11" name="Google Shape;135;p5">
            <a:extLst>
              <a:ext uri="{FF2B5EF4-FFF2-40B4-BE49-F238E27FC236}">
                <a16:creationId xmlns:a16="http://schemas.microsoft.com/office/drawing/2014/main" id="{5CDB8CB2-025A-4255-806C-8AA74421DA12}"/>
              </a:ext>
            </a:extLst>
          </p:cNvPr>
          <p:cNvSpPr txBox="1"/>
          <p:nvPr/>
        </p:nvSpPr>
        <p:spPr>
          <a:xfrm>
            <a:off x="200992" y="4837730"/>
            <a:ext cx="3100473" cy="88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800" dirty="0">
                <a:latin typeface="Sen" panose="020B0604020202020204" charset="0"/>
              </a:rPr>
              <a:t>Once the SNA analyses are finalized will became part of the T.7.3</a:t>
            </a: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id="{AF905818-FF7E-BC90-37AC-171F5D2CC898}"/>
              </a:ext>
            </a:extLst>
          </p:cNvPr>
          <p:cNvSpPr txBox="1"/>
          <p:nvPr/>
        </p:nvSpPr>
        <p:spPr>
          <a:xfrm>
            <a:off x="3852398" y="4656017"/>
            <a:ext cx="2914012" cy="17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" indent="-85725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Coordination of the </a:t>
            </a:r>
            <a:r>
              <a:rPr lang="en-US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working tables</a:t>
            </a: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 activated.</a:t>
            </a:r>
          </a:p>
          <a:p>
            <a:pPr marL="85725" indent="-85725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Ensuring their </a:t>
            </a:r>
            <a:r>
              <a:rPr lang="en-US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INTER</a:t>
            </a: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-coherence and cooperation &amp; maintaining the </a:t>
            </a:r>
            <a:r>
              <a:rPr lang="en-US" sz="1600" b="1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SENSE of UNITY </a:t>
            </a:r>
            <a:r>
              <a:rPr lang="en-US" sz="1600" dirty="0">
                <a:solidFill>
                  <a:schemeClr val="tx1"/>
                </a:solidFill>
                <a:latin typeface="Sen"/>
                <a:ea typeface="Sen"/>
                <a:cs typeface="Sen"/>
                <a:sym typeface="Sen"/>
              </a:rPr>
              <a:t>with the RH.</a:t>
            </a:r>
          </a:p>
        </p:txBody>
      </p:sp>
      <p:sp>
        <p:nvSpPr>
          <p:cNvPr id="16" name="Google Shape;135;p5">
            <a:extLst>
              <a:ext uri="{FF2B5EF4-FFF2-40B4-BE49-F238E27FC236}">
                <a16:creationId xmlns:a16="http://schemas.microsoft.com/office/drawing/2014/main" id="{805884C8-E6CA-5961-8948-52638FF75AC1}"/>
              </a:ext>
            </a:extLst>
          </p:cNvPr>
          <p:cNvSpPr txBox="1"/>
          <p:nvPr/>
        </p:nvSpPr>
        <p:spPr>
          <a:xfrm>
            <a:off x="3692909" y="1887141"/>
            <a:ext cx="318976" cy="1911730"/>
          </a:xfrm>
          <a:prstGeom prst="rect">
            <a:avLst/>
          </a:prstGeom>
          <a:noFill/>
          <a:ln>
            <a:noFill/>
          </a:ln>
        </p:spPr>
        <p:txBody>
          <a:bodyPr spcFirstLastPara="1" vert="wordArtVert" wrap="square" lIns="91425" tIns="45700" rIns="91425" bIns="45700" anchor="ctr" anchorCtr="0">
            <a:noAutofit/>
          </a:bodyPr>
          <a:lstStyle/>
          <a:p>
            <a:pPr marR="0" lvl="0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it-IT" sz="1600" b="1" i="0" u="none" strike="noStrike" cap="none" dirty="0">
                <a:solidFill>
                  <a:srgbClr val="00476E"/>
                </a:solidFill>
                <a:latin typeface="Sen"/>
                <a:ea typeface="Sen"/>
                <a:cs typeface="Sen"/>
                <a:sym typeface="Sen"/>
              </a:rPr>
              <a:t>COMMON</a:t>
            </a:r>
            <a:endParaRPr sz="1600" b="1" i="0" u="none" strike="noStrike" cap="none" dirty="0">
              <a:solidFill>
                <a:srgbClr val="00476E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7" name="Google Shape;135;p5">
            <a:extLst>
              <a:ext uri="{FF2B5EF4-FFF2-40B4-BE49-F238E27FC236}">
                <a16:creationId xmlns:a16="http://schemas.microsoft.com/office/drawing/2014/main" id="{E0DDA363-F5F0-2329-4B3B-79AC3567FDC6}"/>
              </a:ext>
            </a:extLst>
          </p:cNvPr>
          <p:cNvSpPr txBox="1"/>
          <p:nvPr/>
        </p:nvSpPr>
        <p:spPr>
          <a:xfrm>
            <a:off x="6767407" y="4400527"/>
            <a:ext cx="2562915" cy="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dirty="0">
                <a:solidFill>
                  <a:srgbClr val="00476E"/>
                </a:solidFill>
                <a:latin typeface="Sen"/>
                <a:ea typeface="Sen"/>
                <a:cs typeface="Sen"/>
                <a:sym typeface="Sen"/>
              </a:rPr>
              <a:t>SALZBURG</a:t>
            </a:r>
            <a:endParaRPr b="1" dirty="0">
              <a:solidFill>
                <a:srgbClr val="00476E"/>
              </a:solidFill>
              <a:latin typeface="Sen" pitchFamily="2" charset="0"/>
              <a:sym typeface="Sen"/>
            </a:endParaRPr>
          </a:p>
        </p:txBody>
      </p:sp>
      <p:sp>
        <p:nvSpPr>
          <p:cNvPr id="18" name="Google Shape;135;p5">
            <a:extLst>
              <a:ext uri="{FF2B5EF4-FFF2-40B4-BE49-F238E27FC236}">
                <a16:creationId xmlns:a16="http://schemas.microsoft.com/office/drawing/2014/main" id="{5B0C357A-99E2-F439-47F8-61DD2E650E3B}"/>
              </a:ext>
            </a:extLst>
          </p:cNvPr>
          <p:cNvSpPr txBox="1"/>
          <p:nvPr/>
        </p:nvSpPr>
        <p:spPr>
          <a:xfrm>
            <a:off x="3731975" y="4400528"/>
            <a:ext cx="3021143" cy="32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dirty="0">
                <a:solidFill>
                  <a:srgbClr val="00476E"/>
                </a:solidFill>
                <a:latin typeface="Sen"/>
                <a:ea typeface="Sen"/>
                <a:cs typeface="Sen"/>
                <a:sym typeface="Sen"/>
              </a:rPr>
              <a:t>PADOVA</a:t>
            </a:r>
            <a:endParaRPr b="1" dirty="0">
              <a:solidFill>
                <a:srgbClr val="00476E"/>
              </a:solidFill>
              <a:latin typeface="Sen" pitchFamily="2" charset="0"/>
              <a:sym typeface="Sen"/>
            </a:endParaRPr>
          </a:p>
        </p:txBody>
      </p:sp>
      <p:sp>
        <p:nvSpPr>
          <p:cNvPr id="19" name="Google Shape;135;p5">
            <a:extLst>
              <a:ext uri="{FF2B5EF4-FFF2-40B4-BE49-F238E27FC236}">
                <a16:creationId xmlns:a16="http://schemas.microsoft.com/office/drawing/2014/main" id="{76CC829D-56D8-8ABE-D90A-A0451578FDCF}"/>
              </a:ext>
            </a:extLst>
          </p:cNvPr>
          <p:cNvSpPr txBox="1"/>
          <p:nvPr/>
        </p:nvSpPr>
        <p:spPr>
          <a:xfrm>
            <a:off x="9330322" y="4390751"/>
            <a:ext cx="2692418" cy="33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dirty="0">
                <a:solidFill>
                  <a:srgbClr val="00476E"/>
                </a:solidFill>
                <a:latin typeface="Sen"/>
                <a:ea typeface="Sen"/>
                <a:cs typeface="Sen"/>
                <a:sym typeface="Sen"/>
              </a:rPr>
              <a:t>BARCELONA</a:t>
            </a:r>
            <a:endParaRPr b="1" dirty="0">
              <a:solidFill>
                <a:srgbClr val="00476E"/>
              </a:solidFill>
              <a:latin typeface="Sen" pitchFamily="2" charset="0"/>
              <a:sym typeface="Sen"/>
            </a:endParaRPr>
          </a:p>
        </p:txBody>
      </p:sp>
      <p:sp>
        <p:nvSpPr>
          <p:cNvPr id="21" name="Google Shape;135;p5">
            <a:extLst>
              <a:ext uri="{FF2B5EF4-FFF2-40B4-BE49-F238E27FC236}">
                <a16:creationId xmlns:a16="http://schemas.microsoft.com/office/drawing/2014/main" id="{E3D09BA1-E731-5941-05A4-7F76EF7EF92A}"/>
              </a:ext>
            </a:extLst>
          </p:cNvPr>
          <p:cNvSpPr txBox="1"/>
          <p:nvPr/>
        </p:nvSpPr>
        <p:spPr>
          <a:xfrm>
            <a:off x="9331320" y="4675702"/>
            <a:ext cx="2692418" cy="198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" indent="-85725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Sen" pitchFamily="2" charset="0"/>
              </a:rPr>
              <a:t>Coordination</a:t>
            </a:r>
            <a:r>
              <a:rPr lang="en-US" sz="1600" dirty="0">
                <a:latin typeface="Sen" pitchFamily="2" charset="0"/>
              </a:rPr>
              <a:t> with other existing initiatives</a:t>
            </a:r>
          </a:p>
          <a:p>
            <a:pPr marL="85725" indent="-85725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Sen" pitchFamily="2" charset="0"/>
              </a:rPr>
              <a:t>Balance</a:t>
            </a:r>
            <a:r>
              <a:rPr lang="en-US" sz="1600" dirty="0">
                <a:latin typeface="Sen" pitchFamily="2" charset="0"/>
              </a:rPr>
              <a:t> between encouraging SHs/leave space for self-initiatives</a:t>
            </a:r>
          </a:p>
          <a:p>
            <a:pPr marL="177800" indent="-17780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endParaRPr lang="en-US" sz="1600" dirty="0">
              <a:latin typeface="Sen" pitchFamily="2" charset="0"/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C72A7B1-0025-D9CE-094A-F2991A904401}"/>
              </a:ext>
            </a:extLst>
          </p:cNvPr>
          <p:cNvCxnSpPr/>
          <p:nvPr/>
        </p:nvCxnSpPr>
        <p:spPr>
          <a:xfrm>
            <a:off x="4202920" y="4390879"/>
            <a:ext cx="7658700" cy="0"/>
          </a:xfrm>
          <a:prstGeom prst="line">
            <a:avLst/>
          </a:prstGeom>
          <a:ln>
            <a:solidFill>
              <a:srgbClr val="004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135;p5">
            <a:extLst>
              <a:ext uri="{FF2B5EF4-FFF2-40B4-BE49-F238E27FC236}">
                <a16:creationId xmlns:a16="http://schemas.microsoft.com/office/drawing/2014/main" id="{649377F0-394D-3C56-9244-88D1F360AAE9}"/>
              </a:ext>
            </a:extLst>
          </p:cNvPr>
          <p:cNvSpPr txBox="1"/>
          <p:nvPr/>
        </p:nvSpPr>
        <p:spPr>
          <a:xfrm>
            <a:off x="6766410" y="4725079"/>
            <a:ext cx="2577204" cy="153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600" b="1" dirty="0">
                <a:latin typeface="Sen" pitchFamily="2" charset="0"/>
              </a:rPr>
              <a:t>Integration</a:t>
            </a:r>
            <a:r>
              <a:rPr lang="en-GB" sz="1600" dirty="0">
                <a:latin typeface="Sen" pitchFamily="2" charset="0"/>
              </a:rPr>
              <a:t> of WP4 (HIA) and WP8 (Scenarios) workshop.</a:t>
            </a:r>
          </a:p>
          <a:p>
            <a:pPr marL="85725" indent="-85725"/>
            <a:endParaRPr lang="en-GB" sz="1600" dirty="0">
              <a:latin typeface="Sen" pitchFamily="2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600" b="1" dirty="0">
                <a:latin typeface="Sen" pitchFamily="2" charset="0"/>
              </a:rPr>
              <a:t>To repeat</a:t>
            </a:r>
            <a:r>
              <a:rPr lang="en-GB" sz="1600" dirty="0">
                <a:latin typeface="Sen" pitchFamily="2" charset="0"/>
              </a:rPr>
              <a:t> SIA and SNA </a:t>
            </a:r>
            <a:r>
              <a:rPr lang="en-GB" sz="1600" b="1" dirty="0">
                <a:latin typeface="Sen" pitchFamily="2" charset="0"/>
              </a:rPr>
              <a:t>questionnaires</a:t>
            </a:r>
            <a:r>
              <a:rPr lang="en-GB" sz="1600" dirty="0">
                <a:latin typeface="Sen" pitchFamily="2" charset="0"/>
              </a:rPr>
              <a:t>.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666A41C-E4E6-F06D-4983-37F01E03A6CF}"/>
              </a:ext>
            </a:extLst>
          </p:cNvPr>
          <p:cNvCxnSpPr>
            <a:cxnSpLocks/>
          </p:cNvCxnSpPr>
          <p:nvPr/>
        </p:nvCxnSpPr>
        <p:spPr>
          <a:xfrm flipV="1">
            <a:off x="3161777" y="3402963"/>
            <a:ext cx="522405" cy="669647"/>
          </a:xfrm>
          <a:prstGeom prst="straightConnector1">
            <a:avLst/>
          </a:prstGeom>
          <a:ln w="28575">
            <a:solidFill>
              <a:srgbClr val="49B17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/>
      <p:bldP spid="11" grpId="0"/>
      <p:bldP spid="12" grpId="0"/>
      <p:bldP spid="16" grpId="0"/>
      <p:bldP spid="17" grpId="0"/>
      <p:bldP spid="18" grpId="0"/>
      <p:bldP spid="19" grpId="0"/>
      <p:bldP spid="21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ctrTitle"/>
          </p:nvPr>
        </p:nvSpPr>
        <p:spPr>
          <a:xfrm>
            <a:off x="2678861" y="132535"/>
            <a:ext cx="66938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Publication ideas</a:t>
            </a:r>
            <a:b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+ needs for collaborations</a:t>
            </a:r>
            <a:endParaRPr sz="3600" dirty="0">
              <a:solidFill>
                <a:srgbClr val="00AFD7"/>
              </a:solidFill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7382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6096000" y="67382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66356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flag with yellow stars in a circle&#10;&#10;Description automatically generated with low confidenc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A picture containing font, graphics, symbol, text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72E77A-6A92-BE7D-CD04-4B4C37C23F0C}"/>
              </a:ext>
            </a:extLst>
          </p:cNvPr>
          <p:cNvSpPr txBox="1"/>
          <p:nvPr/>
        </p:nvSpPr>
        <p:spPr>
          <a:xfrm>
            <a:off x="10026690" y="6626018"/>
            <a:ext cx="2071784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sz="1100" dirty="0">
                <a:solidFill>
                  <a:schemeClr val="bg1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0149CA9-673E-D856-75DD-108923D86323}"/>
              </a:ext>
            </a:extLst>
          </p:cNvPr>
          <p:cNvSpPr/>
          <p:nvPr/>
        </p:nvSpPr>
        <p:spPr>
          <a:xfrm>
            <a:off x="349532" y="1146415"/>
            <a:ext cx="3165564" cy="5340293"/>
          </a:xfrm>
          <a:prstGeom prst="roundRect">
            <a:avLst/>
          </a:prstGeom>
          <a:solidFill>
            <a:srgbClr val="49B17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23BD2D58-5A07-8D71-36CA-AA304201DB53}"/>
              </a:ext>
            </a:extLst>
          </p:cNvPr>
          <p:cNvSpPr/>
          <p:nvPr/>
        </p:nvSpPr>
        <p:spPr>
          <a:xfrm>
            <a:off x="3853782" y="1162962"/>
            <a:ext cx="4210558" cy="5319458"/>
          </a:xfrm>
          <a:prstGeom prst="roundRect">
            <a:avLst/>
          </a:prstGeom>
          <a:solidFill>
            <a:srgbClr val="00AFD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D7E5309-961B-7462-D834-0769EF938E51}"/>
              </a:ext>
            </a:extLst>
          </p:cNvPr>
          <p:cNvSpPr/>
          <p:nvPr/>
        </p:nvSpPr>
        <p:spPr>
          <a:xfrm>
            <a:off x="8193974" y="1146416"/>
            <a:ext cx="3742981" cy="5336003"/>
          </a:xfrm>
          <a:prstGeom prst="roundRect">
            <a:avLst/>
          </a:prstGeom>
          <a:solidFill>
            <a:srgbClr val="00476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135;p5">
            <a:extLst>
              <a:ext uri="{FF2B5EF4-FFF2-40B4-BE49-F238E27FC236}">
                <a16:creationId xmlns:a16="http://schemas.microsoft.com/office/drawing/2014/main" id="{6BE8D2FE-DD9F-FFB1-2184-885EAD89B935}"/>
              </a:ext>
            </a:extLst>
          </p:cNvPr>
          <p:cNvSpPr txBox="1"/>
          <p:nvPr/>
        </p:nvSpPr>
        <p:spPr>
          <a:xfrm>
            <a:off x="8258174" y="2013583"/>
            <a:ext cx="3678780" cy="426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-1778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1600" b="1" i="0" u="sng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 1-3</a:t>
            </a:r>
            <a:r>
              <a:rPr lang="it-IT" sz="1600" b="0" i="0" u="sng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: </a:t>
            </a:r>
            <a:r>
              <a:rPr lang="it-IT" sz="1600" b="0" i="0" u="sng" strike="noStrike" cap="none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Results</a:t>
            </a:r>
            <a:r>
              <a:rPr lang="it-IT" sz="1600" b="0" i="0" u="sng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of the </a:t>
            </a:r>
            <a:r>
              <a:rPr lang="it-IT" sz="1600" u="sng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SIA surveys. RH </a:t>
            </a:r>
            <a:r>
              <a:rPr lang="it-IT" sz="1600" u="sng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triggering</a:t>
            </a:r>
            <a:r>
              <a:rPr lang="it-IT" sz="1600" u="sng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Social Innovation.</a:t>
            </a:r>
          </a:p>
          <a:p>
            <a:pPr marL="177800" lvl="0" indent="-17780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 1</a:t>
            </a:r>
            <a:r>
              <a:rPr lang="en-GB" sz="16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– </a:t>
            </a:r>
            <a:r>
              <a:rPr lang="en-GB" sz="1600" i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SIA Salzburg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600" i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Lead: PMU + UNIPD support</a:t>
            </a:r>
          </a:p>
          <a:p>
            <a:pPr marL="177800" indent="-17780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 2</a:t>
            </a:r>
            <a:r>
              <a:rPr lang="en-GB" sz="16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– </a:t>
            </a:r>
            <a:r>
              <a:rPr lang="en-GB" sz="1600" i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SIA Barcelona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600" i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Lead: </a:t>
            </a:r>
            <a:r>
              <a:rPr lang="en-GB" sz="1600" i="1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ISGlobal</a:t>
            </a:r>
            <a:r>
              <a:rPr lang="en-GB" sz="1600" i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+ UNIPD support</a:t>
            </a:r>
          </a:p>
          <a:p>
            <a:pPr marL="177800" indent="-17780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 3</a:t>
            </a:r>
            <a:r>
              <a:rPr lang="en-GB" sz="16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– SIA Padova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6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Lead: UNIPD + </a:t>
            </a:r>
            <a:r>
              <a:rPr lang="en-GB" sz="16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Etifor</a:t>
            </a:r>
            <a:endParaRPr lang="en-GB" sz="16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177800" indent="-17780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 4 </a:t>
            </a:r>
            <a:r>
              <a:rPr lang="en-GB" sz="16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– Application of SIA  framework in the 3 RHs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GB" sz="16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endParaRPr lang="en-GB" sz="16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7E39DF80-85B4-A728-6E65-2E98B3BCD00C}"/>
              </a:ext>
            </a:extLst>
          </p:cNvPr>
          <p:cNvSpPr txBox="1"/>
          <p:nvPr/>
        </p:nvSpPr>
        <p:spPr>
          <a:xfrm>
            <a:off x="314326" y="1234860"/>
            <a:ext cx="3200770" cy="76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7.1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Awareness and acceptance of NbTs</a:t>
            </a:r>
            <a:endParaRPr sz="1800" b="1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8" name="Google Shape;135;p5">
            <a:extLst>
              <a:ext uri="{FF2B5EF4-FFF2-40B4-BE49-F238E27FC236}">
                <a16:creationId xmlns:a16="http://schemas.microsoft.com/office/drawing/2014/main" id="{AF6F11DD-2ADE-8BB2-E2CF-098FFD3A885C}"/>
              </a:ext>
            </a:extLst>
          </p:cNvPr>
          <p:cNvSpPr txBox="1"/>
          <p:nvPr/>
        </p:nvSpPr>
        <p:spPr>
          <a:xfrm>
            <a:off x="3850787" y="1162834"/>
            <a:ext cx="4210558" cy="76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7.2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Cross-sectoral linkages</a:t>
            </a:r>
            <a:endParaRPr b="1" dirty="0">
              <a:solidFill>
                <a:schemeClr val="tx1"/>
              </a:solidFill>
              <a:latin typeface="Sen" pitchFamily="2" charset="0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" name="Google Shape;135;p5">
            <a:extLst>
              <a:ext uri="{FF2B5EF4-FFF2-40B4-BE49-F238E27FC236}">
                <a16:creationId xmlns:a16="http://schemas.microsoft.com/office/drawing/2014/main" id="{444F103E-03AF-AA81-50FF-D0DCA4E99C70}"/>
              </a:ext>
            </a:extLst>
          </p:cNvPr>
          <p:cNvSpPr txBox="1"/>
          <p:nvPr/>
        </p:nvSpPr>
        <p:spPr>
          <a:xfrm>
            <a:off x="8222968" y="1172847"/>
            <a:ext cx="3619500" cy="90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Task 7.3</a:t>
            </a:r>
          </a:p>
          <a:p>
            <a:pPr lvl="0" algn="ctr"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sv-SE" b="1" dirty="0">
                <a:solidFill>
                  <a:schemeClr val="tx1"/>
                </a:solidFill>
                <a:latin typeface="Sen" pitchFamily="2" charset="0"/>
              </a:rPr>
              <a:t>Resilience Hubs for social resilience</a:t>
            </a:r>
            <a:endParaRPr b="1" dirty="0">
              <a:solidFill>
                <a:schemeClr val="tx1"/>
              </a:solidFill>
              <a:latin typeface="Sen" pitchFamily="2" charset="0"/>
              <a:sym typeface="Sen"/>
            </a:endParaRPr>
          </a:p>
        </p:txBody>
      </p:sp>
      <p:sp>
        <p:nvSpPr>
          <p:cNvPr id="10" name="Google Shape;135;p5">
            <a:extLst>
              <a:ext uri="{FF2B5EF4-FFF2-40B4-BE49-F238E27FC236}">
                <a16:creationId xmlns:a16="http://schemas.microsoft.com/office/drawing/2014/main" id="{AC98BED7-FB97-2B62-BFEE-E4DAF8D16C3A}"/>
              </a:ext>
            </a:extLst>
          </p:cNvPr>
          <p:cNvSpPr txBox="1"/>
          <p:nvPr/>
        </p:nvSpPr>
        <p:spPr>
          <a:xfrm>
            <a:off x="413447" y="2489395"/>
            <a:ext cx="3037733" cy="14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sng" strike="noStrike" cap="none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 1</a:t>
            </a:r>
            <a:r>
              <a:rPr lang="en-GB" sz="1800" b="0" i="0" u="sng" strike="noStrike" cap="none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: Awareness and acceptance </a:t>
            </a:r>
            <a:r>
              <a:rPr lang="en-GB" sz="1800" u="sng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online </a:t>
            </a:r>
            <a:r>
              <a:rPr lang="en-GB" sz="1800" b="0" i="0" u="sng" strike="noStrike" cap="none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survey results.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Lead: UNIPD</a:t>
            </a:r>
            <a:endParaRPr lang="en-GB" sz="1800" b="0" i="0" u="none" strike="noStrike" cap="none" noProof="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1" name="Google Shape;135;p5">
            <a:extLst>
              <a:ext uri="{FF2B5EF4-FFF2-40B4-BE49-F238E27FC236}">
                <a16:creationId xmlns:a16="http://schemas.microsoft.com/office/drawing/2014/main" id="{94C87C28-1457-C380-3F4F-34344F0B5963}"/>
              </a:ext>
            </a:extLst>
          </p:cNvPr>
          <p:cNvSpPr txBox="1"/>
          <p:nvPr/>
        </p:nvSpPr>
        <p:spPr>
          <a:xfrm>
            <a:off x="3924407" y="1912512"/>
            <a:ext cx="4063318" cy="427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-177800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1" i="0" u="sng" strike="noStrike" cap="none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Papers 1-4</a:t>
            </a:r>
            <a:r>
              <a:rPr lang="en-GB" sz="1800" u="sng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: multi-actors governance network (</a:t>
            </a:r>
            <a:r>
              <a:rPr lang="en-GB" sz="1800" b="0" i="0" u="sng" strike="noStrike" cap="none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SNA results).</a:t>
            </a:r>
          </a:p>
          <a:p>
            <a:pPr marL="177800" marR="0" lvl="0" indent="-177800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 1</a:t>
            </a:r>
            <a:r>
              <a:rPr lang="en-GB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– </a:t>
            </a:r>
            <a:r>
              <a:rPr lang="en-GB" sz="1800" i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RH Salzburg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800" i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Lead: PMU + UNIPD (?)</a:t>
            </a:r>
          </a:p>
          <a:p>
            <a:pPr marL="177800" indent="-17780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 2</a:t>
            </a:r>
            <a:r>
              <a:rPr lang="en-GB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– </a:t>
            </a:r>
            <a:r>
              <a:rPr lang="en-GB" sz="1800" i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RH Barcelona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800" i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Lead: </a:t>
            </a:r>
            <a:r>
              <a:rPr lang="en-GB" sz="1800" i="1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ISGlobal</a:t>
            </a:r>
            <a:r>
              <a:rPr lang="en-GB" sz="1800" i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+ UNIPD (?)</a:t>
            </a:r>
          </a:p>
          <a:p>
            <a:pPr marL="177800" indent="-17780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 3</a:t>
            </a:r>
            <a:r>
              <a:rPr lang="en-GB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– RH Padova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Lead: UNIPD + </a:t>
            </a:r>
            <a:r>
              <a:rPr lang="en-GB" sz="18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Etifor</a:t>
            </a:r>
            <a:endParaRPr lang="en-GB" sz="18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177800" indent="-177800">
              <a:lnSpc>
                <a:spcPct val="107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 4 </a:t>
            </a:r>
            <a:r>
              <a:rPr lang="en-GB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– SNA as tool to detect readiness, gaps, and changes for </a:t>
            </a:r>
            <a:r>
              <a:rPr lang="en-GB" sz="1800" dirty="0" err="1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NbTs</a:t>
            </a:r>
            <a:r>
              <a:rPr lang="en-GB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implementation</a:t>
            </a:r>
          </a:p>
          <a:p>
            <a:pPr>
              <a:lnSpc>
                <a:spcPct val="107000"/>
              </a:lnSpc>
              <a:spcBef>
                <a:spcPts val="500"/>
              </a:spcBef>
              <a:buSzPts val="1800"/>
            </a:pPr>
            <a:r>
              <a:rPr lang="en-GB" sz="18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Lead: UNIPD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9C7D37E-41B0-23BA-350A-6BC7C62BEDDF}"/>
              </a:ext>
            </a:extLst>
          </p:cNvPr>
          <p:cNvCxnSpPr>
            <a:cxnSpLocks/>
          </p:cNvCxnSpPr>
          <p:nvPr/>
        </p:nvCxnSpPr>
        <p:spPr>
          <a:xfrm>
            <a:off x="340007" y="2190908"/>
            <a:ext cx="3165564" cy="0"/>
          </a:xfrm>
          <a:prstGeom prst="line">
            <a:avLst/>
          </a:prstGeom>
          <a:ln>
            <a:solidFill>
              <a:srgbClr val="49B1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9D78D9F-FEFE-48E0-C8FB-3578B4E85133}"/>
              </a:ext>
            </a:extLst>
          </p:cNvPr>
          <p:cNvCxnSpPr>
            <a:cxnSpLocks/>
          </p:cNvCxnSpPr>
          <p:nvPr/>
        </p:nvCxnSpPr>
        <p:spPr>
          <a:xfrm>
            <a:off x="3850787" y="1929135"/>
            <a:ext cx="4210558" cy="0"/>
          </a:xfrm>
          <a:prstGeom prst="line">
            <a:avLst/>
          </a:prstGeom>
          <a:ln>
            <a:solidFill>
              <a:srgbClr val="00AF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CD90F21-1DF6-A068-7B33-D17A4E7499F1}"/>
              </a:ext>
            </a:extLst>
          </p:cNvPr>
          <p:cNvCxnSpPr>
            <a:cxnSpLocks/>
          </p:cNvCxnSpPr>
          <p:nvPr/>
        </p:nvCxnSpPr>
        <p:spPr>
          <a:xfrm>
            <a:off x="8193974" y="1929135"/>
            <a:ext cx="3742980" cy="0"/>
          </a:xfrm>
          <a:prstGeom prst="line">
            <a:avLst/>
          </a:prstGeom>
          <a:ln>
            <a:solidFill>
              <a:srgbClr val="004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35;p5">
            <a:extLst>
              <a:ext uri="{FF2B5EF4-FFF2-40B4-BE49-F238E27FC236}">
                <a16:creationId xmlns:a16="http://schemas.microsoft.com/office/drawing/2014/main" id="{296784ED-90FE-BE20-86AB-28D903ABEB17}"/>
              </a:ext>
            </a:extLst>
          </p:cNvPr>
          <p:cNvSpPr txBox="1"/>
          <p:nvPr/>
        </p:nvSpPr>
        <p:spPr>
          <a:xfrm>
            <a:off x="395844" y="4148261"/>
            <a:ext cx="3037733" cy="14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Paper </a:t>
            </a:r>
            <a:r>
              <a:rPr lang="en-GB" sz="1800" b="1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XX</a:t>
            </a:r>
            <a:r>
              <a:rPr lang="en-GB" sz="1800" b="1" i="0" u="none" strike="noStrike" cap="none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(?)</a:t>
            </a:r>
            <a:r>
              <a:rPr lang="en-GB" sz="1800" b="0" i="0" u="none" strike="noStrike" cap="none" noProof="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: Regional focus depending on translation feasibility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4CD7302-AEC5-FEC0-055A-E600E879FFB2}"/>
              </a:ext>
            </a:extLst>
          </p:cNvPr>
          <p:cNvSpPr txBox="1"/>
          <p:nvPr/>
        </p:nvSpPr>
        <p:spPr>
          <a:xfrm>
            <a:off x="1363244" y="6113087"/>
            <a:ext cx="864427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dk1"/>
                </a:solidFill>
                <a:latin typeface="Sen"/>
              </a:rPr>
              <a:t>Comparative papers among the three contexts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/>
      <p:bldP spid="11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1524</Words>
  <Application>Microsoft Office PowerPoint</Application>
  <PresentationFormat>Widescreen</PresentationFormat>
  <Paragraphs>259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Wingdings</vt:lpstr>
      <vt:lpstr>Calibri</vt:lpstr>
      <vt:lpstr>Aptos Narrow</vt:lpstr>
      <vt:lpstr>Arial</vt:lpstr>
      <vt:lpstr>Fira Sans</vt:lpstr>
      <vt:lpstr>Sen</vt:lpstr>
      <vt:lpstr>Office Theme</vt:lpstr>
      <vt:lpstr>WP7 Society: Social perspectives on NbTs and social innovation actions </vt:lpstr>
      <vt:lpstr>Presentazione standard di PowerPoint</vt:lpstr>
      <vt:lpstr>Updates on data collection and analysis (1/5)</vt:lpstr>
      <vt:lpstr>Updates on data collection and analysis – focus on T7.3 (2/5)</vt:lpstr>
      <vt:lpstr>Summer 2025 activities 3 Neigbourhood walks for interested Stakeholders with different topics: (1) urban green &amp; health (Arnulf Hartl, PMU); (2) equity (Christian Reisinger, Resident Services); (3) urban green planning (Christian Stadler). Output: concrete ideas for NBTs and cooperation networks.</vt:lpstr>
      <vt:lpstr>Activation of the Lines of Actions 1) Green and Blue infrastructure 2) Education</vt:lpstr>
      <vt:lpstr>Presentazione standard di PowerPoint</vt:lpstr>
      <vt:lpstr>Upcoming challenges</vt:lpstr>
      <vt:lpstr>Publication ideas + needs for collaborations</vt:lpstr>
      <vt:lpstr>Timeline and 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Addi Wala</dc:creator>
  <cp:lastModifiedBy>Giorgia Bottaro</cp:lastModifiedBy>
  <cp:revision>5</cp:revision>
  <dcterms:modified xsi:type="dcterms:W3CDTF">2025-11-25T12:57:10Z</dcterms:modified>
</cp:coreProperties>
</file>