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7" r:id="rId2"/>
    <p:sldId id="282" r:id="rId3"/>
    <p:sldId id="283" r:id="rId4"/>
    <p:sldId id="280" r:id="rId5"/>
    <p:sldId id="28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6BE3052-49F0-6442-4652-A7E4169F1046}" name="Anja Heske" initials="AH" userId="S::heskea99@univie.ac.at::826ee722-e99e-46fe-9b66-290ce9d3675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B170"/>
    <a:srgbClr val="00AFD7"/>
    <a:srgbClr val="00476E"/>
    <a:srgbClr val="D0D3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4615" autoAdjust="0"/>
  </p:normalViewPr>
  <p:slideViewPr>
    <p:cSldViewPr snapToGrid="0">
      <p:cViewPr varScale="1">
        <p:scale>
          <a:sx n="50" d="100"/>
          <a:sy n="50" d="100"/>
        </p:scale>
        <p:origin x="12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934A9-9415-461A-B4CB-C68332B08C5D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A040C-B5B5-412E-B940-07CC925ABE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972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" name="Google Shape;750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1" name="Google Shape;751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752" name="Google Shape;752;p2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8">
          <a:extLst>
            <a:ext uri="{FF2B5EF4-FFF2-40B4-BE49-F238E27FC236}">
              <a16:creationId xmlns:a16="http://schemas.microsoft.com/office/drawing/2014/main" id="{76D17578-C0B7-1536-97C4-831E2BE20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24:notes">
            <a:extLst>
              <a:ext uri="{FF2B5EF4-FFF2-40B4-BE49-F238E27FC236}">
                <a16:creationId xmlns:a16="http://schemas.microsoft.com/office/drawing/2014/main" id="{10650EA0-5B01-6D1F-B6CD-2660A1BC24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0" name="Google Shape;780;p24:notes">
            <a:extLst>
              <a:ext uri="{FF2B5EF4-FFF2-40B4-BE49-F238E27FC236}">
                <a16:creationId xmlns:a16="http://schemas.microsoft.com/office/drawing/2014/main" id="{FB24830F-4FEC-7238-E5F9-946A911A2E5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None/>
            </a:pPr>
            <a:endParaRPr dirty="0"/>
          </a:p>
        </p:txBody>
      </p:sp>
      <p:sp>
        <p:nvSpPr>
          <p:cNvPr id="781" name="Google Shape;781;p24:notes">
            <a:extLst>
              <a:ext uri="{FF2B5EF4-FFF2-40B4-BE49-F238E27FC236}">
                <a16:creationId xmlns:a16="http://schemas.microsoft.com/office/drawing/2014/main" id="{185E8A7B-75D2-6060-DF67-8C37C2ABB51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08793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8">
          <a:extLst>
            <a:ext uri="{FF2B5EF4-FFF2-40B4-BE49-F238E27FC236}">
              <a16:creationId xmlns:a16="http://schemas.microsoft.com/office/drawing/2014/main" id="{32E98528-9817-42C6-607D-5E7BBB978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" name="Google Shape;779;p24:notes">
            <a:extLst>
              <a:ext uri="{FF2B5EF4-FFF2-40B4-BE49-F238E27FC236}">
                <a16:creationId xmlns:a16="http://schemas.microsoft.com/office/drawing/2014/main" id="{E773A6B1-BC77-EC5D-890C-50EB8D5865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80" name="Google Shape;780;p24:notes">
            <a:extLst>
              <a:ext uri="{FF2B5EF4-FFF2-40B4-BE49-F238E27FC236}">
                <a16:creationId xmlns:a16="http://schemas.microsoft.com/office/drawing/2014/main" id="{AFC3755F-8DBA-B4A0-905F-E870943D7F4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50"/>
              <a:buFont typeface="Calibri"/>
              <a:buNone/>
            </a:pPr>
            <a:endParaRPr dirty="0"/>
          </a:p>
        </p:txBody>
      </p:sp>
      <p:sp>
        <p:nvSpPr>
          <p:cNvPr id="781" name="Google Shape;781;p24:notes">
            <a:extLst>
              <a:ext uri="{FF2B5EF4-FFF2-40B4-BE49-F238E27FC236}">
                <a16:creationId xmlns:a16="http://schemas.microsoft.com/office/drawing/2014/main" id="{40D9073C-EE63-936C-706E-615FBCE9C690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132712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5" name="Google Shape;795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 dirty="0"/>
          </a:p>
        </p:txBody>
      </p:sp>
      <p:sp>
        <p:nvSpPr>
          <p:cNvPr id="796" name="Google Shape;796;p2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3">
          <a:extLst>
            <a:ext uri="{FF2B5EF4-FFF2-40B4-BE49-F238E27FC236}">
              <a16:creationId xmlns:a16="http://schemas.microsoft.com/office/drawing/2014/main" id="{49C95BC9-4D3F-3771-6A28-CD37967F5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4" name="Google Shape;794;p25:notes">
            <a:extLst>
              <a:ext uri="{FF2B5EF4-FFF2-40B4-BE49-F238E27FC236}">
                <a16:creationId xmlns:a16="http://schemas.microsoft.com/office/drawing/2014/main" id="{5222CF77-F421-6109-CF84-9E5F15ED7B9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95" name="Google Shape;795;p25:notes">
            <a:extLst>
              <a:ext uri="{FF2B5EF4-FFF2-40B4-BE49-F238E27FC236}">
                <a16:creationId xmlns:a16="http://schemas.microsoft.com/office/drawing/2014/main" id="{298EAE7C-B26A-54E2-B3C6-12299241A9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tabLst/>
              <a:defRPr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796" name="Google Shape;796;p25:notes">
            <a:extLst>
              <a:ext uri="{FF2B5EF4-FFF2-40B4-BE49-F238E27FC236}">
                <a16:creationId xmlns:a16="http://schemas.microsoft.com/office/drawing/2014/main" id="{D877ACE7-CC8D-BB33-EED0-709AA7CA349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lang="en-GB" sz="12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sz="12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94499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DE5644-B6F3-CF8B-5DB9-2B3FAC8404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C131A2D-7D48-D9B1-45E3-3C6F227EFB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FEAF69C-4F81-C6F6-070C-A8CCBEFEF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D4458F1-4722-DD97-AFDF-FA00204AF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84EAD7-D7EE-DD1C-09B3-6FC9D8E4E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73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27DD23-4C28-40F3-A4C4-3A7D26A58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ACF33F8-CCC4-121A-36F3-DAD1689CB3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4BDE165-83A4-33A5-4237-2F82E5CAF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2E91851-FD18-B16E-1BEB-BC3B66FB4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9794127-5992-1D65-B17D-0035BDDCA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59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C84298F-09E7-013F-CB50-2E7D5B9AE1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F171678-9F43-C731-3486-5039B14936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2FC864A-2A45-8E4D-C237-75C16A8B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5D21527-DE92-B581-6A8A-B10BC1EC1F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BAB8780-9E4A-7EE5-8426-35B5E73A6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400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A9CDF6-D9A9-E6F8-DBB0-6F63E8A4A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F4A4B9A-4FCA-DD99-EB45-87E48FCBCF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E8CD83C-ABB1-6622-B6E3-EA108B2B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5293E2D-124F-FD41-2A32-58612262F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17874E2-B934-8375-5AA0-0ADA143DC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771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48DBE-B75C-3925-53AB-8886F4698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A001221-3A69-E301-24FE-0E0CC0E74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4B36B1-1856-18FD-076A-85D3B1D1E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EA4808F-924B-AF1A-8513-24AF3AB5A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4636C7-5650-4263-07F7-C35F34935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644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99F791-D5E0-3849-4BFA-DA9B65783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3E498CA-448A-CD7B-4A6C-C44B3502FF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B9F6919-03D2-4886-B571-9D71C22BA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C36F3E0-0AAB-BCEB-CBC3-BE37F28F1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D33CC92-ECB7-9198-1F1C-CCB5FA7CB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04CEAB2-0642-957D-8FED-00F704405C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090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4C6545-C75B-7A52-4833-F337CAA1A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5C3450-3521-DEB6-9118-C165A6DF0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2CA88DE-D383-79FC-5944-E7E7BDC3F3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6DCDA890-2E86-E820-88B7-4BCE155FD2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348F71F-4838-4A04-ADE1-D29E6D6440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FFCB221-A0BE-BE33-4C5D-507C83B28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94C58EB-88C2-C1CC-A53D-F84B3666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9343A2E-C465-C30B-C9AD-7F617BD16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0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0C0A31-7BCD-4B9D-2EC5-E1EA8B1BB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116F98F-579A-47CF-AA82-96DAA56F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782E8F7-D17C-901B-6C92-661923B94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3326437-2B26-E68D-F8F6-601E9B7F2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625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A2A5FD4-19EE-9630-6C07-5074CA79C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B55CD61-62B2-EE76-E5FD-EBA3F8495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89BAA56-6F04-552F-0B1B-9F7D287BC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5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47246CD-D009-8324-4903-EEB3791ED2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A2FD8AD-CA6F-194D-D333-1DFA4ED99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B06588C-4536-F7F3-2AEA-1DB279546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36A66D3-E172-D299-9616-1CF8D0B39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0CEB07D-B68B-3CD7-C904-E508F15F5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2E7F027-CF33-AC81-CC7A-A4FB36CC6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987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EE9200-46AF-476B-92EF-8303C816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A032AA9-D6A9-7EBA-B909-F7C9E02BE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CEDD447-4DFE-65DD-207E-E4D3E74875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96484DA-ECD1-30C3-93AB-A7799F69B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76F55C0-DA63-3B4D-EA34-656D785AF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F8699CF-46C8-1D98-B5E7-6B7E0A1E7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740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65559F5-C427-66C4-C332-B6EB015E9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AEEDBEC-1DA3-1A97-4C18-1D43EBE3E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AEA851-01D0-FBF8-3B28-DDA1B2221B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A74B51-9923-47CB-AB5E-77D4EE517012}" type="datetimeFigureOut">
              <a:rPr lang="en-US" smtClean="0"/>
              <a:t>9/16/2025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1A519A2-7DDD-C002-C275-827F891352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0E0BCAC-8B3B-4C5C-CF04-A572AB9A30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1CA40E-B7EA-4546-BC1B-0C9746096F8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716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fif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13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9.jpg"/><Relationship Id="rId12" Type="http://schemas.openxmlformats.org/officeDocument/2006/relationships/image" Target="../media/image14.sv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g"/><Relationship Id="rId11" Type="http://schemas.openxmlformats.org/officeDocument/2006/relationships/image" Target="../media/image13.png"/><Relationship Id="rId5" Type="http://schemas.openxmlformats.org/officeDocument/2006/relationships/image" Target="../media/image5.png"/><Relationship Id="rId10" Type="http://schemas.openxmlformats.org/officeDocument/2006/relationships/image" Target="../media/image12.jpg"/><Relationship Id="rId4" Type="http://schemas.openxmlformats.org/officeDocument/2006/relationships/image" Target="../media/image3.png"/><Relationship Id="rId9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4" name="Google Shape;754;p76"/>
          <p:cNvSpPr txBox="1">
            <a:spLocks noGrp="1"/>
          </p:cNvSpPr>
          <p:nvPr>
            <p:ph type="ctrTitle"/>
          </p:nvPr>
        </p:nvSpPr>
        <p:spPr>
          <a:xfrm>
            <a:off x="4749011" y="1523737"/>
            <a:ext cx="6420403" cy="21874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9B170"/>
              </a:buClr>
              <a:buSzPct val="100000"/>
              <a:buFont typeface="Fira Sans"/>
              <a:buNone/>
            </a:pPr>
            <a:r>
              <a:rPr lang="en-GB" sz="4900" b="1" dirty="0">
                <a:solidFill>
                  <a:srgbClr val="49B170"/>
                </a:solidFill>
                <a:latin typeface="Fira Sans"/>
                <a:ea typeface="Fira Sans"/>
                <a:cs typeface="Fira Sans"/>
                <a:sym typeface="Fira Sans"/>
              </a:rPr>
              <a:t>Relationships in Nature:</a:t>
            </a:r>
            <a:br>
              <a:rPr lang="en-GB" sz="5300" b="1" dirty="0">
                <a:solidFill>
                  <a:srgbClr val="49B170"/>
                </a:solidFill>
                <a:latin typeface="Fira Sans"/>
                <a:ea typeface="Fira Sans"/>
                <a:cs typeface="Fira Sans"/>
                <a:sym typeface="Fira Sans"/>
              </a:rPr>
            </a:br>
            <a:r>
              <a:rPr lang="en-GB" sz="3100" dirty="0">
                <a:solidFill>
                  <a:srgbClr val="06476F"/>
                </a:solidFill>
                <a:latin typeface="Sen"/>
                <a:ea typeface="Sen"/>
                <a:cs typeface="Sen"/>
                <a:sym typeface="Sen"/>
              </a:rPr>
              <a:t>Building and Maintaining Relationship Resilience through Natural Environments</a:t>
            </a:r>
            <a:endParaRPr sz="3100" b="1" i="1" dirty="0">
              <a:solidFill>
                <a:srgbClr val="06476F"/>
              </a:solidFill>
              <a:latin typeface="Sen"/>
              <a:ea typeface="Sen"/>
              <a:cs typeface="Sen"/>
              <a:sym typeface="Sen"/>
            </a:endParaRPr>
          </a:p>
        </p:txBody>
      </p:sp>
      <p:sp>
        <p:nvSpPr>
          <p:cNvPr id="755" name="Google Shape;755;p76"/>
          <p:cNvSpPr txBox="1">
            <a:spLocks noGrp="1"/>
          </p:cNvSpPr>
          <p:nvPr>
            <p:ph type="subTitle" idx="1"/>
          </p:nvPr>
        </p:nvSpPr>
        <p:spPr>
          <a:xfrm>
            <a:off x="4749011" y="3839079"/>
            <a:ext cx="4447643" cy="13510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FD7"/>
              </a:buClr>
              <a:buSzPts val="2800"/>
              <a:buNone/>
            </a:pPr>
            <a:r>
              <a:rPr lang="de-DE" sz="2800" b="1" dirty="0">
                <a:solidFill>
                  <a:srgbClr val="00AFD7"/>
                </a:solidFill>
                <a:latin typeface="Sen"/>
                <a:ea typeface="Sen"/>
                <a:cs typeface="Sen"/>
                <a:sym typeface="Sen"/>
              </a:rPr>
              <a:t>Anja Heske</a:t>
            </a:r>
            <a:br>
              <a:rPr lang="de-DE" b="1" dirty="0">
                <a:solidFill>
                  <a:srgbClr val="00AFD7"/>
                </a:solidFill>
                <a:sym typeface="Sen"/>
              </a:rPr>
            </a:br>
            <a:r>
              <a:rPr lang="en-GB" sz="1600" dirty="0">
                <a:latin typeface="Sen"/>
                <a:ea typeface="Sen"/>
                <a:cs typeface="Sen"/>
                <a:sym typeface="Sen"/>
              </a:rPr>
              <a:t>PhD-Student at UNIVIE</a:t>
            </a:r>
            <a:endParaRPr dirty="0"/>
          </a:p>
        </p:txBody>
      </p:sp>
      <p:pic>
        <p:nvPicPr>
          <p:cNvPr id="756" name="Google Shape;756;p76" descr="A picture containing graphics, graphic design, font, logo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550613" y="-31175"/>
            <a:ext cx="3592287" cy="1704190"/>
          </a:xfrm>
          <a:prstGeom prst="rect">
            <a:avLst/>
          </a:prstGeom>
          <a:noFill/>
          <a:ln>
            <a:noFill/>
          </a:ln>
        </p:spPr>
      </p:pic>
      <p:sp>
        <p:nvSpPr>
          <p:cNvPr id="757" name="Google Shape;757;p76"/>
          <p:cNvSpPr txBox="1"/>
          <p:nvPr/>
        </p:nvSpPr>
        <p:spPr>
          <a:xfrm>
            <a:off x="2856309" y="6291909"/>
            <a:ext cx="6417591" cy="546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GB" sz="1000" b="0" i="0" u="none" strike="noStrike" cap="none" dirty="0">
                <a:solidFill>
                  <a:srgbClr val="000000"/>
                </a:solidFill>
                <a:latin typeface="Sen"/>
                <a:ea typeface="Sen"/>
                <a:cs typeface="Sen"/>
                <a:sym typeface="Sen"/>
              </a:rPr>
              <a:t>The Resonate project is funded by the European Union’s Horizons Europe Research and Innovation programme under grant agreement No. 101081420 and co-funded by the UK Research and Innovation grant award No. 10063874</a:t>
            </a:r>
            <a:endParaRPr dirty="0"/>
          </a:p>
        </p:txBody>
      </p:sp>
      <p:pic>
        <p:nvPicPr>
          <p:cNvPr id="758" name="Google Shape;758;p76" descr="A flag with yellow stars in a circle&#10;&#10;Description automatically generated with low confidence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00688" y="6131674"/>
            <a:ext cx="952549" cy="628682"/>
          </a:xfrm>
          <a:prstGeom prst="rect">
            <a:avLst/>
          </a:prstGeom>
          <a:noFill/>
          <a:ln>
            <a:noFill/>
          </a:ln>
        </p:spPr>
      </p:pic>
      <p:pic>
        <p:nvPicPr>
          <p:cNvPr id="759" name="Google Shape;759;p76" descr="A picture containing font, graphics, symbol, text&#10;&#10;Description automatically generated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9176972" y="6264091"/>
            <a:ext cx="1686557" cy="497999"/>
          </a:xfrm>
          <a:prstGeom prst="rect">
            <a:avLst/>
          </a:prstGeom>
          <a:noFill/>
          <a:ln>
            <a:noFill/>
          </a:ln>
        </p:spPr>
      </p:pic>
      <p:sp>
        <p:nvSpPr>
          <p:cNvPr id="760" name="Google Shape;760;p76"/>
          <p:cNvSpPr/>
          <p:nvPr/>
        </p:nvSpPr>
        <p:spPr>
          <a:xfrm>
            <a:off x="0" y="5879575"/>
            <a:ext cx="6096000" cy="132428"/>
          </a:xfrm>
          <a:prstGeom prst="rect">
            <a:avLst/>
          </a:prstGeom>
          <a:solidFill>
            <a:srgbClr val="00476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1" name="Google Shape;761;p76"/>
          <p:cNvSpPr/>
          <p:nvPr/>
        </p:nvSpPr>
        <p:spPr>
          <a:xfrm>
            <a:off x="6096000" y="5879575"/>
            <a:ext cx="6096000" cy="132428"/>
          </a:xfrm>
          <a:prstGeom prst="rect">
            <a:avLst/>
          </a:prstGeom>
          <a:solidFill>
            <a:srgbClr val="00AF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2" name="Google Shape;762;p76"/>
          <p:cNvSpPr/>
          <p:nvPr/>
        </p:nvSpPr>
        <p:spPr>
          <a:xfrm>
            <a:off x="0" y="5776300"/>
            <a:ext cx="12192000" cy="115307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FAAD5A12-FA1A-1D86-2E27-570CCB3432A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515" t="13302" r="23107" b="2472"/>
          <a:stretch>
            <a:fillRect/>
          </a:stretch>
        </p:blipFill>
        <p:spPr>
          <a:xfrm>
            <a:off x="0" y="-213"/>
            <a:ext cx="4332225" cy="57763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2">
          <a:extLst>
            <a:ext uri="{FF2B5EF4-FFF2-40B4-BE49-F238E27FC236}">
              <a16:creationId xmlns:a16="http://schemas.microsoft.com/office/drawing/2014/main" id="{118FDF47-BF84-1B4E-9286-6025B9B21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5" name="Google Shape;785;p78" descr="A flag with yellow stars in a circle&#10;&#10;Description automatically generated with low confidence">
            <a:extLst>
              <a:ext uri="{FF2B5EF4-FFF2-40B4-BE49-F238E27FC236}">
                <a16:creationId xmlns:a16="http://schemas.microsoft.com/office/drawing/2014/main" id="{6CE116D9-E01C-55AF-2177-C194C6FA7C6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72661" y="300128"/>
            <a:ext cx="754544" cy="49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86" name="Google Shape;786;p78" descr="A picture containing font, graphics, symbol, text&#10;&#10;Description automatically generated">
            <a:extLst>
              <a:ext uri="{FF2B5EF4-FFF2-40B4-BE49-F238E27FC236}">
                <a16:creationId xmlns:a16="http://schemas.microsoft.com/office/drawing/2014/main" id="{DAFC01EC-36B9-2544-E2DC-5C9CA59C2CA5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22293" y="328322"/>
            <a:ext cx="1495593" cy="441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787" name="Google Shape;787;p78">
            <a:extLst>
              <a:ext uri="{FF2B5EF4-FFF2-40B4-BE49-F238E27FC236}">
                <a16:creationId xmlns:a16="http://schemas.microsoft.com/office/drawing/2014/main" id="{5DFF5D68-7953-A5A7-45BC-42468E0010FF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627" y="-85724"/>
            <a:ext cx="2631232" cy="1248264"/>
          </a:xfrm>
          <a:prstGeom prst="rect">
            <a:avLst/>
          </a:prstGeom>
          <a:noFill/>
          <a:ln>
            <a:noFill/>
          </a:ln>
        </p:spPr>
      </p:pic>
      <p:sp>
        <p:nvSpPr>
          <p:cNvPr id="788" name="Google Shape;788;p78">
            <a:extLst>
              <a:ext uri="{FF2B5EF4-FFF2-40B4-BE49-F238E27FC236}">
                <a16:creationId xmlns:a16="http://schemas.microsoft.com/office/drawing/2014/main" id="{B30AAF43-F99F-8971-5226-28D59C621FB4}"/>
              </a:ext>
            </a:extLst>
          </p:cNvPr>
          <p:cNvSpPr/>
          <p:nvPr/>
        </p:nvSpPr>
        <p:spPr>
          <a:xfrm>
            <a:off x="0" y="6725572"/>
            <a:ext cx="6096000" cy="132428"/>
          </a:xfrm>
          <a:prstGeom prst="rect">
            <a:avLst/>
          </a:prstGeom>
          <a:solidFill>
            <a:srgbClr val="00476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Sen" panose="020B0604020202020204"/>
              <a:ea typeface="Calibri"/>
              <a:cs typeface="Calibri"/>
              <a:sym typeface="Calibri"/>
            </a:endParaRPr>
          </a:p>
        </p:txBody>
      </p:sp>
      <p:sp>
        <p:nvSpPr>
          <p:cNvPr id="789" name="Google Shape;789;p78">
            <a:extLst>
              <a:ext uri="{FF2B5EF4-FFF2-40B4-BE49-F238E27FC236}">
                <a16:creationId xmlns:a16="http://schemas.microsoft.com/office/drawing/2014/main" id="{14BD7E7A-6F8D-961F-4921-8501910D7A39}"/>
              </a:ext>
            </a:extLst>
          </p:cNvPr>
          <p:cNvSpPr/>
          <p:nvPr/>
        </p:nvSpPr>
        <p:spPr>
          <a:xfrm>
            <a:off x="6096000" y="6725572"/>
            <a:ext cx="6096000" cy="132428"/>
          </a:xfrm>
          <a:prstGeom prst="rect">
            <a:avLst/>
          </a:prstGeom>
          <a:solidFill>
            <a:srgbClr val="00AF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Sen" panose="020B0604020202020204"/>
              <a:ea typeface="Calibri"/>
              <a:cs typeface="Calibri"/>
              <a:sym typeface="Calibri"/>
            </a:endParaRPr>
          </a:p>
        </p:txBody>
      </p:sp>
      <p:sp>
        <p:nvSpPr>
          <p:cNvPr id="790" name="Google Shape;790;p78">
            <a:extLst>
              <a:ext uri="{FF2B5EF4-FFF2-40B4-BE49-F238E27FC236}">
                <a16:creationId xmlns:a16="http://schemas.microsoft.com/office/drawing/2014/main" id="{E7D0161C-8D1C-80B6-E358-D868495895CB}"/>
              </a:ext>
            </a:extLst>
          </p:cNvPr>
          <p:cNvSpPr/>
          <p:nvPr/>
        </p:nvSpPr>
        <p:spPr>
          <a:xfrm>
            <a:off x="0" y="6622297"/>
            <a:ext cx="12192000" cy="115307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Sen" panose="020B0604020202020204"/>
              <a:ea typeface="Calibri"/>
              <a:cs typeface="Calibri"/>
              <a:sym typeface="Calibri"/>
            </a:endParaRP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E0F311A8-4C1C-214E-DD77-AE85FFE60D65}"/>
              </a:ext>
            </a:extLst>
          </p:cNvPr>
          <p:cNvSpPr/>
          <p:nvPr/>
        </p:nvSpPr>
        <p:spPr>
          <a:xfrm>
            <a:off x="4799448" y="2192591"/>
            <a:ext cx="1782079" cy="700817"/>
          </a:xfrm>
          <a:prstGeom prst="round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Sen" panose="020B0604020202020204"/>
              </a:rPr>
              <a:t>Equilibrium</a:t>
            </a:r>
            <a:endParaRPr lang="en-US" b="1" dirty="0">
              <a:latin typeface="Sen" panose="020B0604020202020204"/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B94A116D-FC9E-B30E-856D-0302BEBF64C9}"/>
              </a:ext>
            </a:extLst>
          </p:cNvPr>
          <p:cNvSpPr/>
          <p:nvPr/>
        </p:nvSpPr>
        <p:spPr>
          <a:xfrm>
            <a:off x="1854904" y="3296186"/>
            <a:ext cx="1782079" cy="700817"/>
          </a:xfrm>
          <a:prstGeom prst="round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Sen" panose="020B0604020202020204"/>
              </a:rPr>
              <a:t>Sources</a:t>
            </a:r>
            <a:br>
              <a:rPr lang="de-DE" b="1" dirty="0">
                <a:latin typeface="Sen" panose="020B0604020202020204"/>
              </a:rPr>
            </a:br>
            <a:r>
              <a:rPr lang="de-DE" b="1" dirty="0" err="1">
                <a:latin typeface="Sen" panose="020B0604020202020204"/>
              </a:rPr>
              <a:t>of</a:t>
            </a:r>
            <a:r>
              <a:rPr lang="de-DE" b="1" dirty="0">
                <a:latin typeface="Sen" panose="020B0604020202020204"/>
              </a:rPr>
              <a:t> Stress</a:t>
            </a:r>
            <a:endParaRPr lang="en-US" b="1" dirty="0">
              <a:latin typeface="Sen" panose="020B0604020202020204"/>
            </a:endParaRPr>
          </a:p>
        </p:txBody>
      </p:sp>
      <p:sp>
        <p:nvSpPr>
          <p:cNvPr id="20" name="Rechteck: abgerundete Ecken 19">
            <a:extLst>
              <a:ext uri="{FF2B5EF4-FFF2-40B4-BE49-F238E27FC236}">
                <a16:creationId xmlns:a16="http://schemas.microsoft.com/office/drawing/2014/main" id="{2720FB38-DD2F-CC76-5F91-320EC0103344}"/>
              </a:ext>
            </a:extLst>
          </p:cNvPr>
          <p:cNvSpPr/>
          <p:nvPr/>
        </p:nvSpPr>
        <p:spPr>
          <a:xfrm>
            <a:off x="4799449" y="4403033"/>
            <a:ext cx="1782079" cy="700817"/>
          </a:xfrm>
          <a:prstGeom prst="round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Sen" panose="020B0604020202020204"/>
              </a:rPr>
              <a:t>Stress Responses</a:t>
            </a:r>
            <a:endParaRPr lang="en-US" b="1" dirty="0">
              <a:latin typeface="Sen" panose="020B0604020202020204"/>
            </a:endParaRPr>
          </a:p>
        </p:txBody>
      </p:sp>
      <p:sp>
        <p:nvSpPr>
          <p:cNvPr id="21" name="Rechteck: abgerundete Ecken 20">
            <a:extLst>
              <a:ext uri="{FF2B5EF4-FFF2-40B4-BE49-F238E27FC236}">
                <a16:creationId xmlns:a16="http://schemas.microsoft.com/office/drawing/2014/main" id="{956FDEF5-E9D1-83CB-EC76-B22B0BB650A9}"/>
              </a:ext>
            </a:extLst>
          </p:cNvPr>
          <p:cNvSpPr/>
          <p:nvPr/>
        </p:nvSpPr>
        <p:spPr>
          <a:xfrm>
            <a:off x="7815190" y="3296186"/>
            <a:ext cx="1782079" cy="700817"/>
          </a:xfrm>
          <a:prstGeom prst="round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Sen" panose="020B0604020202020204"/>
              </a:rPr>
              <a:t>Stress</a:t>
            </a:r>
            <a:br>
              <a:rPr lang="de-DE" b="1" dirty="0">
                <a:latin typeface="Sen" panose="020B0604020202020204"/>
              </a:rPr>
            </a:br>
            <a:r>
              <a:rPr lang="de-DE" b="1" dirty="0">
                <a:latin typeface="Sen" panose="020B0604020202020204"/>
              </a:rPr>
              <a:t>Recovery</a:t>
            </a:r>
          </a:p>
        </p:txBody>
      </p:sp>
      <p:cxnSp>
        <p:nvCxnSpPr>
          <p:cNvPr id="22" name="Verbinder: gewinkelt 21">
            <a:extLst>
              <a:ext uri="{FF2B5EF4-FFF2-40B4-BE49-F238E27FC236}">
                <a16:creationId xmlns:a16="http://schemas.microsoft.com/office/drawing/2014/main" id="{64E82DF0-04FA-D261-92E8-571B93809689}"/>
              </a:ext>
            </a:extLst>
          </p:cNvPr>
          <p:cNvCxnSpPr>
            <a:cxnSpLocks/>
            <a:stCxn id="18" idx="1"/>
            <a:endCxn id="19" idx="0"/>
          </p:cNvCxnSpPr>
          <p:nvPr/>
        </p:nvCxnSpPr>
        <p:spPr>
          <a:xfrm rot="10800000" flipV="1">
            <a:off x="2745944" y="2543000"/>
            <a:ext cx="2053504" cy="753186"/>
          </a:xfrm>
          <a:prstGeom prst="bentConnector2">
            <a:avLst/>
          </a:prstGeom>
          <a:ln w="57150">
            <a:solidFill>
              <a:srgbClr val="00AFD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Verbinder: gewinkelt 22">
            <a:extLst>
              <a:ext uri="{FF2B5EF4-FFF2-40B4-BE49-F238E27FC236}">
                <a16:creationId xmlns:a16="http://schemas.microsoft.com/office/drawing/2014/main" id="{D331BB30-6AD8-FB1F-411D-C51481E43F1A}"/>
              </a:ext>
            </a:extLst>
          </p:cNvPr>
          <p:cNvCxnSpPr>
            <a:cxnSpLocks/>
            <a:stCxn id="19" idx="2"/>
            <a:endCxn id="20" idx="1"/>
          </p:cNvCxnSpPr>
          <p:nvPr/>
        </p:nvCxnSpPr>
        <p:spPr>
          <a:xfrm rot="16200000" flipH="1">
            <a:off x="3394477" y="3348469"/>
            <a:ext cx="756439" cy="2053505"/>
          </a:xfrm>
          <a:prstGeom prst="bentConnector2">
            <a:avLst/>
          </a:prstGeom>
          <a:ln w="57150">
            <a:solidFill>
              <a:srgbClr val="00AFD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Verbinder: gewinkelt 23">
            <a:extLst>
              <a:ext uri="{FF2B5EF4-FFF2-40B4-BE49-F238E27FC236}">
                <a16:creationId xmlns:a16="http://schemas.microsoft.com/office/drawing/2014/main" id="{86CD4A70-A639-9D6F-193A-3881C95BCCD3}"/>
              </a:ext>
            </a:extLst>
          </p:cNvPr>
          <p:cNvCxnSpPr>
            <a:stCxn id="20" idx="3"/>
            <a:endCxn id="21" idx="2"/>
          </p:cNvCxnSpPr>
          <p:nvPr/>
        </p:nvCxnSpPr>
        <p:spPr>
          <a:xfrm flipV="1">
            <a:off x="6581528" y="3997003"/>
            <a:ext cx="2124702" cy="756439"/>
          </a:xfrm>
          <a:prstGeom prst="bentConnector2">
            <a:avLst/>
          </a:prstGeom>
          <a:ln w="57150">
            <a:solidFill>
              <a:srgbClr val="00AFD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Verbinder: gewinkelt 24">
            <a:extLst>
              <a:ext uri="{FF2B5EF4-FFF2-40B4-BE49-F238E27FC236}">
                <a16:creationId xmlns:a16="http://schemas.microsoft.com/office/drawing/2014/main" id="{D515D67E-00AA-16D0-EB39-C162403111E4}"/>
              </a:ext>
            </a:extLst>
          </p:cNvPr>
          <p:cNvCxnSpPr>
            <a:stCxn id="21" idx="0"/>
            <a:endCxn id="18" idx="3"/>
          </p:cNvCxnSpPr>
          <p:nvPr/>
        </p:nvCxnSpPr>
        <p:spPr>
          <a:xfrm rot="16200000" flipV="1">
            <a:off x="7267286" y="1857241"/>
            <a:ext cx="753186" cy="2124703"/>
          </a:xfrm>
          <a:prstGeom prst="bentConnector2">
            <a:avLst/>
          </a:prstGeom>
          <a:ln w="57150">
            <a:solidFill>
              <a:srgbClr val="00AFD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hteck: abgerundete Ecken 25">
            <a:extLst>
              <a:ext uri="{FF2B5EF4-FFF2-40B4-BE49-F238E27FC236}">
                <a16:creationId xmlns:a16="http://schemas.microsoft.com/office/drawing/2014/main" id="{D02DEB96-7A03-7D6B-802E-8A8D7E3AF117}"/>
              </a:ext>
            </a:extLst>
          </p:cNvPr>
          <p:cNvSpPr/>
          <p:nvPr/>
        </p:nvSpPr>
        <p:spPr>
          <a:xfrm>
            <a:off x="6924150" y="5543252"/>
            <a:ext cx="1782079" cy="700817"/>
          </a:xfrm>
          <a:prstGeom prst="round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Sen" panose="020B0604020202020204"/>
              </a:rPr>
              <a:t>Recovery </a:t>
            </a:r>
            <a:r>
              <a:rPr lang="de-DE" b="1" dirty="0" err="1">
                <a:latin typeface="Sen" panose="020B0604020202020204"/>
              </a:rPr>
              <a:t>Resilience</a:t>
            </a:r>
            <a:endParaRPr lang="en-US" b="1" dirty="0">
              <a:latin typeface="Sen" panose="020B0604020202020204"/>
            </a:endParaRPr>
          </a:p>
        </p:txBody>
      </p:sp>
      <p:sp>
        <p:nvSpPr>
          <p:cNvPr id="27" name="Rechteck: abgerundete Ecken 26">
            <a:extLst>
              <a:ext uri="{FF2B5EF4-FFF2-40B4-BE49-F238E27FC236}">
                <a16:creationId xmlns:a16="http://schemas.microsoft.com/office/drawing/2014/main" id="{89B10D35-B878-6194-0482-F4416569BB99}"/>
              </a:ext>
            </a:extLst>
          </p:cNvPr>
          <p:cNvSpPr/>
          <p:nvPr/>
        </p:nvSpPr>
        <p:spPr>
          <a:xfrm>
            <a:off x="2745943" y="5543251"/>
            <a:ext cx="1782079" cy="700817"/>
          </a:xfrm>
          <a:prstGeom prst="round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Sen" panose="020B0604020202020204"/>
              </a:rPr>
              <a:t>Response </a:t>
            </a:r>
            <a:r>
              <a:rPr lang="de-DE" b="1" dirty="0" err="1">
                <a:latin typeface="Sen" panose="020B0604020202020204"/>
              </a:rPr>
              <a:t>Resilience</a:t>
            </a:r>
            <a:endParaRPr lang="en-US" b="1" dirty="0">
              <a:latin typeface="Sen" panose="020B0604020202020204"/>
            </a:endParaRPr>
          </a:p>
        </p:txBody>
      </p:sp>
      <p:sp>
        <p:nvSpPr>
          <p:cNvPr id="28" name="Rechteck: abgerundete Ecken 27">
            <a:extLst>
              <a:ext uri="{FF2B5EF4-FFF2-40B4-BE49-F238E27FC236}">
                <a16:creationId xmlns:a16="http://schemas.microsoft.com/office/drawing/2014/main" id="{D7C69CDF-6B7B-02BB-D67D-ADEC137BBE8D}"/>
              </a:ext>
            </a:extLst>
          </p:cNvPr>
          <p:cNvSpPr/>
          <p:nvPr/>
        </p:nvSpPr>
        <p:spPr>
          <a:xfrm>
            <a:off x="555610" y="5543250"/>
            <a:ext cx="1782079" cy="700817"/>
          </a:xfrm>
          <a:prstGeom prst="round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err="1">
                <a:latin typeface="Sen" panose="020B0604020202020204"/>
              </a:rPr>
              <a:t>Preventive</a:t>
            </a:r>
            <a:r>
              <a:rPr lang="de-DE" b="1" dirty="0">
                <a:latin typeface="Sen" panose="020B0604020202020204"/>
              </a:rPr>
              <a:t> </a:t>
            </a:r>
            <a:r>
              <a:rPr lang="de-DE" b="1" dirty="0" err="1">
                <a:latin typeface="Sen" panose="020B0604020202020204"/>
              </a:rPr>
              <a:t>Resilience</a:t>
            </a:r>
            <a:endParaRPr lang="en-US" b="1" dirty="0">
              <a:latin typeface="Sen" panose="020B0604020202020204"/>
            </a:endParaRPr>
          </a:p>
        </p:txBody>
      </p:sp>
      <p:cxnSp>
        <p:nvCxnSpPr>
          <p:cNvPr id="29" name="Gerade Verbindung mit Pfeil 28">
            <a:extLst>
              <a:ext uri="{FF2B5EF4-FFF2-40B4-BE49-F238E27FC236}">
                <a16:creationId xmlns:a16="http://schemas.microsoft.com/office/drawing/2014/main" id="{6C15FA98-36EA-68BE-C8CA-A0B054B46AE5}"/>
              </a:ext>
            </a:extLst>
          </p:cNvPr>
          <p:cNvCxnSpPr>
            <a:stCxn id="26" idx="0"/>
          </p:cNvCxnSpPr>
          <p:nvPr/>
        </p:nvCxnSpPr>
        <p:spPr>
          <a:xfrm flipH="1" flipV="1">
            <a:off x="7815189" y="4753441"/>
            <a:ext cx="1" cy="789811"/>
          </a:xfrm>
          <a:prstGeom prst="straightConnector1">
            <a:avLst/>
          </a:prstGeom>
          <a:ln w="57150">
            <a:solidFill>
              <a:srgbClr val="49B17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Gerade Verbindung mit Pfeil 29">
            <a:extLst>
              <a:ext uri="{FF2B5EF4-FFF2-40B4-BE49-F238E27FC236}">
                <a16:creationId xmlns:a16="http://schemas.microsoft.com/office/drawing/2014/main" id="{85FF7758-95D0-014D-DE9C-FCA122E8F1D2}"/>
              </a:ext>
            </a:extLst>
          </p:cNvPr>
          <p:cNvCxnSpPr>
            <a:stCxn id="27" idx="0"/>
          </p:cNvCxnSpPr>
          <p:nvPr/>
        </p:nvCxnSpPr>
        <p:spPr>
          <a:xfrm flipH="1" flipV="1">
            <a:off x="3636982" y="4753441"/>
            <a:ext cx="1" cy="789810"/>
          </a:xfrm>
          <a:prstGeom prst="straightConnector1">
            <a:avLst/>
          </a:prstGeom>
          <a:ln w="57150">
            <a:solidFill>
              <a:srgbClr val="49B17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Verbinder: gewinkelt 30">
            <a:extLst>
              <a:ext uri="{FF2B5EF4-FFF2-40B4-BE49-F238E27FC236}">
                <a16:creationId xmlns:a16="http://schemas.microsoft.com/office/drawing/2014/main" id="{789DFA6B-ECCD-D9C2-92E0-707DFC41CD63}"/>
              </a:ext>
            </a:extLst>
          </p:cNvPr>
          <p:cNvCxnSpPr>
            <a:stCxn id="28" idx="0"/>
            <a:endCxn id="19" idx="1"/>
          </p:cNvCxnSpPr>
          <p:nvPr/>
        </p:nvCxnSpPr>
        <p:spPr>
          <a:xfrm rot="5400000" flipH="1" flipV="1">
            <a:off x="702450" y="4390796"/>
            <a:ext cx="1896655" cy="408254"/>
          </a:xfrm>
          <a:prstGeom prst="bentConnector2">
            <a:avLst/>
          </a:prstGeom>
          <a:ln w="57150">
            <a:solidFill>
              <a:srgbClr val="49B17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feld 31">
            <a:extLst>
              <a:ext uri="{FF2B5EF4-FFF2-40B4-BE49-F238E27FC236}">
                <a16:creationId xmlns:a16="http://schemas.microsoft.com/office/drawing/2014/main" id="{106ACEE0-E396-0052-B85C-1A3BCB08F074}"/>
              </a:ext>
            </a:extLst>
          </p:cNvPr>
          <p:cNvSpPr txBox="1"/>
          <p:nvPr/>
        </p:nvSpPr>
        <p:spPr>
          <a:xfrm>
            <a:off x="10210801" y="6215876"/>
            <a:ext cx="161731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1200" dirty="0">
                <a:solidFill>
                  <a:schemeClr val="tx1">
                    <a:lumMod val="40000"/>
                    <a:lumOff val="60000"/>
                  </a:schemeClr>
                </a:solidFill>
                <a:latin typeface="Sen" panose="020B0604020202020204"/>
              </a:rPr>
              <a:t>(White et al., 2023)</a:t>
            </a:r>
            <a:endParaRPr lang="en-US" sz="1200" dirty="0">
              <a:latin typeface="Sen" panose="020B0604020202020204"/>
            </a:endParaRPr>
          </a:p>
        </p:txBody>
      </p:sp>
      <p:sp>
        <p:nvSpPr>
          <p:cNvPr id="33" name="Rechteck: abgerundete Ecken 32">
            <a:extLst>
              <a:ext uri="{FF2B5EF4-FFF2-40B4-BE49-F238E27FC236}">
                <a16:creationId xmlns:a16="http://schemas.microsoft.com/office/drawing/2014/main" id="{B1D28201-A3F0-6006-6ECD-DAF7CB8C3EBE}"/>
              </a:ext>
            </a:extLst>
          </p:cNvPr>
          <p:cNvSpPr/>
          <p:nvPr/>
        </p:nvSpPr>
        <p:spPr>
          <a:xfrm>
            <a:off x="9845183" y="4403033"/>
            <a:ext cx="1782079" cy="700817"/>
          </a:xfrm>
          <a:prstGeom prst="roundRect">
            <a:avLst/>
          </a:prstGeom>
          <a:solidFill>
            <a:srgbClr val="0047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>
                <a:latin typeface="Sen" panose="020B0604020202020204"/>
              </a:rPr>
              <a:t>Relationship Dissolution</a:t>
            </a:r>
          </a:p>
        </p:txBody>
      </p:sp>
      <p:cxnSp>
        <p:nvCxnSpPr>
          <p:cNvPr id="35" name="Gerade Verbindung mit Pfeil 34">
            <a:extLst>
              <a:ext uri="{FF2B5EF4-FFF2-40B4-BE49-F238E27FC236}">
                <a16:creationId xmlns:a16="http://schemas.microsoft.com/office/drawing/2014/main" id="{8CAAA5EF-4828-476F-4BAB-5CC78B37CA1B}"/>
              </a:ext>
            </a:extLst>
          </p:cNvPr>
          <p:cNvCxnSpPr>
            <a:cxnSpLocks/>
          </p:cNvCxnSpPr>
          <p:nvPr/>
        </p:nvCxnSpPr>
        <p:spPr>
          <a:xfrm>
            <a:off x="8810625" y="4756447"/>
            <a:ext cx="1034558" cy="0"/>
          </a:xfrm>
          <a:prstGeom prst="straightConnector1">
            <a:avLst/>
          </a:prstGeom>
          <a:ln w="76200">
            <a:solidFill>
              <a:srgbClr val="00476E"/>
            </a:solidFill>
            <a:prstDash val="sysDot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Google Shape;798;p79">
            <a:extLst>
              <a:ext uri="{FF2B5EF4-FFF2-40B4-BE49-F238E27FC236}">
                <a16:creationId xmlns:a16="http://schemas.microsoft.com/office/drawing/2014/main" id="{38AA2B7B-1AF4-45C9-A912-49BDAFE81DEA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44767" y="828000"/>
            <a:ext cx="9144000" cy="1225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FD7"/>
              </a:buClr>
              <a:buSzPts val="3200"/>
              <a:buFont typeface="Sen"/>
              <a:buNone/>
            </a:pPr>
            <a:r>
              <a:rPr lang="en-GB" sz="4000" b="1" dirty="0">
                <a:solidFill>
                  <a:srgbClr val="00AFD7"/>
                </a:solidFill>
                <a:latin typeface="Sen"/>
                <a:ea typeface="Sen"/>
                <a:cs typeface="Sen"/>
                <a:sym typeface="Sen"/>
              </a:rPr>
              <a:t>NBRT in Relationships</a:t>
            </a:r>
            <a:endParaRPr sz="4000" dirty="0"/>
          </a:p>
        </p:txBody>
      </p:sp>
    </p:spTree>
    <p:extLst>
      <p:ext uri="{BB962C8B-B14F-4D97-AF65-F5344CB8AC3E}">
        <p14:creationId xmlns:p14="http://schemas.microsoft.com/office/powerpoint/2010/main" val="341320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3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2">
          <a:extLst>
            <a:ext uri="{FF2B5EF4-FFF2-40B4-BE49-F238E27FC236}">
              <a16:creationId xmlns:a16="http://schemas.microsoft.com/office/drawing/2014/main" id="{127ED89B-FB86-AA64-C38C-9542A7B8F8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5" name="Google Shape;785;p78" descr="A flag with yellow stars in a circle&#10;&#10;Description automatically generated with low confidence">
            <a:extLst>
              <a:ext uri="{FF2B5EF4-FFF2-40B4-BE49-F238E27FC236}">
                <a16:creationId xmlns:a16="http://schemas.microsoft.com/office/drawing/2014/main" id="{DEEB7F85-F94E-7EF9-04E2-43D87C37402C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72661" y="300128"/>
            <a:ext cx="754544" cy="49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786" name="Google Shape;786;p78" descr="A picture containing font, graphics, symbol, text&#10;&#10;Description automatically generated">
            <a:extLst>
              <a:ext uri="{FF2B5EF4-FFF2-40B4-BE49-F238E27FC236}">
                <a16:creationId xmlns:a16="http://schemas.microsoft.com/office/drawing/2014/main" id="{EC178911-8386-02DB-6D97-8CBD2CA2AF9D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22293" y="328322"/>
            <a:ext cx="1495593" cy="441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787" name="Google Shape;787;p78">
            <a:extLst>
              <a:ext uri="{FF2B5EF4-FFF2-40B4-BE49-F238E27FC236}">
                <a16:creationId xmlns:a16="http://schemas.microsoft.com/office/drawing/2014/main" id="{7FE5A950-9647-9523-4A4E-8940E4F8CD30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627" y="-85724"/>
            <a:ext cx="2631232" cy="1248264"/>
          </a:xfrm>
          <a:prstGeom prst="rect">
            <a:avLst/>
          </a:prstGeom>
          <a:noFill/>
          <a:ln>
            <a:noFill/>
          </a:ln>
        </p:spPr>
      </p:pic>
      <p:sp>
        <p:nvSpPr>
          <p:cNvPr id="788" name="Google Shape;788;p78">
            <a:extLst>
              <a:ext uri="{FF2B5EF4-FFF2-40B4-BE49-F238E27FC236}">
                <a16:creationId xmlns:a16="http://schemas.microsoft.com/office/drawing/2014/main" id="{A4FE015E-F04E-AFC2-63DB-AC69EFC53730}"/>
              </a:ext>
            </a:extLst>
          </p:cNvPr>
          <p:cNvSpPr/>
          <p:nvPr/>
        </p:nvSpPr>
        <p:spPr>
          <a:xfrm>
            <a:off x="0" y="6725572"/>
            <a:ext cx="6096000" cy="132428"/>
          </a:xfrm>
          <a:prstGeom prst="rect">
            <a:avLst/>
          </a:prstGeom>
          <a:solidFill>
            <a:srgbClr val="00476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Sen" panose="020B0604020202020204"/>
              <a:ea typeface="Calibri"/>
              <a:cs typeface="Calibri"/>
              <a:sym typeface="Calibri"/>
            </a:endParaRPr>
          </a:p>
        </p:txBody>
      </p:sp>
      <p:sp>
        <p:nvSpPr>
          <p:cNvPr id="789" name="Google Shape;789;p78">
            <a:extLst>
              <a:ext uri="{FF2B5EF4-FFF2-40B4-BE49-F238E27FC236}">
                <a16:creationId xmlns:a16="http://schemas.microsoft.com/office/drawing/2014/main" id="{313F1537-8BE8-E4E7-3A1D-473F944D2609}"/>
              </a:ext>
            </a:extLst>
          </p:cNvPr>
          <p:cNvSpPr/>
          <p:nvPr/>
        </p:nvSpPr>
        <p:spPr>
          <a:xfrm>
            <a:off x="6096000" y="6725572"/>
            <a:ext cx="6096000" cy="132428"/>
          </a:xfrm>
          <a:prstGeom prst="rect">
            <a:avLst/>
          </a:prstGeom>
          <a:solidFill>
            <a:srgbClr val="00AF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Sen" panose="020B0604020202020204"/>
              <a:ea typeface="Calibri"/>
              <a:cs typeface="Calibri"/>
              <a:sym typeface="Calibri"/>
            </a:endParaRPr>
          </a:p>
        </p:txBody>
      </p:sp>
      <p:sp>
        <p:nvSpPr>
          <p:cNvPr id="790" name="Google Shape;790;p78">
            <a:extLst>
              <a:ext uri="{FF2B5EF4-FFF2-40B4-BE49-F238E27FC236}">
                <a16:creationId xmlns:a16="http://schemas.microsoft.com/office/drawing/2014/main" id="{F0A890DA-17F6-5719-7DB6-34E84AD3012A}"/>
              </a:ext>
            </a:extLst>
          </p:cNvPr>
          <p:cNvSpPr/>
          <p:nvPr/>
        </p:nvSpPr>
        <p:spPr>
          <a:xfrm>
            <a:off x="0" y="6622297"/>
            <a:ext cx="12192000" cy="115307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Sen" panose="020B0604020202020204"/>
              <a:ea typeface="Calibri"/>
              <a:cs typeface="Calibri"/>
              <a:sym typeface="Calibri"/>
            </a:endParaRPr>
          </a:p>
        </p:txBody>
      </p:sp>
      <p:sp>
        <p:nvSpPr>
          <p:cNvPr id="2" name="Rechteck: abgerundete Ecken 1">
            <a:extLst>
              <a:ext uri="{FF2B5EF4-FFF2-40B4-BE49-F238E27FC236}">
                <a16:creationId xmlns:a16="http://schemas.microsoft.com/office/drawing/2014/main" id="{772DDB99-0F14-1A7B-393A-B3A78E319C43}"/>
              </a:ext>
            </a:extLst>
          </p:cNvPr>
          <p:cNvSpPr/>
          <p:nvPr/>
        </p:nvSpPr>
        <p:spPr>
          <a:xfrm>
            <a:off x="9668112" y="3515651"/>
            <a:ext cx="2160000" cy="1080000"/>
          </a:xfrm>
          <a:prstGeom prst="round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Relational </a:t>
            </a:r>
            <a:r>
              <a:rPr lang="de-DE" b="1" dirty="0" err="1"/>
              <a:t>Resilience</a:t>
            </a:r>
            <a:endParaRPr lang="en-US" b="1" dirty="0"/>
          </a:p>
        </p:txBody>
      </p:sp>
      <p:sp>
        <p:nvSpPr>
          <p:cNvPr id="3" name="Rechteck: abgerundete Ecken 2">
            <a:extLst>
              <a:ext uri="{FF2B5EF4-FFF2-40B4-BE49-F238E27FC236}">
                <a16:creationId xmlns:a16="http://schemas.microsoft.com/office/drawing/2014/main" id="{B2EEFC71-6C0D-1ABA-6922-2EA52501D0CD}"/>
              </a:ext>
            </a:extLst>
          </p:cNvPr>
          <p:cNvSpPr/>
          <p:nvPr/>
        </p:nvSpPr>
        <p:spPr>
          <a:xfrm>
            <a:off x="6460295" y="2181361"/>
            <a:ext cx="2160000" cy="1080000"/>
          </a:xfrm>
          <a:prstGeom prst="round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Individual Resources</a:t>
            </a:r>
            <a:endParaRPr lang="en-US" b="1" dirty="0"/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B62D27BC-6ADB-4E6E-3A16-AD5C9DCD9B06}"/>
              </a:ext>
            </a:extLst>
          </p:cNvPr>
          <p:cNvSpPr/>
          <p:nvPr/>
        </p:nvSpPr>
        <p:spPr>
          <a:xfrm>
            <a:off x="407724" y="3515651"/>
            <a:ext cx="2160000" cy="1080000"/>
          </a:xfrm>
          <a:prstGeom prst="round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Standing Arrangements</a:t>
            </a:r>
            <a:endParaRPr lang="en-US" b="1" dirty="0"/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A1A2AF2C-779C-AA7D-ED25-FCBB3E22EE55}"/>
              </a:ext>
            </a:extLst>
          </p:cNvPr>
          <p:cNvSpPr/>
          <p:nvPr/>
        </p:nvSpPr>
        <p:spPr>
          <a:xfrm>
            <a:off x="6460295" y="4896608"/>
            <a:ext cx="2160000" cy="1080000"/>
          </a:xfrm>
          <a:prstGeom prst="roundRect">
            <a:avLst/>
          </a:prstGeom>
          <a:solidFill>
            <a:srgbClr val="00AFD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/>
              <a:t>Relational Resources </a:t>
            </a:r>
            <a:endParaRPr lang="en-US" b="1" dirty="0"/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AA1BD747-DEBE-1BBC-323F-6D5C644B9D49}"/>
              </a:ext>
            </a:extLst>
          </p:cNvPr>
          <p:cNvSpPr/>
          <p:nvPr/>
        </p:nvSpPr>
        <p:spPr>
          <a:xfrm>
            <a:off x="3434009" y="3525228"/>
            <a:ext cx="2160000" cy="1080000"/>
          </a:xfrm>
          <a:prstGeom prst="roundRect">
            <a:avLst/>
          </a:prstGeom>
          <a:solidFill>
            <a:srgbClr val="49B17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err="1"/>
              <a:t>Restorative</a:t>
            </a:r>
            <a:r>
              <a:rPr lang="de-DE" b="1" dirty="0"/>
              <a:t> Environments</a:t>
            </a:r>
            <a:endParaRPr lang="en-US" b="1" dirty="0"/>
          </a:p>
        </p:txBody>
      </p:sp>
      <p:cxnSp>
        <p:nvCxnSpPr>
          <p:cNvPr id="11" name="Gerade Verbindung mit Pfeil 10">
            <a:extLst>
              <a:ext uri="{FF2B5EF4-FFF2-40B4-BE49-F238E27FC236}">
                <a16:creationId xmlns:a16="http://schemas.microsoft.com/office/drawing/2014/main" id="{85E8770F-1314-7A99-599B-225450E7F49C}"/>
              </a:ext>
            </a:extLst>
          </p:cNvPr>
          <p:cNvCxnSpPr>
            <a:cxnSpLocks/>
          </p:cNvCxnSpPr>
          <p:nvPr/>
        </p:nvCxnSpPr>
        <p:spPr>
          <a:xfrm>
            <a:off x="2567724" y="4055651"/>
            <a:ext cx="866285" cy="9577"/>
          </a:xfrm>
          <a:prstGeom prst="straightConnector1">
            <a:avLst/>
          </a:prstGeom>
          <a:ln w="57150">
            <a:solidFill>
              <a:srgbClr val="00AFD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feld 15">
            <a:extLst>
              <a:ext uri="{FF2B5EF4-FFF2-40B4-BE49-F238E27FC236}">
                <a16:creationId xmlns:a16="http://schemas.microsoft.com/office/drawing/2014/main" id="{60EB6E17-844A-9680-A2D2-66F278411F49}"/>
              </a:ext>
            </a:extLst>
          </p:cNvPr>
          <p:cNvSpPr txBox="1"/>
          <p:nvPr/>
        </p:nvSpPr>
        <p:spPr>
          <a:xfrm>
            <a:off x="10650887" y="6215876"/>
            <a:ext cx="117722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de-DE" sz="1200" dirty="0">
                <a:solidFill>
                  <a:schemeClr val="tx1">
                    <a:lumMod val="40000"/>
                    <a:lumOff val="60000"/>
                  </a:schemeClr>
                </a:solidFill>
              </a:rPr>
              <a:t>(Hartig, 2021)</a:t>
            </a:r>
            <a:endParaRPr lang="en-US" sz="1200" dirty="0"/>
          </a:p>
        </p:txBody>
      </p:sp>
      <p:cxnSp>
        <p:nvCxnSpPr>
          <p:cNvPr id="34" name="Verbinder: gewinkelt 33">
            <a:extLst>
              <a:ext uri="{FF2B5EF4-FFF2-40B4-BE49-F238E27FC236}">
                <a16:creationId xmlns:a16="http://schemas.microsoft.com/office/drawing/2014/main" id="{364886F5-DE83-995F-C5EA-4D9E77680AE9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085219" y="2150152"/>
            <a:ext cx="803867" cy="1946286"/>
          </a:xfrm>
          <a:prstGeom prst="bentConnector2">
            <a:avLst/>
          </a:prstGeom>
          <a:ln w="57150">
            <a:solidFill>
              <a:srgbClr val="00AFD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Verbinder: gewinkelt 36">
            <a:extLst>
              <a:ext uri="{FF2B5EF4-FFF2-40B4-BE49-F238E27FC236}">
                <a16:creationId xmlns:a16="http://schemas.microsoft.com/office/drawing/2014/main" id="{4365441E-748E-E61C-73AB-5572C2B975AC}"/>
              </a:ext>
            </a:extLst>
          </p:cNvPr>
          <p:cNvCxnSpPr>
            <a:cxnSpLocks/>
          </p:cNvCxnSpPr>
          <p:nvPr/>
        </p:nvCxnSpPr>
        <p:spPr>
          <a:xfrm rot="16200000" flipH="1">
            <a:off x="5071462" y="4047775"/>
            <a:ext cx="831380" cy="1946286"/>
          </a:xfrm>
          <a:prstGeom prst="bentConnector2">
            <a:avLst/>
          </a:prstGeom>
          <a:ln w="57150">
            <a:solidFill>
              <a:srgbClr val="00AFD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Verbinder: gewinkelt 38">
            <a:extLst>
              <a:ext uri="{FF2B5EF4-FFF2-40B4-BE49-F238E27FC236}">
                <a16:creationId xmlns:a16="http://schemas.microsoft.com/office/drawing/2014/main" id="{1ED244C1-C79E-6AF4-692E-34BE4AB8222E}"/>
              </a:ext>
            </a:extLst>
          </p:cNvPr>
          <p:cNvCxnSpPr>
            <a:cxnSpLocks/>
          </p:cNvCxnSpPr>
          <p:nvPr/>
        </p:nvCxnSpPr>
        <p:spPr>
          <a:xfrm>
            <a:off x="8620295" y="2721361"/>
            <a:ext cx="2127817" cy="794290"/>
          </a:xfrm>
          <a:prstGeom prst="bentConnector2">
            <a:avLst/>
          </a:prstGeom>
          <a:ln w="57150">
            <a:solidFill>
              <a:srgbClr val="00AFD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Verbinder: gewinkelt 40">
            <a:extLst>
              <a:ext uri="{FF2B5EF4-FFF2-40B4-BE49-F238E27FC236}">
                <a16:creationId xmlns:a16="http://schemas.microsoft.com/office/drawing/2014/main" id="{CA56F02F-82F4-772D-5666-A1AE5C8E9413}"/>
              </a:ext>
            </a:extLst>
          </p:cNvPr>
          <p:cNvCxnSpPr>
            <a:cxnSpLocks/>
          </p:cNvCxnSpPr>
          <p:nvPr/>
        </p:nvCxnSpPr>
        <p:spPr>
          <a:xfrm flipV="1">
            <a:off x="8620295" y="4595651"/>
            <a:ext cx="2127817" cy="840957"/>
          </a:xfrm>
          <a:prstGeom prst="bentConnector2">
            <a:avLst/>
          </a:prstGeom>
          <a:ln w="57150">
            <a:solidFill>
              <a:srgbClr val="00AFD7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>
            <a:extLst>
              <a:ext uri="{FF2B5EF4-FFF2-40B4-BE49-F238E27FC236}">
                <a16:creationId xmlns:a16="http://schemas.microsoft.com/office/drawing/2014/main" id="{80B6136C-305E-C0DC-7320-D0D93753D493}"/>
              </a:ext>
            </a:extLst>
          </p:cNvPr>
          <p:cNvCxnSpPr>
            <a:cxnSpLocks/>
          </p:cNvCxnSpPr>
          <p:nvPr/>
        </p:nvCxnSpPr>
        <p:spPr>
          <a:xfrm flipV="1">
            <a:off x="7540295" y="3261361"/>
            <a:ext cx="0" cy="1635247"/>
          </a:xfrm>
          <a:prstGeom prst="straightConnector1">
            <a:avLst/>
          </a:prstGeom>
          <a:ln w="57150">
            <a:solidFill>
              <a:srgbClr val="00AFD7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Google Shape;798;p79">
            <a:extLst>
              <a:ext uri="{FF2B5EF4-FFF2-40B4-BE49-F238E27FC236}">
                <a16:creationId xmlns:a16="http://schemas.microsoft.com/office/drawing/2014/main" id="{B59BA876-5D81-7719-7DE6-BA3A296AE36C}"/>
              </a:ext>
            </a:extLst>
          </p:cNvPr>
          <p:cNvSpPr txBox="1">
            <a:spLocks/>
          </p:cNvSpPr>
          <p:nvPr/>
        </p:nvSpPr>
        <p:spPr>
          <a:xfrm>
            <a:off x="844767" y="828000"/>
            <a:ext cx="9144000" cy="116083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Bef>
                <a:spcPts val="0"/>
              </a:spcBef>
              <a:buClr>
                <a:srgbClr val="00AFD7"/>
              </a:buClr>
              <a:buSzPts val="3200"/>
              <a:buFont typeface="Sen"/>
              <a:buNone/>
            </a:pPr>
            <a:r>
              <a:rPr lang="en-GB" sz="4000" b="1" dirty="0">
                <a:solidFill>
                  <a:srgbClr val="00AFD7"/>
                </a:solidFill>
                <a:latin typeface="Sen"/>
                <a:ea typeface="Sen"/>
                <a:cs typeface="Sen"/>
                <a:sym typeface="Sen"/>
              </a:rPr>
              <a:t>Relational Restoration </a:t>
            </a:r>
            <a:br>
              <a:rPr lang="en-GB" sz="4000" b="1" dirty="0">
                <a:solidFill>
                  <a:srgbClr val="00AFD7"/>
                </a:solidFill>
                <a:latin typeface="Sen"/>
                <a:ea typeface="Sen"/>
                <a:cs typeface="Sen"/>
                <a:sym typeface="Sen"/>
              </a:rPr>
            </a:br>
            <a:r>
              <a:rPr lang="en-GB" sz="4000" b="1" dirty="0">
                <a:solidFill>
                  <a:srgbClr val="00AFD7"/>
                </a:solidFill>
                <a:latin typeface="Sen"/>
                <a:ea typeface="Sen"/>
                <a:cs typeface="Sen"/>
                <a:sym typeface="Sen"/>
              </a:rPr>
              <a:t>(Resilience?) Theory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145235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79"/>
          <p:cNvSpPr txBox="1">
            <a:spLocks noGrp="1"/>
          </p:cNvSpPr>
          <p:nvPr>
            <p:ph type="ctrTitle"/>
          </p:nvPr>
        </p:nvSpPr>
        <p:spPr>
          <a:xfrm>
            <a:off x="844767" y="828000"/>
            <a:ext cx="9144000" cy="654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FD7"/>
              </a:buClr>
              <a:buSzPts val="3200"/>
              <a:buFont typeface="Sen"/>
              <a:buNone/>
            </a:pPr>
            <a:r>
              <a:rPr lang="en-GB" sz="4000" b="1" dirty="0">
                <a:solidFill>
                  <a:srgbClr val="00AFD7"/>
                </a:solidFill>
                <a:latin typeface="Sen"/>
                <a:ea typeface="Sen"/>
                <a:cs typeface="Sen"/>
                <a:sym typeface="Sen"/>
              </a:rPr>
              <a:t>Study Overview</a:t>
            </a:r>
            <a:endParaRPr sz="4000" dirty="0"/>
          </a:p>
        </p:txBody>
      </p:sp>
      <p:pic>
        <p:nvPicPr>
          <p:cNvPr id="800" name="Google Shape;800;p79" descr="A flag with yellow stars in a circle&#10;&#10;Description automatically generated with low confidence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72661" y="300128"/>
            <a:ext cx="754544" cy="49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01" name="Google Shape;801;p79" descr="A picture containing font, graphics, symbol, text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22293" y="328322"/>
            <a:ext cx="1495593" cy="441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02" name="Google Shape;802;p7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627" y="-85724"/>
            <a:ext cx="2631232" cy="1248264"/>
          </a:xfrm>
          <a:prstGeom prst="rect">
            <a:avLst/>
          </a:prstGeom>
          <a:noFill/>
          <a:ln>
            <a:noFill/>
          </a:ln>
        </p:spPr>
      </p:pic>
      <p:sp>
        <p:nvSpPr>
          <p:cNvPr id="803" name="Google Shape;803;p79"/>
          <p:cNvSpPr/>
          <p:nvPr/>
        </p:nvSpPr>
        <p:spPr>
          <a:xfrm>
            <a:off x="0" y="6725572"/>
            <a:ext cx="6096000" cy="132428"/>
          </a:xfrm>
          <a:prstGeom prst="rect">
            <a:avLst/>
          </a:prstGeom>
          <a:solidFill>
            <a:srgbClr val="00476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p79"/>
          <p:cNvSpPr/>
          <p:nvPr/>
        </p:nvSpPr>
        <p:spPr>
          <a:xfrm>
            <a:off x="6096000" y="6725572"/>
            <a:ext cx="6096000" cy="132428"/>
          </a:xfrm>
          <a:prstGeom prst="rect">
            <a:avLst/>
          </a:prstGeom>
          <a:solidFill>
            <a:srgbClr val="00AF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Google Shape;805;p79"/>
          <p:cNvSpPr/>
          <p:nvPr/>
        </p:nvSpPr>
        <p:spPr>
          <a:xfrm>
            <a:off x="0" y="6622297"/>
            <a:ext cx="12192000" cy="115307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CA418D6-8021-C252-73B3-F6026C16A65B}"/>
              </a:ext>
            </a:extLst>
          </p:cNvPr>
          <p:cNvSpPr/>
          <p:nvPr/>
        </p:nvSpPr>
        <p:spPr>
          <a:xfrm>
            <a:off x="1249679" y="2181361"/>
            <a:ext cx="3002281" cy="4048330"/>
          </a:xfrm>
          <a:prstGeom prst="roundRect">
            <a:avLst>
              <a:gd name="adj" fmla="val 9129"/>
            </a:avLst>
          </a:prstGeom>
          <a:solidFill>
            <a:srgbClr val="00476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Sen" panose="020B0604020202020204" charset="0"/>
              </a:rPr>
              <a:t>STUDY 1</a:t>
            </a:r>
            <a:br>
              <a:rPr lang="de-DE" dirty="0">
                <a:latin typeface="Sen" panose="020B0604020202020204" charset="0"/>
              </a:rPr>
            </a:br>
            <a:endParaRPr lang="de-DE" dirty="0">
              <a:latin typeface="Sen" panose="020B0604020202020204" charset="0"/>
            </a:endParaRPr>
          </a:p>
          <a:p>
            <a:pPr algn="ctr"/>
            <a:r>
              <a:rPr lang="de-DE" sz="2400" b="1" dirty="0">
                <a:latin typeface="Sen" panose="020B0604020202020204" charset="0"/>
              </a:rPr>
              <a:t>SCALE DEVELOPMENT</a:t>
            </a:r>
          </a:p>
          <a:p>
            <a:pPr algn="ctr"/>
            <a:endParaRPr lang="de-DE" b="1" dirty="0">
              <a:latin typeface="Sen" panose="020B0604020202020204" charset="0"/>
            </a:endParaRPr>
          </a:p>
          <a:p>
            <a:pPr algn="ctr"/>
            <a:r>
              <a:rPr lang="de-DE" dirty="0" err="1">
                <a:latin typeface="Sen" panose="020B0604020202020204" charset="0"/>
              </a:rPr>
              <a:t>How</a:t>
            </a:r>
            <a:r>
              <a:rPr lang="de-DE" dirty="0">
                <a:latin typeface="Sen" panose="020B0604020202020204" charset="0"/>
              </a:rPr>
              <a:t> </a:t>
            </a:r>
            <a:r>
              <a:rPr lang="de-DE" dirty="0" err="1">
                <a:latin typeface="Sen" panose="020B0604020202020204" charset="0"/>
              </a:rPr>
              <a:t>can</a:t>
            </a:r>
            <a:r>
              <a:rPr lang="de-DE" dirty="0">
                <a:latin typeface="Sen" panose="020B0604020202020204" charset="0"/>
              </a:rPr>
              <a:t> </a:t>
            </a:r>
            <a:r>
              <a:rPr lang="de-DE" dirty="0" err="1">
                <a:latin typeface="Sen" panose="020B0604020202020204" charset="0"/>
              </a:rPr>
              <a:t>we</a:t>
            </a:r>
            <a:r>
              <a:rPr lang="de-DE" dirty="0">
                <a:latin typeface="Sen" panose="020B0604020202020204" charset="0"/>
              </a:rPr>
              <a:t> </a:t>
            </a:r>
            <a:r>
              <a:rPr lang="de-DE" dirty="0" err="1">
                <a:latin typeface="Sen" panose="020B0604020202020204" charset="0"/>
              </a:rPr>
              <a:t>operationalize</a:t>
            </a:r>
            <a:r>
              <a:rPr lang="de-DE" dirty="0">
                <a:latin typeface="Sen" panose="020B0604020202020204" charset="0"/>
              </a:rPr>
              <a:t> Relational Restoration/</a:t>
            </a:r>
            <a:r>
              <a:rPr lang="de-DE" dirty="0" err="1">
                <a:latin typeface="Sen" panose="020B0604020202020204" charset="0"/>
              </a:rPr>
              <a:t>Resilience</a:t>
            </a:r>
            <a:r>
              <a:rPr lang="de-DE" dirty="0">
                <a:latin typeface="Sen" panose="020B0604020202020204" charset="0"/>
              </a:rPr>
              <a:t> Theory?</a:t>
            </a:r>
          </a:p>
          <a:p>
            <a:pPr algn="ctr"/>
            <a:endParaRPr lang="de-DE" dirty="0">
              <a:latin typeface="Sen" panose="020B0604020202020204" charset="0"/>
            </a:endParaRPr>
          </a:p>
          <a:p>
            <a:pPr algn="ctr"/>
            <a:r>
              <a:rPr lang="de-DE" dirty="0">
                <a:latin typeface="Sen" panose="020B0604020202020204" charset="0"/>
                <a:sym typeface="Wingdings" panose="05000000000000000000" pitchFamily="2" charset="2"/>
              </a:rPr>
              <a:t> </a:t>
            </a:r>
            <a:r>
              <a:rPr lang="de-DE" dirty="0" err="1">
                <a:latin typeface="Sen" panose="020B0604020202020204" charset="0"/>
                <a:sym typeface="Wingdings" panose="05000000000000000000" pitchFamily="2" charset="2"/>
              </a:rPr>
              <a:t>Testing</a:t>
            </a:r>
            <a:r>
              <a:rPr lang="de-DE" dirty="0">
                <a:latin typeface="Sen" panose="020B0604020202020204" charset="0"/>
                <a:sym typeface="Wingdings" panose="05000000000000000000" pitchFamily="2" charset="2"/>
              </a:rPr>
              <a:t> </a:t>
            </a:r>
            <a:r>
              <a:rPr lang="de-DE" dirty="0" err="1">
                <a:latin typeface="Sen" panose="020B0604020202020204" charset="0"/>
                <a:sym typeface="Wingdings" panose="05000000000000000000" pitchFamily="2" charset="2"/>
              </a:rPr>
              <a:t>factor</a:t>
            </a:r>
            <a:r>
              <a:rPr lang="de-DE" dirty="0">
                <a:latin typeface="Sen" panose="020B0604020202020204" charset="0"/>
                <a:sym typeface="Wingdings" panose="05000000000000000000" pitchFamily="2" charset="2"/>
              </a:rPr>
              <a:t> </a:t>
            </a:r>
            <a:r>
              <a:rPr lang="de-DE" dirty="0" err="1">
                <a:latin typeface="Sen" panose="020B0604020202020204" charset="0"/>
                <a:sym typeface="Wingdings" panose="05000000000000000000" pitchFamily="2" charset="2"/>
              </a:rPr>
              <a:t>structure</a:t>
            </a:r>
            <a:r>
              <a:rPr lang="de-DE" dirty="0">
                <a:latin typeface="Sen" panose="020B0604020202020204" charset="0"/>
                <a:sym typeface="Wingdings" panose="05000000000000000000" pitchFamily="2" charset="2"/>
              </a:rPr>
              <a:t> and </a:t>
            </a:r>
            <a:r>
              <a:rPr lang="de-DE" dirty="0" err="1">
                <a:latin typeface="Sen" panose="020B0604020202020204" charset="0"/>
                <a:sym typeface="Wingdings" panose="05000000000000000000" pitchFamily="2" charset="2"/>
              </a:rPr>
              <a:t>convergent</a:t>
            </a:r>
            <a:r>
              <a:rPr lang="de-DE" dirty="0">
                <a:latin typeface="Sen" panose="020B0604020202020204" charset="0"/>
                <a:sym typeface="Wingdings" panose="05000000000000000000" pitchFamily="2" charset="2"/>
              </a:rPr>
              <a:t>, divergent, and </a:t>
            </a:r>
            <a:r>
              <a:rPr lang="de-DE" dirty="0" err="1">
                <a:latin typeface="Sen" panose="020B0604020202020204" charset="0"/>
                <a:sym typeface="Wingdings" panose="05000000000000000000" pitchFamily="2" charset="2"/>
              </a:rPr>
              <a:t>predictive</a:t>
            </a:r>
            <a:r>
              <a:rPr lang="de-DE" dirty="0">
                <a:latin typeface="Sen" panose="020B0604020202020204" charset="0"/>
                <a:sym typeface="Wingdings" panose="05000000000000000000" pitchFamily="2" charset="2"/>
              </a:rPr>
              <a:t> </a:t>
            </a:r>
            <a:r>
              <a:rPr lang="de-DE" dirty="0" err="1">
                <a:latin typeface="Sen" panose="020B0604020202020204" charset="0"/>
                <a:sym typeface="Wingdings" panose="05000000000000000000" pitchFamily="2" charset="2"/>
              </a:rPr>
              <a:t>validity</a:t>
            </a:r>
            <a:endParaRPr lang="en-US" dirty="0">
              <a:latin typeface="Sen" panose="020B0604020202020204" charset="0"/>
            </a:endParaRP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08B3ECB0-35E0-FA82-C386-59FEF7B34398}"/>
              </a:ext>
            </a:extLst>
          </p:cNvPr>
          <p:cNvSpPr/>
          <p:nvPr/>
        </p:nvSpPr>
        <p:spPr>
          <a:xfrm>
            <a:off x="4550047" y="2181361"/>
            <a:ext cx="3002281" cy="4048330"/>
          </a:xfrm>
          <a:prstGeom prst="roundRect">
            <a:avLst>
              <a:gd name="adj" fmla="val 9129"/>
            </a:avLst>
          </a:prstGeom>
          <a:solidFill>
            <a:srgbClr val="00476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Sen" panose="020B0604020202020204" charset="0"/>
              </a:rPr>
              <a:t>STUDY 2</a:t>
            </a:r>
            <a:br>
              <a:rPr lang="de-DE" dirty="0">
                <a:latin typeface="Sen" panose="020B0604020202020204" charset="0"/>
              </a:rPr>
            </a:br>
            <a:endParaRPr lang="de-DE" dirty="0">
              <a:latin typeface="Sen" panose="020B0604020202020204" charset="0"/>
            </a:endParaRPr>
          </a:p>
          <a:p>
            <a:pPr algn="ctr"/>
            <a:r>
              <a:rPr lang="de-DE" sz="2400" b="1" dirty="0">
                <a:latin typeface="Sen" panose="020B0604020202020204" charset="0"/>
              </a:rPr>
              <a:t>LONGITUDINAL STUDY</a:t>
            </a:r>
          </a:p>
          <a:p>
            <a:pPr algn="ctr"/>
            <a:endParaRPr lang="en-US" dirty="0">
              <a:latin typeface="Sen" panose="020B0604020202020204" charset="0"/>
            </a:endParaRPr>
          </a:p>
          <a:p>
            <a:pPr algn="ctr"/>
            <a:r>
              <a:rPr lang="en-US" dirty="0">
                <a:latin typeface="Sen" panose="020B0604020202020204" charset="0"/>
              </a:rPr>
              <a:t>How does exposure to natural environments influence well-being and individual and relational resilience?</a:t>
            </a:r>
          </a:p>
          <a:p>
            <a:pPr algn="ctr"/>
            <a:endParaRPr lang="en-US" dirty="0">
              <a:latin typeface="Sen" panose="020B0604020202020204" charset="0"/>
            </a:endParaRPr>
          </a:p>
          <a:p>
            <a:pPr algn="ctr"/>
            <a:r>
              <a:rPr lang="en-US" dirty="0">
                <a:latin typeface="Sen" panose="020B0604020202020204" charset="0"/>
                <a:sym typeface="Wingdings" panose="05000000000000000000" pitchFamily="2" charset="2"/>
              </a:rPr>
              <a:t> Viennese residents, one year, three time points</a:t>
            </a:r>
            <a:endParaRPr lang="en-US" dirty="0">
              <a:latin typeface="Sen" panose="020B0604020202020204" charset="0"/>
            </a:endParaRPr>
          </a:p>
        </p:txBody>
      </p:sp>
      <p:sp>
        <p:nvSpPr>
          <p:cNvPr id="6" name="Rechteck: abgerundete Ecken 5">
            <a:extLst>
              <a:ext uri="{FF2B5EF4-FFF2-40B4-BE49-F238E27FC236}">
                <a16:creationId xmlns:a16="http://schemas.microsoft.com/office/drawing/2014/main" id="{710EE4CA-4548-AE91-04EC-440916B5B17A}"/>
              </a:ext>
            </a:extLst>
          </p:cNvPr>
          <p:cNvSpPr/>
          <p:nvPr/>
        </p:nvSpPr>
        <p:spPr>
          <a:xfrm>
            <a:off x="7871520" y="2165407"/>
            <a:ext cx="3002281" cy="4048330"/>
          </a:xfrm>
          <a:prstGeom prst="roundRect">
            <a:avLst>
              <a:gd name="adj" fmla="val 9129"/>
            </a:avLst>
          </a:prstGeom>
          <a:solidFill>
            <a:srgbClr val="00476E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>
                <a:latin typeface="Sen" panose="020B0604020202020204" charset="0"/>
              </a:rPr>
              <a:t>STUDY 3</a:t>
            </a:r>
            <a:br>
              <a:rPr lang="de-DE" dirty="0">
                <a:latin typeface="Sen" panose="020B0604020202020204" charset="0"/>
              </a:rPr>
            </a:br>
            <a:endParaRPr lang="de-DE" dirty="0">
              <a:latin typeface="Sen" panose="020B0604020202020204" charset="0"/>
            </a:endParaRPr>
          </a:p>
          <a:p>
            <a:pPr algn="ctr"/>
            <a:r>
              <a:rPr lang="de-DE" sz="2400" b="1" dirty="0">
                <a:latin typeface="Sen" panose="020B0604020202020204" charset="0"/>
              </a:rPr>
              <a:t>EXPERIMENTAL STUDY</a:t>
            </a:r>
          </a:p>
          <a:p>
            <a:pPr algn="ctr"/>
            <a:endParaRPr lang="de-DE" b="1" dirty="0">
              <a:latin typeface="Sen" panose="020B0604020202020204" charset="0"/>
            </a:endParaRPr>
          </a:p>
          <a:p>
            <a:pPr algn="ctr"/>
            <a:r>
              <a:rPr lang="de-DE" dirty="0" err="1">
                <a:latin typeface="Sen" panose="020B0604020202020204" charset="0"/>
              </a:rPr>
              <a:t>To</a:t>
            </a:r>
            <a:r>
              <a:rPr lang="de-DE" dirty="0">
                <a:latin typeface="Sen" panose="020B0604020202020204" charset="0"/>
              </a:rPr>
              <a:t> </a:t>
            </a:r>
            <a:r>
              <a:rPr lang="de-DE" dirty="0" err="1">
                <a:latin typeface="Sen" panose="020B0604020202020204" charset="0"/>
              </a:rPr>
              <a:t>what</a:t>
            </a:r>
            <a:r>
              <a:rPr lang="de-DE" dirty="0">
                <a:latin typeface="Sen" panose="020B0604020202020204" charset="0"/>
              </a:rPr>
              <a:t> </a:t>
            </a:r>
            <a:r>
              <a:rPr lang="de-DE" dirty="0" err="1">
                <a:latin typeface="Sen" panose="020B0604020202020204" charset="0"/>
              </a:rPr>
              <a:t>extent</a:t>
            </a:r>
            <a:r>
              <a:rPr lang="de-DE" dirty="0">
                <a:latin typeface="Sen" panose="020B0604020202020204" charset="0"/>
              </a:rPr>
              <a:t> </a:t>
            </a:r>
            <a:r>
              <a:rPr lang="de-DE" dirty="0" err="1">
                <a:latin typeface="Sen" panose="020B0604020202020204" charset="0"/>
              </a:rPr>
              <a:t>can</a:t>
            </a:r>
            <a:r>
              <a:rPr lang="de-DE" dirty="0">
                <a:latin typeface="Sen" panose="020B0604020202020204" charset="0"/>
              </a:rPr>
              <a:t> </a:t>
            </a:r>
            <a:r>
              <a:rPr lang="de-DE" dirty="0" err="1">
                <a:latin typeface="Sen" panose="020B0604020202020204" charset="0"/>
              </a:rPr>
              <a:t>nature</a:t>
            </a:r>
            <a:r>
              <a:rPr lang="de-DE" dirty="0">
                <a:latin typeface="Sen" panose="020B0604020202020204" charset="0"/>
              </a:rPr>
              <a:t> </a:t>
            </a:r>
            <a:r>
              <a:rPr lang="de-DE" dirty="0" err="1">
                <a:latin typeface="Sen" panose="020B0604020202020204" charset="0"/>
              </a:rPr>
              <a:t>buffer</a:t>
            </a:r>
            <a:r>
              <a:rPr lang="de-DE" dirty="0">
                <a:latin typeface="Sen" panose="020B0604020202020204" charset="0"/>
              </a:rPr>
              <a:t> negative </a:t>
            </a:r>
            <a:r>
              <a:rPr lang="de-DE" dirty="0" err="1">
                <a:latin typeface="Sen" panose="020B0604020202020204" charset="0"/>
              </a:rPr>
              <a:t>effects</a:t>
            </a:r>
            <a:r>
              <a:rPr lang="de-DE" dirty="0">
                <a:latin typeface="Sen" panose="020B0604020202020204" charset="0"/>
              </a:rPr>
              <a:t> </a:t>
            </a:r>
            <a:r>
              <a:rPr lang="de-DE" dirty="0" err="1">
                <a:latin typeface="Sen" panose="020B0604020202020204" charset="0"/>
              </a:rPr>
              <a:t>of</a:t>
            </a:r>
            <a:r>
              <a:rPr lang="de-DE" dirty="0">
                <a:latin typeface="Sen" panose="020B0604020202020204" charset="0"/>
              </a:rPr>
              <a:t> </a:t>
            </a:r>
            <a:r>
              <a:rPr lang="de-DE" dirty="0" err="1">
                <a:latin typeface="Sen" panose="020B0604020202020204" charset="0"/>
              </a:rPr>
              <a:t>stressors</a:t>
            </a:r>
            <a:r>
              <a:rPr lang="de-DE" dirty="0">
                <a:latin typeface="Sen" panose="020B0604020202020204" charset="0"/>
              </a:rPr>
              <a:t> on </a:t>
            </a:r>
            <a:r>
              <a:rPr lang="de-DE" dirty="0" err="1">
                <a:latin typeface="Sen" panose="020B0604020202020204" charset="0"/>
              </a:rPr>
              <a:t>close</a:t>
            </a:r>
            <a:r>
              <a:rPr lang="de-DE" dirty="0">
                <a:latin typeface="Sen" panose="020B0604020202020204" charset="0"/>
              </a:rPr>
              <a:t> personal </a:t>
            </a:r>
            <a:r>
              <a:rPr lang="de-DE" dirty="0" err="1">
                <a:latin typeface="Sen" panose="020B0604020202020204" charset="0"/>
              </a:rPr>
              <a:t>relationships</a:t>
            </a:r>
            <a:r>
              <a:rPr lang="de-DE" dirty="0">
                <a:latin typeface="Sen" panose="020B0604020202020204" charset="0"/>
              </a:rPr>
              <a:t>?</a:t>
            </a:r>
            <a:endParaRPr lang="de-DE" b="1" dirty="0">
              <a:latin typeface="Sen" panose="020B0604020202020204" charset="0"/>
            </a:endParaRPr>
          </a:p>
          <a:p>
            <a:pPr algn="ctr"/>
            <a:endParaRPr lang="de-DE" b="1" dirty="0">
              <a:latin typeface="Sen" panose="020B0604020202020204" charset="0"/>
            </a:endParaRPr>
          </a:p>
          <a:p>
            <a:pPr algn="ctr"/>
            <a:r>
              <a:rPr lang="de-DE" dirty="0">
                <a:latin typeface="Sen" panose="020B0604020202020204" charset="0"/>
                <a:sym typeface="Wingdings" panose="05000000000000000000" pitchFamily="2" charset="2"/>
              </a:rPr>
              <a:t> </a:t>
            </a:r>
            <a:r>
              <a:rPr lang="de-DE" dirty="0" err="1">
                <a:latin typeface="Sen" panose="020B0604020202020204" charset="0"/>
                <a:sym typeface="Wingdings" panose="05000000000000000000" pitchFamily="2" charset="2"/>
              </a:rPr>
              <a:t>stressor</a:t>
            </a:r>
            <a:r>
              <a:rPr lang="de-DE" dirty="0">
                <a:latin typeface="Sen" panose="020B0604020202020204" charset="0"/>
                <a:sym typeface="Wingdings" panose="05000000000000000000" pitchFamily="2" charset="2"/>
              </a:rPr>
              <a:t> in </a:t>
            </a:r>
            <a:r>
              <a:rPr lang="de-DE" dirty="0" err="1">
                <a:latin typeface="Sen" panose="020B0604020202020204" charset="0"/>
                <a:sym typeface="Wingdings" panose="05000000000000000000" pitchFamily="2" charset="2"/>
              </a:rPr>
              <a:t>natural</a:t>
            </a:r>
            <a:r>
              <a:rPr lang="de-DE" dirty="0">
                <a:latin typeface="Sen" panose="020B0604020202020204" charset="0"/>
                <a:sym typeface="Wingdings" panose="05000000000000000000" pitchFamily="2" charset="2"/>
              </a:rPr>
              <a:t> vs. urban </a:t>
            </a:r>
            <a:r>
              <a:rPr lang="de-DE" dirty="0" err="1">
                <a:latin typeface="Sen" panose="020B0604020202020204" charset="0"/>
                <a:sym typeface="Wingdings" panose="05000000000000000000" pitchFamily="2" charset="2"/>
              </a:rPr>
              <a:t>environment</a:t>
            </a:r>
            <a:r>
              <a:rPr lang="de-DE" dirty="0">
                <a:latin typeface="Sen" panose="020B0604020202020204" charset="0"/>
                <a:sym typeface="Wingdings" panose="05000000000000000000" pitchFamily="2" charset="2"/>
              </a:rPr>
              <a:t>, </a:t>
            </a:r>
            <a:r>
              <a:rPr lang="de-DE" dirty="0" err="1">
                <a:latin typeface="Sen" panose="020B0604020202020204" charset="0"/>
                <a:sym typeface="Wingdings" panose="05000000000000000000" pitchFamily="2" charset="2"/>
              </a:rPr>
              <a:t>self</a:t>
            </a:r>
            <a:r>
              <a:rPr lang="de-DE" dirty="0">
                <a:latin typeface="Sen" panose="020B0604020202020204" charset="0"/>
                <a:sym typeface="Wingdings" panose="05000000000000000000" pitchFamily="2" charset="2"/>
              </a:rPr>
              <a:t>-report &amp; </a:t>
            </a:r>
            <a:r>
              <a:rPr lang="de-DE" dirty="0" err="1">
                <a:latin typeface="Sen" panose="020B0604020202020204" charset="0"/>
                <a:sym typeface="Wingdings" panose="05000000000000000000" pitchFamily="2" charset="2"/>
              </a:rPr>
              <a:t>observations</a:t>
            </a:r>
            <a:endParaRPr lang="de-DE" dirty="0">
              <a:latin typeface="Sen" panose="020B0604020202020204" charset="0"/>
            </a:endParaRPr>
          </a:p>
        </p:txBody>
      </p:sp>
      <p:grpSp>
        <p:nvGrpSpPr>
          <p:cNvPr id="11" name="Gruppieren 10">
            <a:extLst>
              <a:ext uri="{FF2B5EF4-FFF2-40B4-BE49-F238E27FC236}">
                <a16:creationId xmlns:a16="http://schemas.microsoft.com/office/drawing/2014/main" id="{31A9423A-E7B5-CA51-45DF-E1C3F8A4F61A}"/>
              </a:ext>
            </a:extLst>
          </p:cNvPr>
          <p:cNvGrpSpPr/>
          <p:nvPr/>
        </p:nvGrpSpPr>
        <p:grpSpPr>
          <a:xfrm>
            <a:off x="8784263" y="1577010"/>
            <a:ext cx="1176794" cy="1176794"/>
            <a:chOff x="14964150" y="2113046"/>
            <a:chExt cx="1176794" cy="117679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D63F6F54-3EF9-3133-20CE-6F486604951B}"/>
                </a:ext>
              </a:extLst>
            </p:cNvPr>
            <p:cNvSpPr/>
            <p:nvPr/>
          </p:nvSpPr>
          <p:spPr>
            <a:xfrm>
              <a:off x="14964150" y="2113046"/>
              <a:ext cx="1176794" cy="1176794"/>
            </a:xfrm>
            <a:prstGeom prst="ellipse">
              <a:avLst/>
            </a:prstGeom>
            <a:solidFill>
              <a:srgbClr val="00AF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Grafik 8" descr="Kolben mit einfarbiger Füllung">
              <a:extLst>
                <a:ext uri="{FF2B5EF4-FFF2-40B4-BE49-F238E27FC236}">
                  <a16:creationId xmlns:a16="http://schemas.microsoft.com/office/drawing/2014/main" id="{1AD0DD8C-E709-8E06-6228-30271FB6070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5095347" y="2244243"/>
              <a:ext cx="914400" cy="914400"/>
            </a:xfrm>
            <a:prstGeom prst="rect">
              <a:avLst/>
            </a:prstGeom>
          </p:spPr>
        </p:pic>
      </p:grp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9309E4A8-AE6D-8ECC-BE1A-1C5511BDBB9F}"/>
              </a:ext>
            </a:extLst>
          </p:cNvPr>
          <p:cNvGrpSpPr/>
          <p:nvPr/>
        </p:nvGrpSpPr>
        <p:grpSpPr>
          <a:xfrm>
            <a:off x="5462254" y="1577010"/>
            <a:ext cx="1176794" cy="1176794"/>
            <a:chOff x="13703562" y="1162707"/>
            <a:chExt cx="1176794" cy="117679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3" name="Ellipse 12">
              <a:extLst>
                <a:ext uri="{FF2B5EF4-FFF2-40B4-BE49-F238E27FC236}">
                  <a16:creationId xmlns:a16="http://schemas.microsoft.com/office/drawing/2014/main" id="{9F201F6A-7F86-7E4A-5670-9588F610C93B}"/>
                </a:ext>
              </a:extLst>
            </p:cNvPr>
            <p:cNvSpPr/>
            <p:nvPr/>
          </p:nvSpPr>
          <p:spPr>
            <a:xfrm>
              <a:off x="13703562" y="1162707"/>
              <a:ext cx="1176794" cy="1176794"/>
            </a:xfrm>
            <a:prstGeom prst="ellipse">
              <a:avLst/>
            </a:prstGeom>
            <a:solidFill>
              <a:srgbClr val="00AF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Inhaltsplatzhalter 4" descr="Sanduhr 60% mit einfarbiger Füllung">
              <a:extLst>
                <a:ext uri="{FF2B5EF4-FFF2-40B4-BE49-F238E27FC236}">
                  <a16:creationId xmlns:a16="http://schemas.microsoft.com/office/drawing/2014/main" id="{09941C94-3C1C-5CCE-C42E-DDF07869EECD}"/>
                </a:ext>
              </a:extLst>
            </p:cNvPr>
            <p:cNvSpPr/>
            <p:nvPr/>
          </p:nvSpPr>
          <p:spPr>
            <a:xfrm>
              <a:off x="14025083" y="1369830"/>
              <a:ext cx="533751" cy="762548"/>
            </a:xfrm>
            <a:custGeom>
              <a:avLst/>
              <a:gdLst>
                <a:gd name="connsiteX0" fmla="*/ 599288 w 629662"/>
                <a:gd name="connsiteY0" fmla="*/ 67433 h 899572"/>
                <a:gd name="connsiteX1" fmla="*/ 629663 w 629662"/>
                <a:gd name="connsiteY1" fmla="*/ 67433 h 899572"/>
                <a:gd name="connsiteX2" fmla="*/ 629663 w 629662"/>
                <a:gd name="connsiteY2" fmla="*/ 0 h 899572"/>
                <a:gd name="connsiteX3" fmla="*/ 0 w 629662"/>
                <a:gd name="connsiteY3" fmla="*/ 0 h 899572"/>
                <a:gd name="connsiteX4" fmla="*/ 0 w 629662"/>
                <a:gd name="connsiteY4" fmla="*/ 67500 h 899572"/>
                <a:gd name="connsiteX5" fmla="*/ 29250 w 629662"/>
                <a:gd name="connsiteY5" fmla="*/ 67500 h 899572"/>
                <a:gd name="connsiteX6" fmla="*/ 218149 w 629662"/>
                <a:gd name="connsiteY6" fmla="*/ 449786 h 899572"/>
                <a:gd name="connsiteX7" fmla="*/ 29250 w 629662"/>
                <a:gd name="connsiteY7" fmla="*/ 832073 h 899572"/>
                <a:gd name="connsiteX8" fmla="*/ 0 w 629662"/>
                <a:gd name="connsiteY8" fmla="*/ 832073 h 899572"/>
                <a:gd name="connsiteX9" fmla="*/ 0 w 629662"/>
                <a:gd name="connsiteY9" fmla="*/ 899573 h 899572"/>
                <a:gd name="connsiteX10" fmla="*/ 629663 w 629662"/>
                <a:gd name="connsiteY10" fmla="*/ 899573 h 899572"/>
                <a:gd name="connsiteX11" fmla="*/ 629663 w 629662"/>
                <a:gd name="connsiteY11" fmla="*/ 832073 h 899572"/>
                <a:gd name="connsiteX12" fmla="*/ 599288 w 629662"/>
                <a:gd name="connsiteY12" fmla="*/ 832073 h 899572"/>
                <a:gd name="connsiteX13" fmla="*/ 410389 w 629662"/>
                <a:gd name="connsiteY13" fmla="*/ 449786 h 899572"/>
                <a:gd name="connsiteX14" fmla="*/ 599288 w 629662"/>
                <a:gd name="connsiteY14" fmla="*/ 67433 h 899572"/>
                <a:gd name="connsiteX15" fmla="*/ 531450 w 629662"/>
                <a:gd name="connsiteY15" fmla="*/ 67433 h 899572"/>
                <a:gd name="connsiteX16" fmla="*/ 468180 w 629662"/>
                <a:gd name="connsiteY16" fmla="*/ 269933 h 899572"/>
                <a:gd name="connsiteX17" fmla="*/ 160988 w 629662"/>
                <a:gd name="connsiteY17" fmla="*/ 269933 h 899572"/>
                <a:gd name="connsiteX18" fmla="*/ 97121 w 629662"/>
                <a:gd name="connsiteY18" fmla="*/ 67433 h 899572"/>
                <a:gd name="connsiteX19" fmla="*/ 257580 w 629662"/>
                <a:gd name="connsiteY19" fmla="*/ 504484 h 899572"/>
                <a:gd name="connsiteX20" fmla="*/ 272633 w 629662"/>
                <a:gd name="connsiteY20" fmla="*/ 489375 h 899572"/>
                <a:gd name="connsiteX21" fmla="*/ 292500 w 629662"/>
                <a:gd name="connsiteY21" fmla="*/ 518625 h 899572"/>
                <a:gd name="connsiteX22" fmla="*/ 292500 w 629662"/>
                <a:gd name="connsiteY22" fmla="*/ 663750 h 899572"/>
                <a:gd name="connsiteX23" fmla="*/ 124279 w 629662"/>
                <a:gd name="connsiteY23" fmla="*/ 831971 h 899572"/>
                <a:gd name="connsiteX24" fmla="*/ 97054 w 629662"/>
                <a:gd name="connsiteY24" fmla="*/ 831971 h 899572"/>
                <a:gd name="connsiteX25" fmla="*/ 257580 w 629662"/>
                <a:gd name="connsiteY25" fmla="*/ 504484 h 899572"/>
                <a:gd name="connsiteX26" fmla="*/ 531461 w 629662"/>
                <a:gd name="connsiteY26" fmla="*/ 831971 h 899572"/>
                <a:gd name="connsiteX27" fmla="*/ 505721 w 629662"/>
                <a:gd name="connsiteY27" fmla="*/ 831971 h 899572"/>
                <a:gd name="connsiteX28" fmla="*/ 337500 w 629662"/>
                <a:gd name="connsiteY28" fmla="*/ 663750 h 899572"/>
                <a:gd name="connsiteX29" fmla="*/ 337500 w 629662"/>
                <a:gd name="connsiteY29" fmla="*/ 517725 h 899572"/>
                <a:gd name="connsiteX30" fmla="*/ 356378 w 629662"/>
                <a:gd name="connsiteY30" fmla="*/ 490005 h 899572"/>
                <a:gd name="connsiteX31" fmla="*/ 370913 w 629662"/>
                <a:gd name="connsiteY31" fmla="*/ 504484 h 899572"/>
                <a:gd name="connsiteX32" fmla="*/ 531461 w 629662"/>
                <a:gd name="connsiteY32" fmla="*/ 831971 h 899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629662" h="899572">
                  <a:moveTo>
                    <a:pt x="599288" y="67433"/>
                  </a:moveTo>
                  <a:lnTo>
                    <a:pt x="629663" y="67433"/>
                  </a:lnTo>
                  <a:lnTo>
                    <a:pt x="629663" y="0"/>
                  </a:lnTo>
                  <a:lnTo>
                    <a:pt x="0" y="0"/>
                  </a:lnTo>
                  <a:lnTo>
                    <a:pt x="0" y="67500"/>
                  </a:lnTo>
                  <a:lnTo>
                    <a:pt x="29250" y="67500"/>
                  </a:lnTo>
                  <a:cubicBezTo>
                    <a:pt x="41625" y="192296"/>
                    <a:pt x="113625" y="374456"/>
                    <a:pt x="218149" y="449786"/>
                  </a:cubicBezTo>
                  <a:cubicBezTo>
                    <a:pt x="113580" y="525161"/>
                    <a:pt x="40500" y="707265"/>
                    <a:pt x="29250" y="832073"/>
                  </a:cubicBezTo>
                  <a:lnTo>
                    <a:pt x="0" y="832073"/>
                  </a:lnTo>
                  <a:lnTo>
                    <a:pt x="0" y="899573"/>
                  </a:lnTo>
                  <a:lnTo>
                    <a:pt x="629663" y="899573"/>
                  </a:lnTo>
                  <a:lnTo>
                    <a:pt x="629663" y="832073"/>
                  </a:lnTo>
                  <a:lnTo>
                    <a:pt x="599288" y="832073"/>
                  </a:lnTo>
                  <a:cubicBezTo>
                    <a:pt x="588038" y="707265"/>
                    <a:pt x="514913" y="525116"/>
                    <a:pt x="410389" y="449786"/>
                  </a:cubicBezTo>
                  <a:cubicBezTo>
                    <a:pt x="514969" y="374389"/>
                    <a:pt x="588038" y="192229"/>
                    <a:pt x="599288" y="67433"/>
                  </a:cubicBezTo>
                  <a:close/>
                  <a:moveTo>
                    <a:pt x="531450" y="67433"/>
                  </a:moveTo>
                  <a:cubicBezTo>
                    <a:pt x="522284" y="138096"/>
                    <a:pt x="500874" y="206621"/>
                    <a:pt x="468180" y="269933"/>
                  </a:cubicBezTo>
                  <a:lnTo>
                    <a:pt x="160988" y="269933"/>
                  </a:lnTo>
                  <a:cubicBezTo>
                    <a:pt x="128457" y="206506"/>
                    <a:pt x="106865" y="138045"/>
                    <a:pt x="97121" y="67433"/>
                  </a:cubicBezTo>
                  <a:close/>
                  <a:moveTo>
                    <a:pt x="257580" y="504484"/>
                  </a:moveTo>
                  <a:cubicBezTo>
                    <a:pt x="263370" y="500282"/>
                    <a:pt x="268452" y="495181"/>
                    <a:pt x="272633" y="489375"/>
                  </a:cubicBezTo>
                  <a:lnTo>
                    <a:pt x="292500" y="518625"/>
                  </a:lnTo>
                  <a:lnTo>
                    <a:pt x="292500" y="663750"/>
                  </a:lnTo>
                  <a:lnTo>
                    <a:pt x="124279" y="831971"/>
                  </a:lnTo>
                  <a:lnTo>
                    <a:pt x="97054" y="831971"/>
                  </a:lnTo>
                  <a:cubicBezTo>
                    <a:pt x="108990" y="720000"/>
                    <a:pt x="175241" y="563805"/>
                    <a:pt x="257580" y="504484"/>
                  </a:cubicBezTo>
                  <a:close/>
                  <a:moveTo>
                    <a:pt x="531461" y="831971"/>
                  </a:moveTo>
                  <a:lnTo>
                    <a:pt x="505721" y="831971"/>
                  </a:lnTo>
                  <a:lnTo>
                    <a:pt x="337500" y="663750"/>
                  </a:lnTo>
                  <a:lnTo>
                    <a:pt x="337500" y="517725"/>
                  </a:lnTo>
                  <a:lnTo>
                    <a:pt x="356378" y="490005"/>
                  </a:lnTo>
                  <a:cubicBezTo>
                    <a:pt x="360457" y="495543"/>
                    <a:pt x="365358" y="500426"/>
                    <a:pt x="370913" y="504484"/>
                  </a:cubicBezTo>
                  <a:cubicBezTo>
                    <a:pt x="453285" y="563805"/>
                    <a:pt x="519525" y="720000"/>
                    <a:pt x="531461" y="831971"/>
                  </a:cubicBezTo>
                  <a:close/>
                </a:path>
              </a:pathLst>
            </a:custGeom>
            <a:solidFill>
              <a:schemeClr val="bg1"/>
            </a:solidFill>
            <a:ln w="112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5066AA2C-99A3-47A9-0914-8E164EAF5EE3}"/>
              </a:ext>
            </a:extLst>
          </p:cNvPr>
          <p:cNvGrpSpPr/>
          <p:nvPr/>
        </p:nvGrpSpPr>
        <p:grpSpPr>
          <a:xfrm>
            <a:off x="2162422" y="1571100"/>
            <a:ext cx="1176794" cy="1176794"/>
            <a:chOff x="15005889" y="4432380"/>
            <a:chExt cx="1176794" cy="1176794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15" name="Ellipse 14">
              <a:extLst>
                <a:ext uri="{FF2B5EF4-FFF2-40B4-BE49-F238E27FC236}">
                  <a16:creationId xmlns:a16="http://schemas.microsoft.com/office/drawing/2014/main" id="{CFAADE40-939A-CDC7-D7EB-B9FDEAB0F1B2}"/>
                </a:ext>
              </a:extLst>
            </p:cNvPr>
            <p:cNvSpPr/>
            <p:nvPr/>
          </p:nvSpPr>
          <p:spPr>
            <a:xfrm>
              <a:off x="15005889" y="4432380"/>
              <a:ext cx="1176794" cy="1176794"/>
            </a:xfrm>
            <a:prstGeom prst="ellipse">
              <a:avLst/>
            </a:prstGeom>
            <a:solidFill>
              <a:srgbClr val="00AF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" name="Freihandform: Form 1">
              <a:extLst>
                <a:ext uri="{FF2B5EF4-FFF2-40B4-BE49-F238E27FC236}">
                  <a16:creationId xmlns:a16="http://schemas.microsoft.com/office/drawing/2014/main" id="{9C5EE82A-FB55-3D09-C1E9-8417DCDB5D05}"/>
                </a:ext>
              </a:extLst>
            </p:cNvPr>
            <p:cNvSpPr/>
            <p:nvPr/>
          </p:nvSpPr>
          <p:spPr>
            <a:xfrm>
              <a:off x="15198437" y="4770381"/>
              <a:ext cx="795418" cy="501459"/>
            </a:xfrm>
            <a:custGeom>
              <a:avLst/>
              <a:gdLst>
                <a:gd name="connsiteX0" fmla="*/ 986198 w 1035000"/>
                <a:gd name="connsiteY0" fmla="*/ 233865 h 652500"/>
                <a:gd name="connsiteX1" fmla="*/ 603574 w 1035000"/>
                <a:gd name="connsiteY1" fmla="*/ 235620 h 652500"/>
                <a:gd name="connsiteX2" fmla="*/ 607500 w 1035000"/>
                <a:gd name="connsiteY2" fmla="*/ 202500 h 652500"/>
                <a:gd name="connsiteX3" fmla="*/ 303750 w 1035000"/>
                <a:gd name="connsiteY3" fmla="*/ 0 h 652500"/>
                <a:gd name="connsiteX4" fmla="*/ 0 w 1035000"/>
                <a:gd name="connsiteY4" fmla="*/ 202500 h 652500"/>
                <a:gd name="connsiteX5" fmla="*/ 0 w 1035000"/>
                <a:gd name="connsiteY5" fmla="*/ 435308 h 652500"/>
                <a:gd name="connsiteX6" fmla="*/ 316789 w 1035000"/>
                <a:gd name="connsiteY6" fmla="*/ 652500 h 652500"/>
                <a:gd name="connsiteX7" fmla="*/ 594203 w 1035000"/>
                <a:gd name="connsiteY7" fmla="*/ 562376 h 652500"/>
                <a:gd name="connsiteX8" fmla="*/ 958478 w 1035000"/>
                <a:gd name="connsiteY8" fmla="*/ 542903 h 652500"/>
                <a:gd name="connsiteX9" fmla="*/ 1035000 w 1035000"/>
                <a:gd name="connsiteY9" fmla="*/ 577384 h 652500"/>
                <a:gd name="connsiteX10" fmla="*/ 1035000 w 1035000"/>
                <a:gd name="connsiteY10" fmla="*/ 255848 h 652500"/>
                <a:gd name="connsiteX11" fmla="*/ 663750 w 1035000"/>
                <a:gd name="connsiteY11" fmla="*/ 284220 h 652500"/>
                <a:gd name="connsiteX12" fmla="*/ 708750 w 1035000"/>
                <a:gd name="connsiteY12" fmla="*/ 270967 h 652500"/>
                <a:gd name="connsiteX13" fmla="*/ 708750 w 1035000"/>
                <a:gd name="connsiteY13" fmla="*/ 416250 h 652500"/>
                <a:gd name="connsiteX14" fmla="*/ 663750 w 1035000"/>
                <a:gd name="connsiteY14" fmla="*/ 416250 h 652500"/>
                <a:gd name="connsiteX15" fmla="*/ 101250 w 1035000"/>
                <a:gd name="connsiteY15" fmla="*/ 360000 h 652500"/>
                <a:gd name="connsiteX16" fmla="*/ 110790 w 1035000"/>
                <a:gd name="connsiteY16" fmla="*/ 360000 h 652500"/>
                <a:gd name="connsiteX17" fmla="*/ 146250 w 1035000"/>
                <a:gd name="connsiteY17" fmla="*/ 376515 h 652500"/>
                <a:gd name="connsiteX18" fmla="*/ 146250 w 1035000"/>
                <a:gd name="connsiteY18" fmla="*/ 438750 h 652500"/>
                <a:gd name="connsiteX19" fmla="*/ 101250 w 1035000"/>
                <a:gd name="connsiteY19" fmla="*/ 438750 h 652500"/>
                <a:gd name="connsiteX20" fmla="*/ 326250 w 1035000"/>
                <a:gd name="connsiteY20" fmla="*/ 404415 h 652500"/>
                <a:gd name="connsiteX21" fmla="*/ 371250 w 1035000"/>
                <a:gd name="connsiteY21" fmla="*/ 400129 h 652500"/>
                <a:gd name="connsiteX22" fmla="*/ 371250 w 1035000"/>
                <a:gd name="connsiteY22" fmla="*/ 472500 h 652500"/>
                <a:gd name="connsiteX23" fmla="*/ 326250 w 1035000"/>
                <a:gd name="connsiteY23" fmla="*/ 472500 h 652500"/>
                <a:gd name="connsiteX24" fmla="*/ 438750 w 1035000"/>
                <a:gd name="connsiteY24" fmla="*/ 384581 h 652500"/>
                <a:gd name="connsiteX25" fmla="*/ 483750 w 1035000"/>
                <a:gd name="connsiteY25" fmla="*/ 366581 h 652500"/>
                <a:gd name="connsiteX26" fmla="*/ 483750 w 1035000"/>
                <a:gd name="connsiteY26" fmla="*/ 506250 h 652500"/>
                <a:gd name="connsiteX27" fmla="*/ 438750 w 1035000"/>
                <a:gd name="connsiteY27" fmla="*/ 506250 h 652500"/>
                <a:gd name="connsiteX28" fmla="*/ 551250 w 1035000"/>
                <a:gd name="connsiteY28" fmla="*/ 335576 h 652500"/>
                <a:gd name="connsiteX29" fmla="*/ 594203 w 1035000"/>
                <a:gd name="connsiteY29" fmla="*/ 314876 h 652500"/>
                <a:gd name="connsiteX30" fmla="*/ 596250 w 1035000"/>
                <a:gd name="connsiteY30" fmla="*/ 313853 h 652500"/>
                <a:gd name="connsiteX31" fmla="*/ 596250 w 1035000"/>
                <a:gd name="connsiteY31" fmla="*/ 393750 h 652500"/>
                <a:gd name="connsiteX32" fmla="*/ 551250 w 1035000"/>
                <a:gd name="connsiteY32" fmla="*/ 393750 h 652500"/>
                <a:gd name="connsiteX33" fmla="*/ 258750 w 1035000"/>
                <a:gd name="connsiteY33" fmla="*/ 528750 h 652500"/>
                <a:gd name="connsiteX34" fmla="*/ 213750 w 1035000"/>
                <a:gd name="connsiteY34" fmla="*/ 528750 h 652500"/>
                <a:gd name="connsiteX35" fmla="*/ 213750 w 1035000"/>
                <a:gd name="connsiteY35" fmla="*/ 396281 h 652500"/>
                <a:gd name="connsiteX36" fmla="*/ 258750 w 1035000"/>
                <a:gd name="connsiteY36" fmla="*/ 402863 h 652500"/>
                <a:gd name="connsiteX37" fmla="*/ 776250 w 1035000"/>
                <a:gd name="connsiteY37" fmla="*/ 337500 h 652500"/>
                <a:gd name="connsiteX38" fmla="*/ 776250 w 1035000"/>
                <a:gd name="connsiteY38" fmla="*/ 260910 h 652500"/>
                <a:gd name="connsiteX39" fmla="*/ 821250 w 1035000"/>
                <a:gd name="connsiteY39" fmla="*/ 260910 h 652500"/>
                <a:gd name="connsiteX40" fmla="*/ 821250 w 1035000"/>
                <a:gd name="connsiteY40" fmla="*/ 337500 h 652500"/>
                <a:gd name="connsiteX41" fmla="*/ 303750 w 1035000"/>
                <a:gd name="connsiteY41" fmla="*/ 67500 h 652500"/>
                <a:gd name="connsiteX42" fmla="*/ 540000 w 1035000"/>
                <a:gd name="connsiteY42" fmla="*/ 202500 h 652500"/>
                <a:gd name="connsiteX43" fmla="*/ 303750 w 1035000"/>
                <a:gd name="connsiteY43" fmla="*/ 337500 h 652500"/>
                <a:gd name="connsiteX44" fmla="*/ 67500 w 1035000"/>
                <a:gd name="connsiteY44" fmla="*/ 202500 h 652500"/>
                <a:gd name="connsiteX45" fmla="*/ 303750 w 1035000"/>
                <a:gd name="connsiteY45" fmla="*/ 67500 h 652500"/>
                <a:gd name="connsiteX46" fmla="*/ 967500 w 1035000"/>
                <a:gd name="connsiteY46" fmla="*/ 473378 h 652500"/>
                <a:gd name="connsiteX47" fmla="*/ 897244 w 1035000"/>
                <a:gd name="connsiteY47" fmla="*/ 451226 h 652500"/>
                <a:gd name="connsiteX48" fmla="*/ 877500 w 1035000"/>
                <a:gd name="connsiteY48" fmla="*/ 365119 h 652500"/>
                <a:gd name="connsiteX49" fmla="*/ 904500 w 1035000"/>
                <a:gd name="connsiteY49" fmla="*/ 275558 h 652500"/>
                <a:gd name="connsiteX50" fmla="*/ 958500 w 1035000"/>
                <a:gd name="connsiteY50" fmla="*/ 295403 h 652500"/>
                <a:gd name="connsiteX51" fmla="*/ 967500 w 1035000"/>
                <a:gd name="connsiteY51" fmla="*/ 299464 h 652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1035000" h="652500">
                  <a:moveTo>
                    <a:pt x="986198" y="233865"/>
                  </a:moveTo>
                  <a:cubicBezTo>
                    <a:pt x="861964" y="177919"/>
                    <a:pt x="733433" y="178740"/>
                    <a:pt x="603574" y="235620"/>
                  </a:cubicBezTo>
                  <a:cubicBezTo>
                    <a:pt x="606164" y="224769"/>
                    <a:pt x="607482" y="213656"/>
                    <a:pt x="607500" y="202500"/>
                  </a:cubicBezTo>
                  <a:cubicBezTo>
                    <a:pt x="607500" y="88954"/>
                    <a:pt x="474086" y="0"/>
                    <a:pt x="303750" y="0"/>
                  </a:cubicBezTo>
                  <a:cubicBezTo>
                    <a:pt x="133414" y="0"/>
                    <a:pt x="0" y="88954"/>
                    <a:pt x="0" y="202500"/>
                  </a:cubicBezTo>
                  <a:lnTo>
                    <a:pt x="0" y="435308"/>
                  </a:lnTo>
                  <a:cubicBezTo>
                    <a:pt x="0" y="557100"/>
                    <a:pt x="139151" y="652500"/>
                    <a:pt x="316789" y="652500"/>
                  </a:cubicBezTo>
                  <a:cubicBezTo>
                    <a:pt x="423664" y="652500"/>
                    <a:pt x="534611" y="593876"/>
                    <a:pt x="594203" y="562376"/>
                  </a:cubicBezTo>
                  <a:cubicBezTo>
                    <a:pt x="718594" y="496631"/>
                    <a:pt x="841162" y="490073"/>
                    <a:pt x="958478" y="542903"/>
                  </a:cubicBezTo>
                  <a:lnTo>
                    <a:pt x="1035000" y="577384"/>
                  </a:lnTo>
                  <a:lnTo>
                    <a:pt x="1035000" y="255848"/>
                  </a:lnTo>
                  <a:close/>
                  <a:moveTo>
                    <a:pt x="663750" y="284220"/>
                  </a:moveTo>
                  <a:cubicBezTo>
                    <a:pt x="678504" y="279009"/>
                    <a:pt x="693525" y="274586"/>
                    <a:pt x="708750" y="270967"/>
                  </a:cubicBezTo>
                  <a:lnTo>
                    <a:pt x="708750" y="416250"/>
                  </a:lnTo>
                  <a:lnTo>
                    <a:pt x="663750" y="416250"/>
                  </a:lnTo>
                  <a:close/>
                  <a:moveTo>
                    <a:pt x="101250" y="360000"/>
                  </a:moveTo>
                  <a:lnTo>
                    <a:pt x="110790" y="360000"/>
                  </a:lnTo>
                  <a:cubicBezTo>
                    <a:pt x="122272" y="366203"/>
                    <a:pt x="134114" y="371718"/>
                    <a:pt x="146250" y="376515"/>
                  </a:cubicBezTo>
                  <a:lnTo>
                    <a:pt x="146250" y="438750"/>
                  </a:lnTo>
                  <a:lnTo>
                    <a:pt x="101250" y="438750"/>
                  </a:lnTo>
                  <a:close/>
                  <a:moveTo>
                    <a:pt x="326250" y="404415"/>
                  </a:moveTo>
                  <a:cubicBezTo>
                    <a:pt x="341625" y="403665"/>
                    <a:pt x="356625" y="402236"/>
                    <a:pt x="371250" y="400129"/>
                  </a:cubicBezTo>
                  <a:lnTo>
                    <a:pt x="371250" y="472500"/>
                  </a:lnTo>
                  <a:lnTo>
                    <a:pt x="326250" y="472500"/>
                  </a:lnTo>
                  <a:close/>
                  <a:moveTo>
                    <a:pt x="438750" y="384581"/>
                  </a:moveTo>
                  <a:cubicBezTo>
                    <a:pt x="454146" y="379621"/>
                    <a:pt x="469181" y="373607"/>
                    <a:pt x="483750" y="366581"/>
                  </a:cubicBezTo>
                  <a:lnTo>
                    <a:pt x="483750" y="506250"/>
                  </a:lnTo>
                  <a:lnTo>
                    <a:pt x="438750" y="506250"/>
                  </a:lnTo>
                  <a:close/>
                  <a:moveTo>
                    <a:pt x="551250" y="335576"/>
                  </a:moveTo>
                  <a:cubicBezTo>
                    <a:pt x="567394" y="328433"/>
                    <a:pt x="581940" y="321356"/>
                    <a:pt x="594203" y="314876"/>
                  </a:cubicBezTo>
                  <a:cubicBezTo>
                    <a:pt x="594889" y="314516"/>
                    <a:pt x="595564" y="314213"/>
                    <a:pt x="596250" y="313853"/>
                  </a:cubicBezTo>
                  <a:lnTo>
                    <a:pt x="596250" y="393750"/>
                  </a:lnTo>
                  <a:lnTo>
                    <a:pt x="551250" y="393750"/>
                  </a:lnTo>
                  <a:close/>
                  <a:moveTo>
                    <a:pt x="258750" y="528750"/>
                  </a:moveTo>
                  <a:lnTo>
                    <a:pt x="213750" y="528750"/>
                  </a:lnTo>
                  <a:lnTo>
                    <a:pt x="213750" y="396281"/>
                  </a:lnTo>
                  <a:cubicBezTo>
                    <a:pt x="228628" y="399238"/>
                    <a:pt x="243648" y="401434"/>
                    <a:pt x="258750" y="402863"/>
                  </a:cubicBezTo>
                  <a:close/>
                  <a:moveTo>
                    <a:pt x="776250" y="337500"/>
                  </a:moveTo>
                  <a:lnTo>
                    <a:pt x="776250" y="260910"/>
                  </a:lnTo>
                  <a:cubicBezTo>
                    <a:pt x="791236" y="259999"/>
                    <a:pt x="806264" y="259999"/>
                    <a:pt x="821250" y="260910"/>
                  </a:cubicBezTo>
                  <a:lnTo>
                    <a:pt x="821250" y="337500"/>
                  </a:lnTo>
                  <a:close/>
                  <a:moveTo>
                    <a:pt x="303750" y="67500"/>
                  </a:moveTo>
                  <a:cubicBezTo>
                    <a:pt x="431809" y="67500"/>
                    <a:pt x="540000" y="129375"/>
                    <a:pt x="540000" y="202500"/>
                  </a:cubicBezTo>
                  <a:cubicBezTo>
                    <a:pt x="540000" y="275625"/>
                    <a:pt x="431809" y="337500"/>
                    <a:pt x="303750" y="337500"/>
                  </a:cubicBezTo>
                  <a:cubicBezTo>
                    <a:pt x="175691" y="337500"/>
                    <a:pt x="67500" y="275681"/>
                    <a:pt x="67500" y="202500"/>
                  </a:cubicBezTo>
                  <a:cubicBezTo>
                    <a:pt x="67500" y="129319"/>
                    <a:pt x="175691" y="67500"/>
                    <a:pt x="303750" y="67500"/>
                  </a:cubicBezTo>
                  <a:close/>
                  <a:moveTo>
                    <a:pt x="967500" y="473378"/>
                  </a:moveTo>
                  <a:cubicBezTo>
                    <a:pt x="944693" y="464178"/>
                    <a:pt x="921203" y="456773"/>
                    <a:pt x="897244" y="451226"/>
                  </a:cubicBezTo>
                  <a:cubicBezTo>
                    <a:pt x="884941" y="424143"/>
                    <a:pt x="878226" y="394857"/>
                    <a:pt x="877500" y="365119"/>
                  </a:cubicBezTo>
                  <a:cubicBezTo>
                    <a:pt x="877941" y="333326"/>
                    <a:pt x="887295" y="302297"/>
                    <a:pt x="904500" y="275558"/>
                  </a:cubicBezTo>
                  <a:cubicBezTo>
                    <a:pt x="922937" y="280917"/>
                    <a:pt x="940980" y="287548"/>
                    <a:pt x="958500" y="295403"/>
                  </a:cubicBezTo>
                  <a:lnTo>
                    <a:pt x="967500" y="299464"/>
                  </a:lnTo>
                  <a:close/>
                </a:path>
              </a:pathLst>
            </a:custGeom>
            <a:solidFill>
              <a:schemeClr val="bg1"/>
            </a:solidFill>
            <a:ln w="112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7">
          <a:extLst>
            <a:ext uri="{FF2B5EF4-FFF2-40B4-BE49-F238E27FC236}">
              <a16:creationId xmlns:a16="http://schemas.microsoft.com/office/drawing/2014/main" id="{1109C999-1F75-63EF-021A-BE1548FE8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" name="Google Shape;798;p79">
            <a:extLst>
              <a:ext uri="{FF2B5EF4-FFF2-40B4-BE49-F238E27FC236}">
                <a16:creationId xmlns:a16="http://schemas.microsoft.com/office/drawing/2014/main" id="{CB4C8F26-E7A6-6A55-FF70-8EA643FEB22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898681" y="1141487"/>
            <a:ext cx="9144000" cy="6544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FD7"/>
              </a:buClr>
              <a:buSzPts val="3200"/>
              <a:buFont typeface="Sen"/>
              <a:buNone/>
            </a:pPr>
            <a:r>
              <a:rPr lang="en-GB" sz="4000" b="1" dirty="0">
                <a:solidFill>
                  <a:srgbClr val="49B170"/>
                </a:solidFill>
                <a:latin typeface="Fira Sans" panose="020B0503050000020004" pitchFamily="34" charset="0"/>
                <a:ea typeface="Sen"/>
                <a:cs typeface="Sen"/>
                <a:sym typeface="Sen"/>
              </a:rPr>
              <a:t>THANK YOU!</a:t>
            </a:r>
            <a:endParaRPr sz="4000" dirty="0">
              <a:solidFill>
                <a:srgbClr val="49B170"/>
              </a:solidFill>
              <a:latin typeface="Fira Sans" panose="020B0503050000020004" pitchFamily="34" charset="0"/>
            </a:endParaRPr>
          </a:p>
        </p:txBody>
      </p:sp>
      <p:pic>
        <p:nvPicPr>
          <p:cNvPr id="800" name="Google Shape;800;p79" descr="A flag with yellow stars in a circle&#10;&#10;Description automatically generated with low confidence">
            <a:extLst>
              <a:ext uri="{FF2B5EF4-FFF2-40B4-BE49-F238E27FC236}">
                <a16:creationId xmlns:a16="http://schemas.microsoft.com/office/drawing/2014/main" id="{67D7F026-7BEA-E854-207C-026A881327B8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372661" y="300128"/>
            <a:ext cx="754544" cy="4979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01" name="Google Shape;801;p79" descr="A picture containing font, graphics, symbol, text&#10;&#10;Description automatically generated">
            <a:extLst>
              <a:ext uri="{FF2B5EF4-FFF2-40B4-BE49-F238E27FC236}">
                <a16:creationId xmlns:a16="http://schemas.microsoft.com/office/drawing/2014/main" id="{A86B13EF-218E-B90B-7D72-2A75CACE7FC0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422293" y="328322"/>
            <a:ext cx="1495593" cy="441612"/>
          </a:xfrm>
          <a:prstGeom prst="rect">
            <a:avLst/>
          </a:prstGeom>
          <a:noFill/>
          <a:ln>
            <a:noFill/>
          </a:ln>
        </p:spPr>
      </p:pic>
      <p:pic>
        <p:nvPicPr>
          <p:cNvPr id="802" name="Google Shape;802;p79">
            <a:extLst>
              <a:ext uri="{FF2B5EF4-FFF2-40B4-BE49-F238E27FC236}">
                <a16:creationId xmlns:a16="http://schemas.microsoft.com/office/drawing/2014/main" id="{EDC8E2E8-DC7F-8FC5-B52D-410818553B48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627" y="-85724"/>
            <a:ext cx="2631232" cy="1248264"/>
          </a:xfrm>
          <a:prstGeom prst="rect">
            <a:avLst/>
          </a:prstGeom>
          <a:noFill/>
          <a:ln>
            <a:noFill/>
          </a:ln>
        </p:spPr>
      </p:pic>
      <p:sp>
        <p:nvSpPr>
          <p:cNvPr id="803" name="Google Shape;803;p79">
            <a:extLst>
              <a:ext uri="{FF2B5EF4-FFF2-40B4-BE49-F238E27FC236}">
                <a16:creationId xmlns:a16="http://schemas.microsoft.com/office/drawing/2014/main" id="{174AACEA-C143-3E82-F0DF-E16CFC8B5CBA}"/>
              </a:ext>
            </a:extLst>
          </p:cNvPr>
          <p:cNvSpPr/>
          <p:nvPr/>
        </p:nvSpPr>
        <p:spPr>
          <a:xfrm>
            <a:off x="0" y="6725572"/>
            <a:ext cx="6096000" cy="132428"/>
          </a:xfrm>
          <a:prstGeom prst="rect">
            <a:avLst/>
          </a:prstGeom>
          <a:solidFill>
            <a:srgbClr val="00476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4" name="Google Shape;804;p79">
            <a:extLst>
              <a:ext uri="{FF2B5EF4-FFF2-40B4-BE49-F238E27FC236}">
                <a16:creationId xmlns:a16="http://schemas.microsoft.com/office/drawing/2014/main" id="{516842A3-6A2D-5E07-CF33-CEFF6571C5C0}"/>
              </a:ext>
            </a:extLst>
          </p:cNvPr>
          <p:cNvSpPr/>
          <p:nvPr/>
        </p:nvSpPr>
        <p:spPr>
          <a:xfrm>
            <a:off x="6096000" y="6725572"/>
            <a:ext cx="6096000" cy="132428"/>
          </a:xfrm>
          <a:prstGeom prst="rect">
            <a:avLst/>
          </a:prstGeom>
          <a:solidFill>
            <a:srgbClr val="00AFD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5" name="Google Shape;805;p79">
            <a:extLst>
              <a:ext uri="{FF2B5EF4-FFF2-40B4-BE49-F238E27FC236}">
                <a16:creationId xmlns:a16="http://schemas.microsoft.com/office/drawing/2014/main" id="{719CE651-E972-C941-4531-02333011620B}"/>
              </a:ext>
            </a:extLst>
          </p:cNvPr>
          <p:cNvSpPr/>
          <p:nvPr/>
        </p:nvSpPr>
        <p:spPr>
          <a:xfrm>
            <a:off x="0" y="6622297"/>
            <a:ext cx="12192000" cy="115307"/>
          </a:xfrm>
          <a:prstGeom prst="rect">
            <a:avLst/>
          </a:prstGeom>
          <a:solidFill>
            <a:srgbClr val="49B17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DECEBAA3-D330-DA9C-E929-16149C1C210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4505" y="2064837"/>
            <a:ext cx="1800000" cy="1800000"/>
          </a:xfrm>
          <a:prstGeom prst="ellipse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51C873BD-363A-1CAB-EEAC-3FDBAFC6074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89" b="27672"/>
          <a:stretch>
            <a:fillRect/>
          </a:stretch>
        </p:blipFill>
        <p:spPr>
          <a:xfrm>
            <a:off x="8321962" y="4368300"/>
            <a:ext cx="1795367" cy="1800000"/>
          </a:xfrm>
          <a:prstGeom prst="ellipse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A343410F-5D90-FEA8-F13E-8A848BA92B0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8" r="5982"/>
          <a:stretch>
            <a:fillRect/>
          </a:stretch>
        </p:blipFill>
        <p:spPr>
          <a:xfrm>
            <a:off x="5929542" y="4368300"/>
            <a:ext cx="1784712" cy="1800000"/>
          </a:xfrm>
          <a:prstGeom prst="ellipse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1C85B283-AD9F-C79F-A0DE-1305AD4D79A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95"/>
          <a:stretch>
            <a:fillRect/>
          </a:stretch>
        </p:blipFill>
        <p:spPr>
          <a:xfrm>
            <a:off x="9086640" y="2064837"/>
            <a:ext cx="1801803" cy="1800000"/>
          </a:xfrm>
          <a:prstGeom prst="ellipse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6AC29ED2-31B9-7208-F2C5-D58741DB5AE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572" y="2691755"/>
            <a:ext cx="1800000" cy="1800000"/>
          </a:xfrm>
          <a:prstGeom prst="ellipse">
            <a:avLst/>
          </a:prstGeom>
        </p:spPr>
      </p:pic>
      <p:pic>
        <p:nvPicPr>
          <p:cNvPr id="5" name="Google Shape;802;p79">
            <a:extLst>
              <a:ext uri="{FF2B5EF4-FFF2-40B4-BE49-F238E27FC236}">
                <a16:creationId xmlns:a16="http://schemas.microsoft.com/office/drawing/2014/main" id="{9C602C3C-675C-2250-9338-ABFF4589D35B}"/>
              </a:ext>
            </a:extLst>
          </p:cNvPr>
          <p:cNvPicPr preferRelativeResize="0">
            <a:picLocks noChangeAspect="1"/>
          </p:cNvPicPr>
          <p:nvPr/>
        </p:nvPicPr>
        <p:blipFill rotWithShape="1">
          <a:blip r:embed="rId5">
            <a:alphaModFix/>
          </a:blip>
          <a:srcRect l="5881" t="23575" r="68448" b="24363"/>
          <a:stretch>
            <a:fillRect/>
          </a:stretch>
        </p:blipFill>
        <p:spPr>
          <a:xfrm>
            <a:off x="7120104" y="689700"/>
            <a:ext cx="1870936" cy="1800000"/>
          </a:xfrm>
          <a:prstGeom prst="ellipse">
            <a:avLst/>
          </a:prstGeom>
          <a:noFill/>
          <a:ln>
            <a:noFill/>
          </a:ln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154E9EA8-E974-EBA1-D536-B6F7A9A5229A}"/>
              </a:ext>
            </a:extLst>
          </p:cNvPr>
          <p:cNvSpPr txBox="1"/>
          <p:nvPr/>
        </p:nvSpPr>
        <p:spPr>
          <a:xfrm>
            <a:off x="1293613" y="5771249"/>
            <a:ext cx="2615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latin typeface="Sen" panose="020B0604020202020204" charset="0"/>
              </a:rPr>
              <a:t>@anjaheske.bsky.social</a:t>
            </a:r>
            <a:endParaRPr lang="en-US" dirty="0">
              <a:latin typeface="Sen" panose="020B0604020202020204" charset="0"/>
            </a:endParaRP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9EF0012C-A282-55BB-5E67-D8983123A357}"/>
              </a:ext>
            </a:extLst>
          </p:cNvPr>
          <p:cNvGrpSpPr/>
          <p:nvPr/>
        </p:nvGrpSpPr>
        <p:grpSpPr>
          <a:xfrm>
            <a:off x="935090" y="5296910"/>
            <a:ext cx="360000" cy="360000"/>
            <a:chOff x="715985" y="5101192"/>
            <a:chExt cx="536400" cy="536400"/>
          </a:xfrm>
        </p:grpSpPr>
        <p:sp>
          <p:nvSpPr>
            <p:cNvPr id="16" name="Ellipse 15">
              <a:extLst>
                <a:ext uri="{FF2B5EF4-FFF2-40B4-BE49-F238E27FC236}">
                  <a16:creationId xmlns:a16="http://schemas.microsoft.com/office/drawing/2014/main" id="{36BBB0CF-796B-DDB5-7AFC-8728000757A6}"/>
                </a:ext>
              </a:extLst>
            </p:cNvPr>
            <p:cNvSpPr/>
            <p:nvPr/>
          </p:nvSpPr>
          <p:spPr>
            <a:xfrm>
              <a:off x="715985" y="5101192"/>
              <a:ext cx="536400" cy="536400"/>
            </a:xfrm>
            <a:prstGeom prst="ellipse">
              <a:avLst/>
            </a:prstGeom>
            <a:solidFill>
              <a:srgbClr val="00AFD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3" name="Grafik 12" descr="Umschlag mit einfarbiger Füllung">
              <a:extLst>
                <a:ext uri="{FF2B5EF4-FFF2-40B4-BE49-F238E27FC236}">
                  <a16:creationId xmlns:a16="http://schemas.microsoft.com/office/drawing/2014/main" id="{9A9DFE95-1992-8A65-916F-4B7B58E506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786185" y="5171392"/>
              <a:ext cx="396000" cy="396000"/>
            </a:xfrm>
            <a:prstGeom prst="rect">
              <a:avLst/>
            </a:prstGeom>
          </p:spPr>
        </p:pic>
      </p:grpSp>
      <p:pic>
        <p:nvPicPr>
          <p:cNvPr id="1026" name="Picture 2" descr="Bluesky Circle Logo Icon Bluesky App Editable Transparent Background  Premium Social Media Design for Digital Download 65386844 PNG">
            <a:extLst>
              <a:ext uri="{FF2B5EF4-FFF2-40B4-BE49-F238E27FC236}">
                <a16:creationId xmlns:a16="http://schemas.microsoft.com/office/drawing/2014/main" id="{AD7160AE-DD5D-34D4-451D-E0C2911B59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19" t="19476" r="19635" b="19428"/>
          <a:stretch>
            <a:fillRect/>
          </a:stretch>
        </p:blipFill>
        <p:spPr bwMode="auto">
          <a:xfrm>
            <a:off x="935090" y="5808300"/>
            <a:ext cx="358523" cy="3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feld 20">
            <a:extLst>
              <a:ext uri="{FF2B5EF4-FFF2-40B4-BE49-F238E27FC236}">
                <a16:creationId xmlns:a16="http://schemas.microsoft.com/office/drawing/2014/main" id="{7A64BBFA-F1A9-609D-153B-67B29491DCE1}"/>
              </a:ext>
            </a:extLst>
          </p:cNvPr>
          <p:cNvSpPr txBox="1"/>
          <p:nvPr/>
        </p:nvSpPr>
        <p:spPr>
          <a:xfrm>
            <a:off x="1293613" y="5281521"/>
            <a:ext cx="30215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dirty="0">
                <a:latin typeface="Sen" panose="020B0604020202020204" charset="0"/>
              </a:rPr>
              <a:t>anja.heske@univie.ac.at</a:t>
            </a:r>
          </a:p>
        </p:txBody>
      </p:sp>
    </p:spTree>
    <p:extLst>
      <p:ext uri="{BB962C8B-B14F-4D97-AF65-F5344CB8AC3E}">
        <p14:creationId xmlns:p14="http://schemas.microsoft.com/office/powerpoint/2010/main" val="216790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Resonate">
      <a:dk1>
        <a:srgbClr val="404040"/>
      </a:dk1>
      <a:lt1>
        <a:srgbClr val="E7E6E6"/>
      </a:lt1>
      <a:dk2>
        <a:srgbClr val="8199AB"/>
      </a:dk2>
      <a:lt2>
        <a:srgbClr val="FFFFFF"/>
      </a:lt2>
      <a:accent1>
        <a:srgbClr val="0DB5C2"/>
      </a:accent1>
      <a:accent2>
        <a:srgbClr val="6DAC37"/>
      </a:accent2>
      <a:accent3>
        <a:srgbClr val="2E4A5A"/>
      </a:accent3>
      <a:accent4>
        <a:srgbClr val="F67255"/>
      </a:accent4>
      <a:accent5>
        <a:srgbClr val="B2CE34"/>
      </a:accent5>
      <a:accent6>
        <a:srgbClr val="36907D"/>
      </a:accent6>
      <a:hlink>
        <a:srgbClr val="91DCCA"/>
      </a:hlink>
      <a:folHlink>
        <a:srgbClr val="C2BBA8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216</Words>
  <Application>Microsoft Office PowerPoint</Application>
  <PresentationFormat>Breitbild</PresentationFormat>
  <Paragraphs>47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Fira Sans</vt:lpstr>
      <vt:lpstr>Sen</vt:lpstr>
      <vt:lpstr>Office</vt:lpstr>
      <vt:lpstr>Relationships in Nature: Building and Maintaining Relationship Resilience through Natural Environments</vt:lpstr>
      <vt:lpstr>NBRT in Relationships</vt:lpstr>
      <vt:lpstr>PowerPoint-Präsentation</vt:lpstr>
      <vt:lpstr>Study Overview</vt:lpstr>
      <vt:lpstr>THANK YOU!</vt:lpstr>
    </vt:vector>
  </TitlesOfParts>
  <Company>Universitaet Wien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Anja Heske</dc:creator>
  <cp:lastModifiedBy>Anja Heske</cp:lastModifiedBy>
  <cp:revision>9</cp:revision>
  <dcterms:created xsi:type="dcterms:W3CDTF">2025-09-08T09:43:15Z</dcterms:created>
  <dcterms:modified xsi:type="dcterms:W3CDTF">2025-09-16T10:32:24Z</dcterms:modified>
</cp:coreProperties>
</file>