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Fira Sans"/>
      <p:regular r:id="rId17"/>
      <p:bold r:id="rId18"/>
      <p:italic r:id="rId19"/>
      <p:boldItalic r:id="rId20"/>
    </p:embeddedFont>
    <p:embeddedFont>
      <p:font typeface="Sen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6ruPOzeRVLxTt21knWOnsyMFE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571D35-D7C7-41E8-94AD-95A871BFA0E4}">
  <a:tblStyle styleId="{0E571D35-D7C7-41E8-94AD-95A871BFA0E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22" Type="http://schemas.openxmlformats.org/officeDocument/2006/relationships/font" Target="fonts/Sen-bold.fntdata"/><Relationship Id="rId21" Type="http://schemas.openxmlformats.org/officeDocument/2006/relationships/font" Target="fonts/Sen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FiraSans-regular.fntdata"/><Relationship Id="rId16" Type="http://schemas.openxmlformats.org/officeDocument/2006/relationships/slide" Target="slides/slide10.xml"/><Relationship Id="rId19" Type="http://schemas.openxmlformats.org/officeDocument/2006/relationships/font" Target="fonts/FiraSans-italic.fntdata"/><Relationship Id="rId18" Type="http://schemas.openxmlformats.org/officeDocument/2006/relationships/font" Target="fonts/Fira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04217ec7d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804217ec7d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04217ec7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804217ec7d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04217ec7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804217ec7d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04217ec7d_0_15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804217ec7d_0_15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3804217ec7d_0_1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3804217ec7d_0_1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804217ec7d_0_1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04217ec7d_0_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804217ec7d_0_16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3804217ec7d_0_1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804217ec7d_0_1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3804217ec7d_0_1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04217ec7d_0_17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804217ec7d_0_17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3804217ec7d_0_1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804217ec7d_0_1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804217ec7d_0_1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04217ec7d_0_1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804217ec7d_0_17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3804217ec7d_0_17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3804217ec7d_0_1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804217ec7d_0_1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804217ec7d_0_1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04217ec7d_0_18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804217ec7d_0_184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3804217ec7d_0_184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3804217ec7d_0_18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3804217ec7d_0_18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3804217ec7d_0_1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804217ec7d_0_1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3804217ec7d_0_1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04217ec7d_0_1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804217ec7d_0_1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804217ec7d_0_1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804217ec7d_0_1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04217ec7d_0_1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804217ec7d_0_1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804217ec7d_0_1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04217ec7d_0_20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804217ec7d_0_20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3804217ec7d_0_20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3804217ec7d_0_2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804217ec7d_0_2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804217ec7d_0_2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04217ec7d_0_20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804217ec7d_0_20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3804217ec7d_0_20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3804217ec7d_0_2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3804217ec7d_0_2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804217ec7d_0_2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04217ec7d_0_2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804217ec7d_0_21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3804217ec7d_0_2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804217ec7d_0_2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804217ec7d_0_2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804217ec7d_0_22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804217ec7d_0_22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3804217ec7d_0_2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804217ec7d_0_2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804217ec7d_0_2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04217ec7d_0_1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3804217ec7d_0_1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3804217ec7d_0_1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3804217ec7d_0_1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3804217ec7d_0_1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hyperlink" Target="https://www.eventbrite.es/e/resonate-spotlight-series-nature-based-therapies-in-italy-tickets-1479882290769?utm-campaign=social&amp;utm-content=attendeeshare&amp;utm-medium=discovery&amp;utm-term=listing&amp;utm-source=cp&amp;aff=ebdsshcopyur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walking in a forest&#10;&#10;Description automatically generated with medium confidence" id="159" name="Google Shape;159;p1"/>
          <p:cNvPicPr preferRelativeResize="0"/>
          <p:nvPr/>
        </p:nvPicPr>
        <p:blipFill rotWithShape="1">
          <a:blip r:embed="rId3">
            <a:alphaModFix/>
          </a:blip>
          <a:srcRect b="0" l="14074" r="34491" t="0"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>
            <p:ph type="ctrTitle"/>
          </p:nvPr>
        </p:nvSpPr>
        <p:spPr>
          <a:xfrm>
            <a:off x="4864464" y="1788322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b="1" lang="sv-SE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WP2</a:t>
            </a:r>
            <a:endParaRPr/>
          </a:p>
        </p:txBody>
      </p:sp>
      <p:sp>
        <p:nvSpPr>
          <p:cNvPr id="161" name="Google Shape;161;p1"/>
          <p:cNvSpPr txBox="1"/>
          <p:nvPr>
            <p:ph idx="1" type="subTitle"/>
          </p:nvPr>
        </p:nvSpPr>
        <p:spPr>
          <a:xfrm>
            <a:off x="4991300" y="3654399"/>
            <a:ext cx="65826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8"/>
              <a:buNone/>
            </a:pPr>
            <a:r>
              <a:t/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7"/>
              <a:buNone/>
            </a:pPr>
            <a:r>
              <a:rPr lang="sv-SE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Patrik Karlsson Nyed (sub for Matilda vd Bosch)</a:t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8"/>
              <a:buNone/>
            </a:pPr>
            <a:r>
              <a:rPr lang="sv-SE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&amp; </a:t>
            </a:r>
            <a:r>
              <a:rPr lang="sv-SE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Jill Litt, ISGlobal</a:t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8"/>
              <a:buNone/>
            </a:pPr>
            <a:r>
              <a:t/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8"/>
              <a:buNone/>
            </a:pPr>
            <a:r>
              <a:t/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ct val="108108"/>
              <a:buNone/>
            </a:pPr>
            <a:r>
              <a:rPr lang="sv-SE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descr="A picture containing graphics, graphic design, font, logo&#10;&#10;Description automatically generated" id="162" name="Google Shape;1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flag with yellow stars in a circle&#10;&#10;Description automatically generated with low confidence" id="164" name="Google Shape;1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165" name="Google Shape;1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/>
          <p:nvPr>
            <p:ph type="ctrTitle"/>
          </p:nvPr>
        </p:nvSpPr>
        <p:spPr>
          <a:xfrm>
            <a:off x="1524000" y="2224005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b="1" lang="sv-SE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A picture containing graphics, graphic design, font, logo&#10;&#10;Description automatically generated" id="279" name="Google Shape;2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7"/>
          <p:cNvSpPr txBox="1"/>
          <p:nvPr>
            <p:ph idx="1" type="subTitle"/>
          </p:nvPr>
        </p:nvSpPr>
        <p:spPr>
          <a:xfrm>
            <a:off x="1524000" y="37964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flag with yellow stars in a circle&#10;&#10;Description automatically generated with low confidence" id="284" name="Google Shape;2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85" name="Google Shape;28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b="1" lang="sv-SE" sz="40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Objectives of the WP2</a:t>
            </a:r>
            <a:endParaRPr b="1" sz="400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613537" y="2443148"/>
            <a:ext cx="11503411" cy="850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Scoping Review    (Database: </a:t>
            </a:r>
            <a:r>
              <a:rPr b="0" i="0" lang="sv-SE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Scientifically assessed NbIs </a:t>
            </a:r>
            <a:r>
              <a:rPr b="0" i="0" lang="sv-SE" sz="2000" u="none" cap="none" strike="noStrike">
                <a:solidFill>
                  <a:srgbClr val="C00000"/>
                </a:solidFill>
                <a:latin typeface="Sen"/>
                <a:ea typeface="Sen"/>
                <a:cs typeface="Sen"/>
                <a:sym typeface="Sen"/>
              </a:rPr>
              <a:t>AND</a:t>
            </a:r>
            <a:r>
              <a:rPr b="0" i="0" lang="sv-SE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implemented in practice</a:t>
            </a: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)</a:t>
            </a:r>
            <a:endParaRPr b="0" i="0" sz="24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178" name="Google Shape;1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179" name="Google Shape;1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 txBox="1"/>
          <p:nvPr/>
        </p:nvSpPr>
        <p:spPr>
          <a:xfrm>
            <a:off x="571108" y="3847109"/>
            <a:ext cx="8801553" cy="796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RESONATE Atlas   (WebGIS: Mapping tool)</a:t>
            </a:r>
            <a:endParaRPr b="0" i="0" sz="24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659137" y="3429000"/>
            <a:ext cx="821523" cy="55379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AFD7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6974" y="4166427"/>
            <a:ext cx="3464461" cy="221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>
            <p:ph type="ctrTitle"/>
          </p:nvPr>
        </p:nvSpPr>
        <p:spPr>
          <a:xfrm>
            <a:off x="2644400" y="46750"/>
            <a:ext cx="6624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b="1" lang="sv-SE" sz="29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- Global Spotlight Series</a:t>
            </a:r>
            <a:endParaRPr b="1" sz="290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631621" y="2472528"/>
            <a:ext cx="7988124" cy="336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193" name="Google Shape;1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113375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194" name="Google Shape;19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141569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75" y="-85375"/>
            <a:ext cx="2425627" cy="10226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3"/>
          <p:cNvGraphicFramePr/>
          <p:nvPr/>
        </p:nvGraphicFramePr>
        <p:xfrm>
          <a:off x="192872" y="76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{0E571D35-D7C7-41E8-94AD-95A871BFA0E4}</a:tableStyleId>
              </a:tblPr>
              <a:tblGrid>
                <a:gridCol w="541675"/>
                <a:gridCol w="1083375"/>
                <a:gridCol w="1289200"/>
                <a:gridCol w="4463450"/>
                <a:gridCol w="1614200"/>
                <a:gridCol w="2784200"/>
              </a:tblGrid>
              <a:tr h="26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Event </a:t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Title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Location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Organizers/Participants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 19 2025 14:00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11734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presencial</a:t>
                      </a:r>
                      <a:endParaRPr sz="1000">
                        <a:solidFill>
                          <a:srgbClr val="1173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Challenges of a fragmented governance system in implementing nature-based interventions in Italy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Padova/Italy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Ilaria Domio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 14 2025 11:00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Nature’s Role in Urban Well-being: The Impact of Green Spaces in a Tropical City-State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Singapore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Jocelin Yingfen, Rachel Oh, Angelia, Sia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 15 2025 10:00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Roots of Wellbeing: Community Connections Through Nature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UK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Nina Smyth, Carly Wood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 17 2025 16:00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Nature-based Interventions in Latin America - From Research to Practice: Overcoming Barriers and Building Strengths.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Brazil + Ecuador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Giulia Catissi de Lima; Eliseth Ribeiro Leao; Gabriela Elizabeth Garcia Velez; Roberta Maria Savieto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 27 2025 9:30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11734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presencial</a:t>
                      </a:r>
                      <a:endParaRPr sz="1000">
                        <a:solidFill>
                          <a:srgbClr val="1173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South Korea, Cheong Ju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Won Sop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Prof. Bum-Jin Park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 19 2025 13:00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11734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presencial</a:t>
                      </a:r>
                      <a:endParaRPr sz="1000">
                        <a:solidFill>
                          <a:srgbClr val="1173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DACH Region (Germany, Austria, Switzerland)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Addi Walla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 24 2025 17:00 CET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Space Between: Nature as a Place to Heal and Reconnect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David Victorson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Nov/Dec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Youth aspect and cultural aspect and what that means in an African context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Gender equity, safety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Southern Africa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Heidi Albert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 11 2025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Gender and NbTs - How can gender affect the effectiveness of nature-based interventions?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Global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Anna Bornioli (ISGlobal)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11734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presencial</a:t>
                      </a:r>
                      <a:endParaRPr sz="1000">
                        <a:solidFill>
                          <a:srgbClr val="1173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 on NbT (Systematic review results, key findings on methodologies, c</a:t>
                      </a: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onduct</a:t>
                      </a: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 scoping review on complex interventions)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Global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Matilda van den Bosch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2395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Australia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Thomas Astell-Burt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8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11734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presencial</a:t>
                      </a:r>
                      <a:endParaRPr sz="1000">
                        <a:solidFill>
                          <a:srgbClr val="1173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sea heals - but why, for whom and where?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Barcelona/Spain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Monica Ubalde + ISG team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  <a:tr h="363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tbd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Putting a square in a round hole - Incorporating nature-based therapy to the health care system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Quebec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Marie-Ève Langelier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solidFill>
                            <a:srgbClr val="0A53A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 sz="1000">
                        <a:solidFill>
                          <a:srgbClr val="0A53A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Marine therapies/surf therapies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Potentially Portugal + Australia + NZ (Portugal)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Progress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9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3804217ec7d_0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90" y="-75005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804217ec7d_0_11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804217ec7d_0_11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804217ec7d_0_116"/>
          <p:cNvSpPr txBox="1"/>
          <p:nvPr/>
        </p:nvSpPr>
        <p:spPr>
          <a:xfrm>
            <a:off x="795750" y="2553850"/>
            <a:ext cx="10600500" cy="3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90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Sen"/>
              <a:buChar char="●"/>
            </a:pP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To </a:t>
            </a: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explore recent trends and development in nature-based therapies (NBTs) in Italy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highlighting national and international experiences –</a:t>
            </a:r>
            <a:r>
              <a:rPr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from global mapping initiatives to forest therapy, mountain therapy, and local resilience networks.</a:t>
            </a:r>
            <a:br>
              <a:rPr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endParaRPr i="1" sz="1957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5290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Sen"/>
              <a:buChar char="●"/>
            </a:pP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event aims to </a:t>
            </a: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foster dialogue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on how nature-based therapies can support community health, well-being, and resilience, while also </a:t>
            </a: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addressing opportunities for collaboration and policy development in Italy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.</a:t>
            </a:r>
            <a:endParaRPr sz="1957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05" name="Google Shape;205;g3804217ec7d_0_116"/>
          <p:cNvSpPr txBox="1"/>
          <p:nvPr>
            <p:ph type="ctrTitle"/>
          </p:nvPr>
        </p:nvSpPr>
        <p:spPr>
          <a:xfrm>
            <a:off x="997750" y="1066350"/>
            <a:ext cx="10027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b="1" lang="sv-SE" sz="29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Padova’s Spotlight: Nature-Based Therapies in Italy</a:t>
            </a:r>
            <a:endParaRPr b="1" sz="290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06" name="Google Shape;206;g3804217ec7d_0_11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07" name="Google Shape;207;g3804217ec7d_0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08" name="Google Shape;208;g3804217ec7d_0_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804217ec7d_0_116"/>
          <p:cNvSpPr txBox="1"/>
          <p:nvPr/>
        </p:nvSpPr>
        <p:spPr>
          <a:xfrm>
            <a:off x="997750" y="1733875"/>
            <a:ext cx="77304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sv-SE" sz="20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What’s Happening and the Value of Creating Connections</a:t>
            </a:r>
            <a:endParaRPr i="1" sz="1500">
              <a:solidFill>
                <a:srgbClr val="00AFD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04217ec7d_0_128"/>
          <p:cNvSpPr txBox="1"/>
          <p:nvPr>
            <p:ph type="ctrTitle"/>
          </p:nvPr>
        </p:nvSpPr>
        <p:spPr>
          <a:xfrm>
            <a:off x="1054103" y="8766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AGENDA </a:t>
            </a:r>
            <a:endParaRPr sz="3600"/>
          </a:p>
        </p:txBody>
      </p:sp>
      <p:sp>
        <p:nvSpPr>
          <p:cNvPr id="215" name="Google Shape;215;g3804217ec7d_0_128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804217ec7d_0_128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804217ec7d_0_128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18" name="Google Shape;218;g3804217ec7d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19" name="Google Shape;219;g3804217ec7d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804217ec7d_0_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804217ec7d_0_128"/>
          <p:cNvSpPr txBox="1"/>
          <p:nvPr/>
        </p:nvSpPr>
        <p:spPr>
          <a:xfrm>
            <a:off x="1054100" y="1609550"/>
            <a:ext cx="9854700" cy="45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14:30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Welcome and introduction</a:t>
            </a:r>
            <a:b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14:35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Global mapping of NBTs (English)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| Mat White, University of Vienna</a:t>
            </a:r>
            <a:b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14:45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Forest Therapy in the National Rural Network Project: Towards a Law Proposal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| Raoul Romano &amp; Rosa Rivieccio, CREA</a:t>
            </a:r>
            <a:b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15:00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Experience of the Mountain Therapy Network 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| Massimo Galiazzo, SiMonT</a:t>
            </a:r>
            <a:b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15:15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Co-building a Network for Nature-based Therapies in Padua: The Resilience Hub Experience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| TESAF, University of Padua &amp; Etifor | Valuing Nature</a:t>
            </a:r>
            <a:b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15:30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Open Discussion and Q&amp;A</a:t>
            </a:r>
            <a:b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1957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15:55</a:t>
            </a:r>
            <a:r>
              <a:rPr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</a:t>
            </a:r>
            <a:r>
              <a:rPr b="1" i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Closing remarks</a:t>
            </a:r>
            <a:endParaRPr b="1" i="1" sz="1957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04217ec7d_0_139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804217ec7d_0_139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804217ec7d_0_139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29" name="Google Shape;229;g3804217ec7d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30" name="Google Shape;230;g3804217ec7d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804217ec7d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804217ec7d_0_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700" y="1432113"/>
            <a:ext cx="8758374" cy="490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804217ec7d_0_139"/>
          <p:cNvSpPr txBox="1"/>
          <p:nvPr/>
        </p:nvSpPr>
        <p:spPr>
          <a:xfrm>
            <a:off x="870475" y="769925"/>
            <a:ext cx="25197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v-SE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Link to register</a:t>
            </a:r>
            <a:r>
              <a:rPr b="1" i="1" lang="sv-S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804217ec7d_0_139"/>
          <p:cNvSpPr txBox="1"/>
          <p:nvPr/>
        </p:nvSpPr>
        <p:spPr>
          <a:xfrm>
            <a:off x="9015075" y="2071775"/>
            <a:ext cx="2631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43 total attendes</a:t>
            </a:r>
            <a:endParaRPr b="1" sz="1957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35" name="Google Shape;235;g3804217ec7d_0_139"/>
          <p:cNvSpPr txBox="1"/>
          <p:nvPr/>
        </p:nvSpPr>
        <p:spPr>
          <a:xfrm>
            <a:off x="8897500" y="2772975"/>
            <a:ext cx="3073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901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Sen"/>
              <a:buChar char="-"/>
            </a:pP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27 are attending online</a:t>
            </a:r>
            <a:endParaRPr b="1" sz="1957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804217ec7d_0_139"/>
          <p:cNvSpPr txBox="1"/>
          <p:nvPr/>
        </p:nvSpPr>
        <p:spPr>
          <a:xfrm>
            <a:off x="8897500" y="3489725"/>
            <a:ext cx="30735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901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8"/>
              <a:buFont typeface="Sen"/>
              <a:buChar char="-"/>
            </a:pPr>
            <a:r>
              <a:rPr b="1" lang="sv-SE" sz="1957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17 are attending in person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Upcoming challenges</a:t>
            </a:r>
            <a:endParaRPr sz="3600"/>
          </a:p>
        </p:txBody>
      </p:sp>
      <p:sp>
        <p:nvSpPr>
          <p:cNvPr id="242" name="Google Shape;242;p4"/>
          <p:cNvSpPr txBox="1"/>
          <p:nvPr/>
        </p:nvSpPr>
        <p:spPr>
          <a:xfrm>
            <a:off x="994746" y="2379153"/>
            <a:ext cx="79881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Char char="●"/>
            </a:pPr>
            <a:r>
              <a:rPr lang="sv-SE" sz="18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For the spotlight series, we will be short 1-3 events and are looking for volunteers to host a session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Char char="●"/>
            </a:pPr>
            <a:r>
              <a:rPr lang="sv-SE" sz="18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Anticipate concerns from participants who are not included in the global atlas produced by WP2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Char char="●"/>
            </a:pPr>
            <a:r>
              <a:rPr lang="sv-SE" sz="18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Still not entirely global as there are gaps in coverage of the spotlight series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Char char="●"/>
            </a:pPr>
            <a:r>
              <a:rPr lang="sv-SE" sz="18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Potential challenges with mixed-language, hybrid events and the ability to facilitate/moderate the sessions under these circumstances</a:t>
            </a:r>
            <a:endParaRPr sz="180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43" name="Google Shape;243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46" name="Google Shape;2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47" name="Google Shape;2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127" y="-75011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/>
          <p:nvPr>
            <p:ph type="ctrTitle"/>
          </p:nvPr>
        </p:nvSpPr>
        <p:spPr>
          <a:xfrm>
            <a:off x="887650" y="1082303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+ Needs for collaborations</a:t>
            </a:r>
            <a:endParaRPr sz="3600"/>
          </a:p>
        </p:txBody>
      </p:sp>
      <p:sp>
        <p:nvSpPr>
          <p:cNvPr id="254" name="Google Shape;254;p5"/>
          <p:cNvSpPr txBox="1"/>
          <p:nvPr/>
        </p:nvSpPr>
        <p:spPr>
          <a:xfrm>
            <a:off x="631621" y="2472528"/>
            <a:ext cx="7988100" cy="3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Write here</a:t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1" marL="914400" marR="0" rtl="0" algn="l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55" name="Google Shape;255;p5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58" name="Google Shape;2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59" name="Google Shape;2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/>
          <p:nvPr>
            <p:ph type="ctrTitle"/>
          </p:nvPr>
        </p:nvSpPr>
        <p:spPr>
          <a:xfrm>
            <a:off x="887653" y="149450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b="1" lang="sv-SE" sz="360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/>
          </a:p>
        </p:txBody>
      </p:sp>
      <p:sp>
        <p:nvSpPr>
          <p:cNvPr id="266" name="Google Shape;266;p6"/>
          <p:cNvSpPr txBox="1"/>
          <p:nvPr/>
        </p:nvSpPr>
        <p:spPr>
          <a:xfrm>
            <a:off x="887653" y="3062017"/>
            <a:ext cx="6767575" cy="311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RESONATE Atlas: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Adjusted for smartphone use</a:t>
            </a:r>
            <a:endParaRPr b="0" i="0" sz="24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Spice up the ABOUT webpage</a:t>
            </a:r>
            <a:endParaRPr b="0" i="0" sz="24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Afterlife beyond the RESONATE project</a:t>
            </a:r>
            <a:b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</a:br>
            <a:r>
              <a:rPr b="0" i="0" lang="sv-SE" sz="24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 </a:t>
            </a:r>
            <a:r>
              <a:rPr b="0" i="0" lang="sv-SE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(</a:t>
            </a:r>
            <a:r>
              <a:rPr b="0" i="1" lang="sv-SE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e.g.</a:t>
            </a:r>
            <a:r>
              <a:rPr b="0" i="0" lang="sv-SE" sz="2000" u="none" cap="none" strike="noStrik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 Editable version curated by UNIVIE?)</a:t>
            </a:r>
            <a:endParaRPr b="0" i="0" sz="2400" u="none" cap="none" strike="noStrike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lag with yellow stars in a circle&#10;&#10;Description automatically generated with low confidence" id="270" name="Google Shape;2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ymbol, text&#10;&#10;Description automatically generated" id="271" name="Google Shape;2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3170" y="3136195"/>
            <a:ext cx="4406380" cy="281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</cp:coreProperties>
</file>