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microsoft.com/office/2020/02/relationships/classificationlabels" Target="docMetadata/LabelInfo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660" r:id="rId2"/>
    <p:sldMasterId id="2147483672" r:id="rId3"/>
  </p:sldMasterIdLst>
  <p:notesMasterIdLst>
    <p:notesMasterId r:id="rId49"/>
  </p:notesMasterIdLst>
  <p:handoutMasterIdLst>
    <p:handoutMasterId r:id="rId50"/>
  </p:handoutMasterIdLst>
  <p:sldIdLst>
    <p:sldId id="294" r:id="rId4"/>
    <p:sldId id="295" r:id="rId5"/>
    <p:sldId id="296" r:id="rId6"/>
    <p:sldId id="297" r:id="rId7"/>
    <p:sldId id="298" r:id="rId8"/>
    <p:sldId id="299" r:id="rId9"/>
    <p:sldId id="300" r:id="rId10"/>
    <p:sldId id="285" r:id="rId11"/>
    <p:sldId id="286" r:id="rId12"/>
    <p:sldId id="287" r:id="rId13"/>
    <p:sldId id="288" r:id="rId14"/>
    <p:sldId id="289" r:id="rId15"/>
    <p:sldId id="290" r:id="rId16"/>
    <p:sldId id="291" r:id="rId17"/>
    <p:sldId id="292" r:id="rId18"/>
    <p:sldId id="293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64" r:id="rId32"/>
    <p:sldId id="265" r:id="rId33"/>
    <p:sldId id="266" r:id="rId34"/>
    <p:sldId id="267" r:id="rId35"/>
    <p:sldId id="268" r:id="rId36"/>
    <p:sldId id="269" r:id="rId37"/>
    <p:sldId id="270" r:id="rId38"/>
    <p:sldId id="271" r:id="rId39"/>
    <p:sldId id="272" r:id="rId40"/>
    <p:sldId id="256" r:id="rId41"/>
    <p:sldId id="257" r:id="rId42"/>
    <p:sldId id="263" r:id="rId43"/>
    <p:sldId id="258" r:id="rId44"/>
    <p:sldId id="259" r:id="rId45"/>
    <p:sldId id="260" r:id="rId46"/>
    <p:sldId id="261" r:id="rId47"/>
    <p:sldId id="262" r:id="rId48"/>
  </p:sldIdLst>
  <p:sldSz cx="12192000" cy="6858000"/>
  <p:notesSz cx="6858000" cy="9144000"/>
  <p:embeddedFontLst>
    <p:embeddedFont>
      <p:font typeface="Ebrima" panose="02000000000000000000" pitchFamily="2" charset="0"/>
      <p:regular r:id="rId51"/>
      <p:bold r:id="rId52"/>
    </p:embeddedFont>
    <p:embeddedFont>
      <p:font typeface="Fira Sans" panose="020B0503050000020004" pitchFamily="34" charset="0"/>
      <p:regular r:id="rId53"/>
      <p:bold r:id="rId54"/>
      <p:italic r:id="rId55"/>
      <p:boldItalic r:id="rId56"/>
    </p:embeddedFont>
    <p:embeddedFont>
      <p:font typeface="Sen" panose="020B0604020202020204" charset="0"/>
      <p:regular r:id="rId57"/>
      <p:bold r:id="rId5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59" roundtripDataSignature="AMtx7mivixFjEqr/422ipiX2O3VatKZMj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88888"/>
    <a:srgbClr val="49B17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4774" autoAdjust="0"/>
  </p:normalViewPr>
  <p:slideViewPr>
    <p:cSldViewPr snapToGrid="0">
      <p:cViewPr>
        <p:scale>
          <a:sx n="35" d="100"/>
          <a:sy n="35" d="100"/>
        </p:scale>
        <p:origin x="996" y="2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61" d="100"/>
          <a:sy n="61" d="100"/>
        </p:scale>
        <p:origin x="2314" y="43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handoutMaster" Target="handoutMasters/handoutMaster1.xml"/><Relationship Id="rId55" Type="http://schemas.openxmlformats.org/officeDocument/2006/relationships/font" Target="fonts/font5.fntdata"/><Relationship Id="rId63" Type="http://schemas.openxmlformats.org/officeDocument/2006/relationships/tableStyles" Target="tableStyle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font" Target="fonts/font3.fntdata"/><Relationship Id="rId58" Type="http://schemas.openxmlformats.org/officeDocument/2006/relationships/font" Target="fonts/font8.fntdata"/><Relationship Id="rId5" Type="http://schemas.openxmlformats.org/officeDocument/2006/relationships/slide" Target="slides/slide2.xml"/><Relationship Id="rId61" Type="http://schemas.openxmlformats.org/officeDocument/2006/relationships/viewProps" Target="viewProps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font" Target="fonts/font6.fntdata"/><Relationship Id="rId8" Type="http://schemas.openxmlformats.org/officeDocument/2006/relationships/slide" Target="slides/slide5.xml"/><Relationship Id="rId51" Type="http://schemas.openxmlformats.org/officeDocument/2006/relationships/font" Target="fonts/font1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customschemas.google.com/relationships/presentationmetadata" Target="metadata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font" Target="fonts/font4.fntdata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notesMaster" Target="notesMasters/notesMaster1.xml"/><Relationship Id="rId57" Type="http://schemas.openxmlformats.org/officeDocument/2006/relationships/font" Target="fonts/font7.fntdata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font" Target="fonts/font2.fntdata"/><Relationship Id="rId60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6245CA4-999D-47F3-A622-081057621C1A}" type="doc">
      <dgm:prSet loTypeId="urn:microsoft.com/office/officeart/2005/8/layout/hList1" loCatId="list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B8E2D77B-939E-41C9-99E2-74410A98A684}">
      <dgm:prSet phldrT="[Text]"/>
      <dgm:spPr/>
      <dgm:t>
        <a:bodyPr/>
        <a:lstStyle/>
        <a:p>
          <a:r>
            <a:rPr lang="en-US" b="1" dirty="0"/>
            <a:t>T1 PROTECT DATA </a:t>
          </a:r>
          <a:r>
            <a:rPr lang="en-US" dirty="0"/>
            <a:t>(BASELINE)</a:t>
          </a:r>
        </a:p>
      </dgm:t>
    </dgm:pt>
    <dgm:pt modelId="{0C71B7FA-4169-4B29-B92E-6595B329F162}" type="parTrans" cxnId="{2BA49986-0243-487B-AAB3-DB6DF00B8101}">
      <dgm:prSet/>
      <dgm:spPr/>
      <dgm:t>
        <a:bodyPr/>
        <a:lstStyle/>
        <a:p>
          <a:endParaRPr lang="en-US"/>
        </a:p>
      </dgm:t>
    </dgm:pt>
    <dgm:pt modelId="{E761E406-D5F5-4C1C-A0EB-F2093D9BF61E}" type="sibTrans" cxnId="{2BA49986-0243-487B-AAB3-DB6DF00B8101}">
      <dgm:prSet/>
      <dgm:spPr/>
      <dgm:t>
        <a:bodyPr/>
        <a:lstStyle/>
        <a:p>
          <a:endParaRPr lang="en-US"/>
        </a:p>
      </dgm:t>
    </dgm:pt>
    <dgm:pt modelId="{2A37FB6E-8256-46F0-8BF5-4A0D64D86E5F}">
      <dgm:prSet phldrT="[Text]"/>
      <dgm:spPr/>
      <dgm:t>
        <a:bodyPr/>
        <a:lstStyle/>
        <a:p>
          <a:r>
            <a:rPr lang="en-US" dirty="0"/>
            <a:t>2023-2024</a:t>
          </a:r>
        </a:p>
      </dgm:t>
    </dgm:pt>
    <dgm:pt modelId="{A2A22F1E-7A4F-425D-AE58-F16BAD8FCA8D}" type="parTrans" cxnId="{3C3FD644-BF2F-4075-B367-5CD1E2FDECBE}">
      <dgm:prSet/>
      <dgm:spPr/>
      <dgm:t>
        <a:bodyPr/>
        <a:lstStyle/>
        <a:p>
          <a:endParaRPr lang="en-US"/>
        </a:p>
      </dgm:t>
    </dgm:pt>
    <dgm:pt modelId="{E81B61AF-D674-41B5-878F-718D881C29D7}" type="sibTrans" cxnId="{3C3FD644-BF2F-4075-B367-5CD1E2FDECBE}">
      <dgm:prSet/>
      <dgm:spPr/>
      <dgm:t>
        <a:bodyPr/>
        <a:lstStyle/>
        <a:p>
          <a:endParaRPr lang="en-US"/>
        </a:p>
      </dgm:t>
    </dgm:pt>
    <dgm:pt modelId="{4CC72404-6A5D-4A4D-AE30-7ADC9061F45A}">
      <dgm:prSet phldrT="[Text]"/>
      <dgm:spPr/>
      <dgm:t>
        <a:bodyPr/>
        <a:lstStyle/>
        <a:p>
          <a:r>
            <a:rPr lang="en-US" dirty="0"/>
            <a:t>Residential nature (LSOA)</a:t>
          </a:r>
        </a:p>
      </dgm:t>
    </dgm:pt>
    <dgm:pt modelId="{C43A02E1-F198-4C37-AD24-21B0F2C83294}" type="parTrans" cxnId="{0373D8B9-5BAA-44C7-8121-0CE5CB37DBDE}">
      <dgm:prSet/>
      <dgm:spPr/>
      <dgm:t>
        <a:bodyPr/>
        <a:lstStyle/>
        <a:p>
          <a:endParaRPr lang="en-US"/>
        </a:p>
      </dgm:t>
    </dgm:pt>
    <dgm:pt modelId="{D0E73905-28D2-4B65-8AE7-18C8C8D25901}" type="sibTrans" cxnId="{0373D8B9-5BAA-44C7-8121-0CE5CB37DBDE}">
      <dgm:prSet/>
      <dgm:spPr/>
      <dgm:t>
        <a:bodyPr/>
        <a:lstStyle/>
        <a:p>
          <a:endParaRPr lang="en-US"/>
        </a:p>
      </dgm:t>
    </dgm:pt>
    <dgm:pt modelId="{60F665B1-17F0-4515-8D60-4F23FD2B05DB}">
      <dgm:prSet phldrT="[Text]"/>
      <dgm:spPr/>
      <dgm:t>
        <a:bodyPr/>
        <a:lstStyle/>
        <a:p>
          <a:r>
            <a:rPr lang="en-US" b="1" dirty="0"/>
            <a:t>T2 NESTED SURVEY </a:t>
          </a:r>
          <a:r>
            <a:rPr lang="en-US" dirty="0"/>
            <a:t>(response resilience) </a:t>
          </a:r>
        </a:p>
      </dgm:t>
    </dgm:pt>
    <dgm:pt modelId="{BF503FBB-0676-4729-859E-941FDB771290}" type="parTrans" cxnId="{D9F9548E-107B-4EC6-A9EB-1B350ED08B69}">
      <dgm:prSet/>
      <dgm:spPr/>
      <dgm:t>
        <a:bodyPr/>
        <a:lstStyle/>
        <a:p>
          <a:endParaRPr lang="en-US"/>
        </a:p>
      </dgm:t>
    </dgm:pt>
    <dgm:pt modelId="{CC99E474-D0F3-4590-B05E-854EC8350877}" type="sibTrans" cxnId="{D9F9548E-107B-4EC6-A9EB-1B350ED08B69}">
      <dgm:prSet/>
      <dgm:spPr/>
      <dgm:t>
        <a:bodyPr/>
        <a:lstStyle/>
        <a:p>
          <a:endParaRPr lang="en-US"/>
        </a:p>
      </dgm:t>
    </dgm:pt>
    <dgm:pt modelId="{C9D18EC8-FDDB-43E5-A29C-B6A7C90AF5AC}">
      <dgm:prSet phldrT="[Text]"/>
      <dgm:spPr/>
      <dgm:t>
        <a:bodyPr/>
        <a:lstStyle/>
        <a:p>
          <a:r>
            <a:rPr lang="en-US" dirty="0"/>
            <a:t>2024-2025</a:t>
          </a:r>
        </a:p>
      </dgm:t>
    </dgm:pt>
    <dgm:pt modelId="{880682D7-54AC-4713-9817-189E14A3392D}" type="parTrans" cxnId="{411B25B9-83CD-450D-A244-3192F4325610}">
      <dgm:prSet/>
      <dgm:spPr/>
      <dgm:t>
        <a:bodyPr/>
        <a:lstStyle/>
        <a:p>
          <a:endParaRPr lang="en-US"/>
        </a:p>
      </dgm:t>
    </dgm:pt>
    <dgm:pt modelId="{2F80E7A8-B62B-479B-AF8D-F0C56745596D}" type="sibTrans" cxnId="{411B25B9-83CD-450D-A244-3192F4325610}">
      <dgm:prSet/>
      <dgm:spPr/>
      <dgm:t>
        <a:bodyPr/>
        <a:lstStyle/>
        <a:p>
          <a:endParaRPr lang="en-US"/>
        </a:p>
      </dgm:t>
    </dgm:pt>
    <dgm:pt modelId="{84BF6117-600B-4805-A4E9-3FF2FFDB1D4D}">
      <dgm:prSet phldrT="[Text]"/>
      <dgm:spPr/>
      <dgm:t>
        <a:bodyPr/>
        <a:lstStyle/>
        <a:p>
          <a:r>
            <a:rPr lang="en-GB" dirty="0">
              <a:effectLst/>
              <a:ea typeface="Calibri" panose="020F0502020204030204" pitchFamily="34" charset="0"/>
              <a:cs typeface="Times New Roman" panose="02020603050405020304" pitchFamily="18" charset="0"/>
            </a:rPr>
            <a:t>Nature measures (current and retrospective for T1)</a:t>
          </a:r>
          <a:endParaRPr lang="en-US" dirty="0"/>
        </a:p>
      </dgm:t>
    </dgm:pt>
    <dgm:pt modelId="{84D9767D-2F0B-4CC6-B0BD-FA465022A985}" type="parTrans" cxnId="{14AE2D6E-B3A8-4846-91A0-EBA9329A537D}">
      <dgm:prSet/>
      <dgm:spPr/>
      <dgm:t>
        <a:bodyPr/>
        <a:lstStyle/>
        <a:p>
          <a:endParaRPr lang="en-US"/>
        </a:p>
      </dgm:t>
    </dgm:pt>
    <dgm:pt modelId="{C9362E22-52F9-4345-8596-97C29E8267CC}" type="sibTrans" cxnId="{14AE2D6E-B3A8-4846-91A0-EBA9329A537D}">
      <dgm:prSet/>
      <dgm:spPr/>
      <dgm:t>
        <a:bodyPr/>
        <a:lstStyle/>
        <a:p>
          <a:endParaRPr lang="en-US"/>
        </a:p>
      </dgm:t>
    </dgm:pt>
    <dgm:pt modelId="{89CE9B15-7021-4CC7-8F34-AE3C86D4E542}">
      <dgm:prSet phldrT="[Text]"/>
      <dgm:spPr/>
      <dgm:t>
        <a:bodyPr/>
        <a:lstStyle/>
        <a:p>
          <a:r>
            <a:rPr lang="en-US" b="1" dirty="0"/>
            <a:t>T3 NESTED SURVEY </a:t>
          </a:r>
          <a:r>
            <a:rPr lang="en-US" dirty="0"/>
            <a:t>(recovery resilience)</a:t>
          </a:r>
        </a:p>
      </dgm:t>
    </dgm:pt>
    <dgm:pt modelId="{9524A469-29AC-44E8-B761-97899DABD021}" type="parTrans" cxnId="{61B73106-A10C-4E71-988B-D3F0740BD63A}">
      <dgm:prSet/>
      <dgm:spPr/>
      <dgm:t>
        <a:bodyPr/>
        <a:lstStyle/>
        <a:p>
          <a:endParaRPr lang="en-US"/>
        </a:p>
      </dgm:t>
    </dgm:pt>
    <dgm:pt modelId="{56E21E26-CD5F-4C5F-A403-3ECF7A8EA3A7}" type="sibTrans" cxnId="{61B73106-A10C-4E71-988B-D3F0740BD63A}">
      <dgm:prSet/>
      <dgm:spPr/>
      <dgm:t>
        <a:bodyPr/>
        <a:lstStyle/>
        <a:p>
          <a:endParaRPr lang="en-US"/>
        </a:p>
      </dgm:t>
    </dgm:pt>
    <dgm:pt modelId="{3233DD0B-D591-4693-B386-5031B13256AC}">
      <dgm:prSet phldrT="[Text]"/>
      <dgm:spPr/>
      <dgm:t>
        <a:bodyPr/>
        <a:lstStyle/>
        <a:p>
          <a:r>
            <a:rPr lang="en-US" dirty="0"/>
            <a:t>2025-2026</a:t>
          </a:r>
        </a:p>
      </dgm:t>
    </dgm:pt>
    <dgm:pt modelId="{99470920-BEF9-4261-8747-59A39E4D20A4}" type="parTrans" cxnId="{595A7189-F7F8-48EA-BDE1-C203C14A1928}">
      <dgm:prSet/>
      <dgm:spPr/>
      <dgm:t>
        <a:bodyPr/>
        <a:lstStyle/>
        <a:p>
          <a:endParaRPr lang="en-US"/>
        </a:p>
      </dgm:t>
    </dgm:pt>
    <dgm:pt modelId="{8474565B-8E31-4578-90DD-C3615CCE9609}" type="sibTrans" cxnId="{595A7189-F7F8-48EA-BDE1-C203C14A1928}">
      <dgm:prSet/>
      <dgm:spPr/>
      <dgm:t>
        <a:bodyPr/>
        <a:lstStyle/>
        <a:p>
          <a:endParaRPr lang="en-US"/>
        </a:p>
      </dgm:t>
    </dgm:pt>
    <dgm:pt modelId="{DA8BA772-2EC7-4D68-AE60-53693E5F19DB}">
      <dgm:prSet phldrT="[Text]"/>
      <dgm:spPr/>
      <dgm:t>
        <a:bodyPr/>
        <a:lstStyle/>
        <a:p>
          <a:r>
            <a:rPr lang="en-GB" dirty="0">
              <a:effectLst/>
              <a:ea typeface="Calibri" panose="020F0502020204030204" pitchFamily="34" charset="0"/>
              <a:cs typeface="Times New Roman" panose="02020603050405020304" pitchFamily="18" charset="0"/>
            </a:rPr>
            <a:t>Nature measures</a:t>
          </a:r>
          <a:endParaRPr lang="en-US" dirty="0"/>
        </a:p>
      </dgm:t>
    </dgm:pt>
    <dgm:pt modelId="{1D677067-C441-46D7-837F-236817D8574C}" type="parTrans" cxnId="{1A4976B2-9B97-492A-87E1-C8048104BDD7}">
      <dgm:prSet/>
      <dgm:spPr/>
      <dgm:t>
        <a:bodyPr/>
        <a:lstStyle/>
        <a:p>
          <a:endParaRPr lang="en-US"/>
        </a:p>
      </dgm:t>
    </dgm:pt>
    <dgm:pt modelId="{DFE518FC-3C6B-4FEF-B9C5-B60F85708BFA}" type="sibTrans" cxnId="{1A4976B2-9B97-492A-87E1-C8048104BDD7}">
      <dgm:prSet/>
      <dgm:spPr/>
      <dgm:t>
        <a:bodyPr/>
        <a:lstStyle/>
        <a:p>
          <a:endParaRPr lang="en-US"/>
        </a:p>
      </dgm:t>
    </dgm:pt>
    <dgm:pt modelId="{FB718F03-6312-4816-8C30-9166376F5940}">
      <dgm:prSet phldrT="[Text]"/>
      <dgm:spPr/>
      <dgm:t>
        <a:bodyPr/>
        <a:lstStyle/>
        <a:p>
          <a:r>
            <a:rPr lang="en-US" dirty="0"/>
            <a:t>Wellbeing (GAD-7; PHQ-9)</a:t>
          </a:r>
        </a:p>
      </dgm:t>
    </dgm:pt>
    <dgm:pt modelId="{717332EB-7F35-44E1-B1D1-BB0C9F0E20E6}" type="parTrans" cxnId="{7708DBAE-46A3-4B07-BDF8-E4C989F0DC05}">
      <dgm:prSet/>
      <dgm:spPr/>
      <dgm:t>
        <a:bodyPr/>
        <a:lstStyle/>
        <a:p>
          <a:endParaRPr lang="en-US"/>
        </a:p>
      </dgm:t>
    </dgm:pt>
    <dgm:pt modelId="{3D1C3128-B00F-481B-9C0C-365A4F3D979C}" type="sibTrans" cxnId="{7708DBAE-46A3-4B07-BDF8-E4C989F0DC05}">
      <dgm:prSet/>
      <dgm:spPr/>
      <dgm:t>
        <a:bodyPr/>
        <a:lstStyle/>
        <a:p>
          <a:endParaRPr lang="en-US"/>
        </a:p>
      </dgm:t>
    </dgm:pt>
    <dgm:pt modelId="{BE7AFFB7-E376-49D4-94B0-35D861FD399A}">
      <dgm:prSet/>
      <dgm:spPr/>
      <dgm:t>
        <a:bodyPr/>
        <a:lstStyle/>
        <a:p>
          <a:r>
            <a:rPr lang="en-GB" dirty="0">
              <a:effectLst/>
              <a:ea typeface="Calibri" panose="020F0502020204030204" pitchFamily="34" charset="0"/>
              <a:cs typeface="Times New Roman" panose="02020603050405020304" pitchFamily="18" charset="0"/>
            </a:rPr>
            <a:t>Resilience (psych, social)</a:t>
          </a:r>
        </a:p>
      </dgm:t>
    </dgm:pt>
    <dgm:pt modelId="{872ED6C9-AC23-4A8D-A308-31E218B9593A}" type="parTrans" cxnId="{AFF8F437-D7B6-4A1A-9376-38E8E251BD02}">
      <dgm:prSet/>
      <dgm:spPr/>
      <dgm:t>
        <a:bodyPr/>
        <a:lstStyle/>
        <a:p>
          <a:endParaRPr lang="en-US"/>
        </a:p>
      </dgm:t>
    </dgm:pt>
    <dgm:pt modelId="{45EE9090-B9E9-498B-A349-4C6229CE4D50}" type="sibTrans" cxnId="{AFF8F437-D7B6-4A1A-9376-38E8E251BD02}">
      <dgm:prSet/>
      <dgm:spPr/>
      <dgm:t>
        <a:bodyPr/>
        <a:lstStyle/>
        <a:p>
          <a:endParaRPr lang="en-US"/>
        </a:p>
      </dgm:t>
    </dgm:pt>
    <dgm:pt modelId="{BFAE351C-1973-46D3-BDAE-19E0ACA1DE5C}">
      <dgm:prSet/>
      <dgm:spPr/>
      <dgm:t>
        <a:bodyPr/>
        <a:lstStyle/>
        <a:p>
          <a:r>
            <a:rPr lang="en-GB" dirty="0">
              <a:effectLst/>
              <a:ea typeface="Calibri" panose="020F0502020204030204" pitchFamily="34" charset="0"/>
              <a:cs typeface="Times New Roman" panose="02020603050405020304" pitchFamily="18" charset="0"/>
            </a:rPr>
            <a:t>Wellbeing (GAD-7; PHQ-9)</a:t>
          </a:r>
        </a:p>
      </dgm:t>
    </dgm:pt>
    <dgm:pt modelId="{6CA5FEA3-B6E9-433E-9C82-EABCE1E816DB}" type="parTrans" cxnId="{2A53049B-A136-4C5E-8277-CA91BEFB8B0C}">
      <dgm:prSet/>
      <dgm:spPr/>
      <dgm:t>
        <a:bodyPr/>
        <a:lstStyle/>
        <a:p>
          <a:endParaRPr lang="en-US"/>
        </a:p>
      </dgm:t>
    </dgm:pt>
    <dgm:pt modelId="{A39AC5B9-52C8-4E9A-A027-ABBC2DFF3DF8}" type="sibTrans" cxnId="{2A53049B-A136-4C5E-8277-CA91BEFB8B0C}">
      <dgm:prSet/>
      <dgm:spPr/>
      <dgm:t>
        <a:bodyPr/>
        <a:lstStyle/>
        <a:p>
          <a:endParaRPr lang="en-US"/>
        </a:p>
      </dgm:t>
    </dgm:pt>
    <dgm:pt modelId="{8FAFE982-6AC1-456C-A2D9-AC5C5C001067}">
      <dgm:prSet/>
      <dgm:spPr/>
      <dgm:t>
        <a:bodyPr/>
        <a:lstStyle/>
        <a:p>
          <a:r>
            <a:rPr lang="en-GB" dirty="0">
              <a:effectLst/>
              <a:ea typeface="Calibri" panose="020F0502020204030204" pitchFamily="34" charset="0"/>
              <a:cs typeface="Times New Roman" panose="02020603050405020304" pitchFamily="18" charset="0"/>
            </a:rPr>
            <a:t>Wellbeing (GAD-7; PHQ-9)</a:t>
          </a:r>
        </a:p>
      </dgm:t>
    </dgm:pt>
    <dgm:pt modelId="{CE65508D-27B5-4F0E-AACF-AFC22D1C5778}" type="parTrans" cxnId="{F9E120AD-599A-4F40-89E9-CF1A3E30A168}">
      <dgm:prSet/>
      <dgm:spPr/>
      <dgm:t>
        <a:bodyPr/>
        <a:lstStyle/>
        <a:p>
          <a:endParaRPr lang="en-US"/>
        </a:p>
      </dgm:t>
    </dgm:pt>
    <dgm:pt modelId="{552EE1FA-A41F-4148-968F-1E6719063F49}" type="sibTrans" cxnId="{F9E120AD-599A-4F40-89E9-CF1A3E30A168}">
      <dgm:prSet/>
      <dgm:spPr/>
      <dgm:t>
        <a:bodyPr/>
        <a:lstStyle/>
        <a:p>
          <a:endParaRPr lang="en-US"/>
        </a:p>
      </dgm:t>
    </dgm:pt>
    <dgm:pt modelId="{7CDEEE9A-4030-45F8-A943-083B01D3C9E1}">
      <dgm:prSet phldrT="[Text]"/>
      <dgm:spPr/>
      <dgm:t>
        <a:bodyPr/>
        <a:lstStyle/>
        <a:p>
          <a:r>
            <a:rPr lang="en-GB" dirty="0">
              <a:effectLst/>
              <a:ea typeface="Calibri" panose="020F0502020204030204" pitchFamily="34" charset="0"/>
              <a:cs typeface="Times New Roman" panose="02020603050405020304" pitchFamily="18" charset="0"/>
            </a:rPr>
            <a:t>Resilience (psych, social)</a:t>
          </a:r>
          <a:endParaRPr lang="en-US" dirty="0"/>
        </a:p>
      </dgm:t>
    </dgm:pt>
    <dgm:pt modelId="{D12DFF8E-CDFB-4934-A6F6-1B26F11CBFEB}" type="parTrans" cxnId="{5C574DB9-00F7-489B-9D63-BE6991425476}">
      <dgm:prSet/>
      <dgm:spPr/>
      <dgm:t>
        <a:bodyPr/>
        <a:lstStyle/>
        <a:p>
          <a:endParaRPr lang="en-US"/>
        </a:p>
      </dgm:t>
    </dgm:pt>
    <dgm:pt modelId="{6BF5F744-DB48-4536-ACBF-7446F0A3D8A0}" type="sibTrans" cxnId="{5C574DB9-00F7-489B-9D63-BE6991425476}">
      <dgm:prSet/>
      <dgm:spPr/>
      <dgm:t>
        <a:bodyPr/>
        <a:lstStyle/>
        <a:p>
          <a:endParaRPr lang="en-US"/>
        </a:p>
      </dgm:t>
    </dgm:pt>
    <dgm:pt modelId="{F68D15FE-EF19-4936-94F4-5125A2B85107}" type="pres">
      <dgm:prSet presAssocID="{46245CA4-999D-47F3-A622-081057621C1A}" presName="Name0" presStyleCnt="0">
        <dgm:presLayoutVars>
          <dgm:dir/>
          <dgm:animLvl val="lvl"/>
          <dgm:resizeHandles val="exact"/>
        </dgm:presLayoutVars>
      </dgm:prSet>
      <dgm:spPr/>
    </dgm:pt>
    <dgm:pt modelId="{395C478D-A743-4A89-B1AC-818DB3511647}" type="pres">
      <dgm:prSet presAssocID="{B8E2D77B-939E-41C9-99E2-74410A98A684}" presName="composite" presStyleCnt="0"/>
      <dgm:spPr/>
    </dgm:pt>
    <dgm:pt modelId="{F05E7FD7-CF9F-4F15-A8F8-44EB71C112E4}" type="pres">
      <dgm:prSet presAssocID="{B8E2D77B-939E-41C9-99E2-74410A98A684}" presName="parTx" presStyleLbl="alignNode1" presStyleIdx="0" presStyleCnt="3">
        <dgm:presLayoutVars>
          <dgm:chMax val="0"/>
          <dgm:chPref val="0"/>
          <dgm:bulletEnabled val="1"/>
        </dgm:presLayoutVars>
      </dgm:prSet>
      <dgm:spPr/>
    </dgm:pt>
    <dgm:pt modelId="{224ECED5-0F03-43AE-BFA3-9B91C651C3AB}" type="pres">
      <dgm:prSet presAssocID="{B8E2D77B-939E-41C9-99E2-74410A98A684}" presName="desTx" presStyleLbl="alignAccFollowNode1" presStyleIdx="0" presStyleCnt="3">
        <dgm:presLayoutVars>
          <dgm:bulletEnabled val="1"/>
        </dgm:presLayoutVars>
      </dgm:prSet>
      <dgm:spPr/>
    </dgm:pt>
    <dgm:pt modelId="{5DB6491E-2AE8-4523-98F7-7E32D2EF38F2}" type="pres">
      <dgm:prSet presAssocID="{E761E406-D5F5-4C1C-A0EB-F2093D9BF61E}" presName="space" presStyleCnt="0"/>
      <dgm:spPr/>
    </dgm:pt>
    <dgm:pt modelId="{4B654175-C847-4C25-982C-7DCCB98CA427}" type="pres">
      <dgm:prSet presAssocID="{60F665B1-17F0-4515-8D60-4F23FD2B05DB}" presName="composite" presStyleCnt="0"/>
      <dgm:spPr/>
    </dgm:pt>
    <dgm:pt modelId="{D1FCBB8F-9C05-4C19-ACAC-773E4E742216}" type="pres">
      <dgm:prSet presAssocID="{60F665B1-17F0-4515-8D60-4F23FD2B05DB}" presName="parTx" presStyleLbl="alignNode1" presStyleIdx="1" presStyleCnt="3">
        <dgm:presLayoutVars>
          <dgm:chMax val="0"/>
          <dgm:chPref val="0"/>
          <dgm:bulletEnabled val="1"/>
        </dgm:presLayoutVars>
      </dgm:prSet>
      <dgm:spPr/>
    </dgm:pt>
    <dgm:pt modelId="{D1455CD0-BDC3-41B2-9345-C0BAAA78E25D}" type="pres">
      <dgm:prSet presAssocID="{60F665B1-17F0-4515-8D60-4F23FD2B05DB}" presName="desTx" presStyleLbl="alignAccFollowNode1" presStyleIdx="1" presStyleCnt="3">
        <dgm:presLayoutVars>
          <dgm:bulletEnabled val="1"/>
        </dgm:presLayoutVars>
      </dgm:prSet>
      <dgm:spPr/>
    </dgm:pt>
    <dgm:pt modelId="{F67D917A-56DB-4BDF-9B12-F45CAEE574CF}" type="pres">
      <dgm:prSet presAssocID="{CC99E474-D0F3-4590-B05E-854EC8350877}" presName="space" presStyleCnt="0"/>
      <dgm:spPr/>
    </dgm:pt>
    <dgm:pt modelId="{C23C3D39-2493-4EB8-8F01-FBBD831E0FBC}" type="pres">
      <dgm:prSet presAssocID="{89CE9B15-7021-4CC7-8F34-AE3C86D4E542}" presName="composite" presStyleCnt="0"/>
      <dgm:spPr/>
    </dgm:pt>
    <dgm:pt modelId="{0EA3DAF7-5DCF-471C-AA7B-BE15EEE962DE}" type="pres">
      <dgm:prSet presAssocID="{89CE9B15-7021-4CC7-8F34-AE3C86D4E542}" presName="parTx" presStyleLbl="alignNode1" presStyleIdx="2" presStyleCnt="3">
        <dgm:presLayoutVars>
          <dgm:chMax val="0"/>
          <dgm:chPref val="0"/>
          <dgm:bulletEnabled val="1"/>
        </dgm:presLayoutVars>
      </dgm:prSet>
      <dgm:spPr/>
    </dgm:pt>
    <dgm:pt modelId="{3A6B5FD2-7F15-4F3A-A7BC-A86D46E34067}" type="pres">
      <dgm:prSet presAssocID="{89CE9B15-7021-4CC7-8F34-AE3C86D4E542}" presName="desTx" presStyleLbl="alignAccFollowNode1" presStyleIdx="2" presStyleCnt="3">
        <dgm:presLayoutVars>
          <dgm:bulletEnabled val="1"/>
        </dgm:presLayoutVars>
      </dgm:prSet>
      <dgm:spPr/>
    </dgm:pt>
  </dgm:ptLst>
  <dgm:cxnLst>
    <dgm:cxn modelId="{61B73106-A10C-4E71-988B-D3F0740BD63A}" srcId="{46245CA4-999D-47F3-A622-081057621C1A}" destId="{89CE9B15-7021-4CC7-8F34-AE3C86D4E542}" srcOrd="2" destOrd="0" parTransId="{9524A469-29AC-44E8-B761-97899DABD021}" sibTransId="{56E21E26-CD5F-4C5F-A403-3ECF7A8EA3A7}"/>
    <dgm:cxn modelId="{26E0A21D-022A-4060-BD18-63E6FD00BCFF}" type="presOf" srcId="{DA8BA772-2EC7-4D68-AE60-53693E5F19DB}" destId="{3A6B5FD2-7F15-4F3A-A7BC-A86D46E34067}" srcOrd="0" destOrd="1" presId="urn:microsoft.com/office/officeart/2005/8/layout/hList1"/>
    <dgm:cxn modelId="{5E5D1C28-87A7-45E7-93D3-A71EAC0F32BF}" type="presOf" srcId="{8FAFE982-6AC1-456C-A2D9-AC5C5C001067}" destId="{3A6B5FD2-7F15-4F3A-A7BC-A86D46E34067}" srcOrd="0" destOrd="3" presId="urn:microsoft.com/office/officeart/2005/8/layout/hList1"/>
    <dgm:cxn modelId="{FEB6D12E-FA9B-4666-B972-39F352F9C004}" type="presOf" srcId="{3233DD0B-D591-4693-B386-5031B13256AC}" destId="{3A6B5FD2-7F15-4F3A-A7BC-A86D46E34067}" srcOrd="0" destOrd="0" presId="urn:microsoft.com/office/officeart/2005/8/layout/hList1"/>
    <dgm:cxn modelId="{AFF8F437-D7B6-4A1A-9376-38E8E251BD02}" srcId="{60F665B1-17F0-4515-8D60-4F23FD2B05DB}" destId="{BE7AFFB7-E376-49D4-94B0-35D861FD399A}" srcOrd="2" destOrd="0" parTransId="{872ED6C9-AC23-4A8D-A308-31E218B9593A}" sibTransId="{45EE9090-B9E9-498B-A349-4C6229CE4D50}"/>
    <dgm:cxn modelId="{6BDB223A-E3A1-417F-8605-C372956A6FA1}" type="presOf" srcId="{4CC72404-6A5D-4A4D-AE30-7ADC9061F45A}" destId="{224ECED5-0F03-43AE-BFA3-9B91C651C3AB}" srcOrd="0" destOrd="1" presId="urn:microsoft.com/office/officeart/2005/8/layout/hList1"/>
    <dgm:cxn modelId="{D459EC3E-DDC9-481D-A314-2992CDF78446}" type="presOf" srcId="{C9D18EC8-FDDB-43E5-A29C-B6A7C90AF5AC}" destId="{D1455CD0-BDC3-41B2-9345-C0BAAA78E25D}" srcOrd="0" destOrd="0" presId="urn:microsoft.com/office/officeart/2005/8/layout/hList1"/>
    <dgm:cxn modelId="{3C3FD644-BF2F-4075-B367-5CD1E2FDECBE}" srcId="{B8E2D77B-939E-41C9-99E2-74410A98A684}" destId="{2A37FB6E-8256-46F0-8BF5-4A0D64D86E5F}" srcOrd="0" destOrd="0" parTransId="{A2A22F1E-7A4F-425D-AE58-F16BAD8FCA8D}" sibTransId="{E81B61AF-D674-41B5-878F-718D881C29D7}"/>
    <dgm:cxn modelId="{EE430B46-892D-4961-9675-DB3C43D540FE}" type="presOf" srcId="{84BF6117-600B-4805-A4E9-3FF2FFDB1D4D}" destId="{D1455CD0-BDC3-41B2-9345-C0BAAA78E25D}" srcOrd="0" destOrd="1" presId="urn:microsoft.com/office/officeart/2005/8/layout/hList1"/>
    <dgm:cxn modelId="{AD68B767-B3C9-4D3F-B6E8-7FB54B068562}" type="presOf" srcId="{60F665B1-17F0-4515-8D60-4F23FD2B05DB}" destId="{D1FCBB8F-9C05-4C19-ACAC-773E4E742216}" srcOrd="0" destOrd="0" presId="urn:microsoft.com/office/officeart/2005/8/layout/hList1"/>
    <dgm:cxn modelId="{14AE2D6E-B3A8-4846-91A0-EBA9329A537D}" srcId="{60F665B1-17F0-4515-8D60-4F23FD2B05DB}" destId="{84BF6117-600B-4805-A4E9-3FF2FFDB1D4D}" srcOrd="1" destOrd="0" parTransId="{84D9767D-2F0B-4CC6-B0BD-FA465022A985}" sibTransId="{C9362E22-52F9-4345-8596-97C29E8267CC}"/>
    <dgm:cxn modelId="{3E1C9E59-B9FF-40B3-B3FE-4E7081EC1214}" type="presOf" srcId="{46245CA4-999D-47F3-A622-081057621C1A}" destId="{F68D15FE-EF19-4936-94F4-5125A2B85107}" srcOrd="0" destOrd="0" presId="urn:microsoft.com/office/officeart/2005/8/layout/hList1"/>
    <dgm:cxn modelId="{2377CB7A-EBE8-4599-8D1F-F7E8194F15F8}" type="presOf" srcId="{B8E2D77B-939E-41C9-99E2-74410A98A684}" destId="{F05E7FD7-CF9F-4F15-A8F8-44EB71C112E4}" srcOrd="0" destOrd="0" presId="urn:microsoft.com/office/officeart/2005/8/layout/hList1"/>
    <dgm:cxn modelId="{D7615581-6C4D-4A94-9E74-E7913F68244E}" type="presOf" srcId="{2A37FB6E-8256-46F0-8BF5-4A0D64D86E5F}" destId="{224ECED5-0F03-43AE-BFA3-9B91C651C3AB}" srcOrd="0" destOrd="0" presId="urn:microsoft.com/office/officeart/2005/8/layout/hList1"/>
    <dgm:cxn modelId="{2BA49986-0243-487B-AAB3-DB6DF00B8101}" srcId="{46245CA4-999D-47F3-A622-081057621C1A}" destId="{B8E2D77B-939E-41C9-99E2-74410A98A684}" srcOrd="0" destOrd="0" parTransId="{0C71B7FA-4169-4B29-B92E-6595B329F162}" sibTransId="{E761E406-D5F5-4C1C-A0EB-F2093D9BF61E}"/>
    <dgm:cxn modelId="{595A7189-F7F8-48EA-BDE1-C203C14A1928}" srcId="{89CE9B15-7021-4CC7-8F34-AE3C86D4E542}" destId="{3233DD0B-D591-4693-B386-5031B13256AC}" srcOrd="0" destOrd="0" parTransId="{99470920-BEF9-4261-8747-59A39E4D20A4}" sibTransId="{8474565B-8E31-4578-90DD-C3615CCE9609}"/>
    <dgm:cxn modelId="{D9F9548E-107B-4EC6-A9EB-1B350ED08B69}" srcId="{46245CA4-999D-47F3-A622-081057621C1A}" destId="{60F665B1-17F0-4515-8D60-4F23FD2B05DB}" srcOrd="1" destOrd="0" parTransId="{BF503FBB-0676-4729-859E-941FDB771290}" sibTransId="{CC99E474-D0F3-4590-B05E-854EC8350877}"/>
    <dgm:cxn modelId="{2A53049B-A136-4C5E-8277-CA91BEFB8B0C}" srcId="{60F665B1-17F0-4515-8D60-4F23FD2B05DB}" destId="{BFAE351C-1973-46D3-BDAE-19E0ACA1DE5C}" srcOrd="3" destOrd="0" parTransId="{6CA5FEA3-B6E9-433E-9C82-EABCE1E816DB}" sibTransId="{A39AC5B9-52C8-4E9A-A027-ABBC2DFF3DF8}"/>
    <dgm:cxn modelId="{2564579F-C086-4929-9919-983D43D03CAE}" type="presOf" srcId="{7CDEEE9A-4030-45F8-A943-083B01D3C9E1}" destId="{3A6B5FD2-7F15-4F3A-A7BC-A86D46E34067}" srcOrd="0" destOrd="2" presId="urn:microsoft.com/office/officeart/2005/8/layout/hList1"/>
    <dgm:cxn modelId="{C43A16A5-6FDF-4836-A8CB-192C05F32389}" type="presOf" srcId="{89CE9B15-7021-4CC7-8F34-AE3C86D4E542}" destId="{0EA3DAF7-5DCF-471C-AA7B-BE15EEE962DE}" srcOrd="0" destOrd="0" presId="urn:microsoft.com/office/officeart/2005/8/layout/hList1"/>
    <dgm:cxn modelId="{F9E120AD-599A-4F40-89E9-CF1A3E30A168}" srcId="{89CE9B15-7021-4CC7-8F34-AE3C86D4E542}" destId="{8FAFE982-6AC1-456C-A2D9-AC5C5C001067}" srcOrd="3" destOrd="0" parTransId="{CE65508D-27B5-4F0E-AACF-AFC22D1C5778}" sibTransId="{552EE1FA-A41F-4148-968F-1E6719063F49}"/>
    <dgm:cxn modelId="{7708DBAE-46A3-4B07-BDF8-E4C989F0DC05}" srcId="{B8E2D77B-939E-41C9-99E2-74410A98A684}" destId="{FB718F03-6312-4816-8C30-9166376F5940}" srcOrd="2" destOrd="0" parTransId="{717332EB-7F35-44E1-B1D1-BB0C9F0E20E6}" sibTransId="{3D1C3128-B00F-481B-9C0C-365A4F3D979C}"/>
    <dgm:cxn modelId="{1A4976B2-9B97-492A-87E1-C8048104BDD7}" srcId="{89CE9B15-7021-4CC7-8F34-AE3C86D4E542}" destId="{DA8BA772-2EC7-4D68-AE60-53693E5F19DB}" srcOrd="1" destOrd="0" parTransId="{1D677067-C441-46D7-837F-236817D8574C}" sibTransId="{DFE518FC-3C6B-4FEF-B9C5-B60F85708BFA}"/>
    <dgm:cxn modelId="{411B25B9-83CD-450D-A244-3192F4325610}" srcId="{60F665B1-17F0-4515-8D60-4F23FD2B05DB}" destId="{C9D18EC8-FDDB-43E5-A29C-B6A7C90AF5AC}" srcOrd="0" destOrd="0" parTransId="{880682D7-54AC-4713-9817-189E14A3392D}" sibTransId="{2F80E7A8-B62B-479B-AF8D-F0C56745596D}"/>
    <dgm:cxn modelId="{5C574DB9-00F7-489B-9D63-BE6991425476}" srcId="{89CE9B15-7021-4CC7-8F34-AE3C86D4E542}" destId="{7CDEEE9A-4030-45F8-A943-083B01D3C9E1}" srcOrd="2" destOrd="0" parTransId="{D12DFF8E-CDFB-4934-A6F6-1B26F11CBFEB}" sibTransId="{6BF5F744-DB48-4536-ACBF-7446F0A3D8A0}"/>
    <dgm:cxn modelId="{0373D8B9-5BAA-44C7-8121-0CE5CB37DBDE}" srcId="{B8E2D77B-939E-41C9-99E2-74410A98A684}" destId="{4CC72404-6A5D-4A4D-AE30-7ADC9061F45A}" srcOrd="1" destOrd="0" parTransId="{C43A02E1-F198-4C37-AD24-21B0F2C83294}" sibTransId="{D0E73905-28D2-4B65-8AE7-18C8C8D25901}"/>
    <dgm:cxn modelId="{4FECA0BA-DD6E-4DED-87B6-FFD5F3C30818}" type="presOf" srcId="{BE7AFFB7-E376-49D4-94B0-35D861FD399A}" destId="{D1455CD0-BDC3-41B2-9345-C0BAAA78E25D}" srcOrd="0" destOrd="2" presId="urn:microsoft.com/office/officeart/2005/8/layout/hList1"/>
    <dgm:cxn modelId="{9B0E93D3-69AB-4DF8-8653-4430C98C5CBF}" type="presOf" srcId="{BFAE351C-1973-46D3-BDAE-19E0ACA1DE5C}" destId="{D1455CD0-BDC3-41B2-9345-C0BAAA78E25D}" srcOrd="0" destOrd="3" presId="urn:microsoft.com/office/officeart/2005/8/layout/hList1"/>
    <dgm:cxn modelId="{A4C761FB-4587-404A-BEE2-1C32C39575D3}" type="presOf" srcId="{FB718F03-6312-4816-8C30-9166376F5940}" destId="{224ECED5-0F03-43AE-BFA3-9B91C651C3AB}" srcOrd="0" destOrd="2" presId="urn:microsoft.com/office/officeart/2005/8/layout/hList1"/>
    <dgm:cxn modelId="{786E2E3E-031D-4B6C-BBFA-EB5F48C1CE1F}" type="presParOf" srcId="{F68D15FE-EF19-4936-94F4-5125A2B85107}" destId="{395C478D-A743-4A89-B1AC-818DB3511647}" srcOrd="0" destOrd="0" presId="urn:microsoft.com/office/officeart/2005/8/layout/hList1"/>
    <dgm:cxn modelId="{C1BFD32B-EE63-4AF9-8C37-11282F259AAC}" type="presParOf" srcId="{395C478D-A743-4A89-B1AC-818DB3511647}" destId="{F05E7FD7-CF9F-4F15-A8F8-44EB71C112E4}" srcOrd="0" destOrd="0" presId="urn:microsoft.com/office/officeart/2005/8/layout/hList1"/>
    <dgm:cxn modelId="{47435D2C-70A4-4C0D-B77F-29BD567F6A47}" type="presParOf" srcId="{395C478D-A743-4A89-B1AC-818DB3511647}" destId="{224ECED5-0F03-43AE-BFA3-9B91C651C3AB}" srcOrd="1" destOrd="0" presId="urn:microsoft.com/office/officeart/2005/8/layout/hList1"/>
    <dgm:cxn modelId="{4247E8F0-8F49-4B76-A540-D56880167679}" type="presParOf" srcId="{F68D15FE-EF19-4936-94F4-5125A2B85107}" destId="{5DB6491E-2AE8-4523-98F7-7E32D2EF38F2}" srcOrd="1" destOrd="0" presId="urn:microsoft.com/office/officeart/2005/8/layout/hList1"/>
    <dgm:cxn modelId="{AFFCFED4-E4C2-4A3D-BFC0-BA3B43675A5C}" type="presParOf" srcId="{F68D15FE-EF19-4936-94F4-5125A2B85107}" destId="{4B654175-C847-4C25-982C-7DCCB98CA427}" srcOrd="2" destOrd="0" presId="urn:microsoft.com/office/officeart/2005/8/layout/hList1"/>
    <dgm:cxn modelId="{E5CEB2D9-A719-4D84-8E84-9232EEF60A20}" type="presParOf" srcId="{4B654175-C847-4C25-982C-7DCCB98CA427}" destId="{D1FCBB8F-9C05-4C19-ACAC-773E4E742216}" srcOrd="0" destOrd="0" presId="urn:microsoft.com/office/officeart/2005/8/layout/hList1"/>
    <dgm:cxn modelId="{8191246B-5E18-4C11-9AE8-76186653B8BA}" type="presParOf" srcId="{4B654175-C847-4C25-982C-7DCCB98CA427}" destId="{D1455CD0-BDC3-41B2-9345-C0BAAA78E25D}" srcOrd="1" destOrd="0" presId="urn:microsoft.com/office/officeart/2005/8/layout/hList1"/>
    <dgm:cxn modelId="{7E8131F6-F772-449D-B17B-2DE2B7A3E5A9}" type="presParOf" srcId="{F68D15FE-EF19-4936-94F4-5125A2B85107}" destId="{F67D917A-56DB-4BDF-9B12-F45CAEE574CF}" srcOrd="3" destOrd="0" presId="urn:microsoft.com/office/officeart/2005/8/layout/hList1"/>
    <dgm:cxn modelId="{820ACC73-ED57-4423-BBC4-5B3D86C0FA45}" type="presParOf" srcId="{F68D15FE-EF19-4936-94F4-5125A2B85107}" destId="{C23C3D39-2493-4EB8-8F01-FBBD831E0FBC}" srcOrd="4" destOrd="0" presId="urn:microsoft.com/office/officeart/2005/8/layout/hList1"/>
    <dgm:cxn modelId="{C646E407-CBAC-40EC-93E6-DD1FE4AC3AF3}" type="presParOf" srcId="{C23C3D39-2493-4EB8-8F01-FBBD831E0FBC}" destId="{0EA3DAF7-5DCF-471C-AA7B-BE15EEE962DE}" srcOrd="0" destOrd="0" presId="urn:microsoft.com/office/officeart/2005/8/layout/hList1"/>
    <dgm:cxn modelId="{8D9BB98F-9FAA-4E8C-AED1-4CB5DEC6DA05}" type="presParOf" srcId="{C23C3D39-2493-4EB8-8F01-FBBD831E0FBC}" destId="{3A6B5FD2-7F15-4F3A-A7BC-A86D46E34067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05E7FD7-CF9F-4F15-A8F8-44EB71C112E4}">
      <dsp:nvSpPr>
        <dsp:cNvPr id="0" name=""/>
        <dsp:cNvSpPr/>
      </dsp:nvSpPr>
      <dsp:spPr>
        <a:xfrm>
          <a:off x="2587" y="258007"/>
          <a:ext cx="2523136" cy="625774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73152" rIns="128016" bIns="73152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/>
            <a:t>T1 PROTECT DATA </a:t>
          </a:r>
          <a:r>
            <a:rPr lang="en-US" sz="1800" kern="1200" dirty="0"/>
            <a:t>(BASELINE)</a:t>
          </a:r>
        </a:p>
      </dsp:txBody>
      <dsp:txXfrm>
        <a:off x="2587" y="258007"/>
        <a:ext cx="2523136" cy="625774"/>
      </dsp:txXfrm>
    </dsp:sp>
    <dsp:sp modelId="{224ECED5-0F03-43AE-BFA3-9B91C651C3AB}">
      <dsp:nvSpPr>
        <dsp:cNvPr id="0" name=""/>
        <dsp:cNvSpPr/>
      </dsp:nvSpPr>
      <dsp:spPr>
        <a:xfrm>
          <a:off x="2587" y="883781"/>
          <a:ext cx="2523136" cy="2260507"/>
        </a:xfrm>
        <a:prstGeom prst="rect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012" tIns="96012" rIns="128016" bIns="144018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2023-2024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Residential nature (LSOA)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Wellbeing (GAD-7; PHQ-9)</a:t>
          </a:r>
        </a:p>
      </dsp:txBody>
      <dsp:txXfrm>
        <a:off x="2587" y="883781"/>
        <a:ext cx="2523136" cy="2260507"/>
      </dsp:txXfrm>
    </dsp:sp>
    <dsp:sp modelId="{D1FCBB8F-9C05-4C19-ACAC-773E4E742216}">
      <dsp:nvSpPr>
        <dsp:cNvPr id="0" name=""/>
        <dsp:cNvSpPr/>
      </dsp:nvSpPr>
      <dsp:spPr>
        <a:xfrm>
          <a:off x="2878963" y="258007"/>
          <a:ext cx="2523136" cy="625774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73152" rIns="128016" bIns="73152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/>
            <a:t>T2 NESTED SURVEY </a:t>
          </a:r>
          <a:r>
            <a:rPr lang="en-US" sz="1800" kern="1200" dirty="0"/>
            <a:t>(response resilience) </a:t>
          </a:r>
        </a:p>
      </dsp:txBody>
      <dsp:txXfrm>
        <a:off x="2878963" y="258007"/>
        <a:ext cx="2523136" cy="625774"/>
      </dsp:txXfrm>
    </dsp:sp>
    <dsp:sp modelId="{D1455CD0-BDC3-41B2-9345-C0BAAA78E25D}">
      <dsp:nvSpPr>
        <dsp:cNvPr id="0" name=""/>
        <dsp:cNvSpPr/>
      </dsp:nvSpPr>
      <dsp:spPr>
        <a:xfrm>
          <a:off x="2878963" y="883781"/>
          <a:ext cx="2523136" cy="2260507"/>
        </a:xfrm>
        <a:prstGeom prst="rect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012" tIns="96012" rIns="128016" bIns="144018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2024-2025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800" kern="1200" dirty="0">
              <a:effectLst/>
              <a:ea typeface="Calibri" panose="020F0502020204030204" pitchFamily="34" charset="0"/>
              <a:cs typeface="Times New Roman" panose="02020603050405020304" pitchFamily="18" charset="0"/>
            </a:rPr>
            <a:t>Nature measures (current and retrospective for T1)</a:t>
          </a:r>
          <a:endParaRPr lang="en-US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800" kern="1200" dirty="0">
              <a:effectLst/>
              <a:ea typeface="Calibri" panose="020F0502020204030204" pitchFamily="34" charset="0"/>
              <a:cs typeface="Times New Roman" panose="02020603050405020304" pitchFamily="18" charset="0"/>
            </a:rPr>
            <a:t>Resilience (psych, social)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800" kern="1200" dirty="0">
              <a:effectLst/>
              <a:ea typeface="Calibri" panose="020F0502020204030204" pitchFamily="34" charset="0"/>
              <a:cs typeface="Times New Roman" panose="02020603050405020304" pitchFamily="18" charset="0"/>
            </a:rPr>
            <a:t>Wellbeing (GAD-7; PHQ-9)</a:t>
          </a:r>
        </a:p>
      </dsp:txBody>
      <dsp:txXfrm>
        <a:off x="2878963" y="883781"/>
        <a:ext cx="2523136" cy="2260507"/>
      </dsp:txXfrm>
    </dsp:sp>
    <dsp:sp modelId="{0EA3DAF7-5DCF-471C-AA7B-BE15EEE962DE}">
      <dsp:nvSpPr>
        <dsp:cNvPr id="0" name=""/>
        <dsp:cNvSpPr/>
      </dsp:nvSpPr>
      <dsp:spPr>
        <a:xfrm>
          <a:off x="5755339" y="258007"/>
          <a:ext cx="2523136" cy="625774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73152" rIns="128016" bIns="73152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/>
            <a:t>T3 NESTED SURVEY </a:t>
          </a:r>
          <a:r>
            <a:rPr lang="en-US" sz="1800" kern="1200" dirty="0"/>
            <a:t>(recovery resilience)</a:t>
          </a:r>
        </a:p>
      </dsp:txBody>
      <dsp:txXfrm>
        <a:off x="5755339" y="258007"/>
        <a:ext cx="2523136" cy="625774"/>
      </dsp:txXfrm>
    </dsp:sp>
    <dsp:sp modelId="{3A6B5FD2-7F15-4F3A-A7BC-A86D46E34067}">
      <dsp:nvSpPr>
        <dsp:cNvPr id="0" name=""/>
        <dsp:cNvSpPr/>
      </dsp:nvSpPr>
      <dsp:spPr>
        <a:xfrm>
          <a:off x="5755339" y="883781"/>
          <a:ext cx="2523136" cy="2260507"/>
        </a:xfrm>
        <a:prstGeom prst="rect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012" tIns="96012" rIns="128016" bIns="144018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2025-2026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800" kern="1200" dirty="0">
              <a:effectLst/>
              <a:ea typeface="Calibri" panose="020F0502020204030204" pitchFamily="34" charset="0"/>
              <a:cs typeface="Times New Roman" panose="02020603050405020304" pitchFamily="18" charset="0"/>
            </a:rPr>
            <a:t>Nature measures</a:t>
          </a:r>
          <a:endParaRPr lang="en-US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800" kern="1200" dirty="0">
              <a:effectLst/>
              <a:ea typeface="Calibri" panose="020F0502020204030204" pitchFamily="34" charset="0"/>
              <a:cs typeface="Times New Roman" panose="02020603050405020304" pitchFamily="18" charset="0"/>
            </a:rPr>
            <a:t>Resilience (psych, social)</a:t>
          </a:r>
          <a:endParaRPr lang="en-US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800" kern="1200" dirty="0">
              <a:effectLst/>
              <a:ea typeface="Calibri" panose="020F0502020204030204" pitchFamily="34" charset="0"/>
              <a:cs typeface="Times New Roman" panose="02020603050405020304" pitchFamily="18" charset="0"/>
            </a:rPr>
            <a:t>Wellbeing (GAD-7; PHQ-9)</a:t>
          </a:r>
        </a:p>
      </dsp:txBody>
      <dsp:txXfrm>
        <a:off x="5755339" y="883781"/>
        <a:ext cx="2523136" cy="226050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F1995DE-B8F5-7AFE-18E2-7B5B9372C5D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DF601EC-7E7B-861F-885F-8F66198427D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BA1E56-DC6F-4761-BC6F-D4E35ECCFE14}" type="datetimeFigureOut">
              <a:rPr lang="en-GB" smtClean="0"/>
              <a:t>18/09/2025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BA7A958-A044-53DA-AD53-0064662C241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D65EE01-B5CC-99E1-FC41-5393084AC2B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C2B393-C7B7-4D50-A9CB-4AAB1307FAF5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8165429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>
          <a:extLst>
            <a:ext uri="{FF2B5EF4-FFF2-40B4-BE49-F238E27FC236}">
              <a16:creationId xmlns:a16="http://schemas.microsoft.com/office/drawing/2014/main" id="{2DCCA0A2-6DA2-C01C-9791-75C96635EA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7:notes">
            <a:extLst>
              <a:ext uri="{FF2B5EF4-FFF2-40B4-BE49-F238E27FC236}">
                <a16:creationId xmlns:a16="http://schemas.microsoft.com/office/drawing/2014/main" id="{5683F495-B071-742A-5FF2-20CB0EADFA7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156" name="Google Shape;156;p7:notes">
            <a:extLst>
              <a:ext uri="{FF2B5EF4-FFF2-40B4-BE49-F238E27FC236}">
                <a16:creationId xmlns:a16="http://schemas.microsoft.com/office/drawing/2014/main" id="{FDD70BAB-F5AE-DDD8-511D-4D090BCE0EE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82597930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56" name="Google Shape;156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96" name="Google Shape;9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08" name="Google Shape;108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35773688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08" name="Google Shape;108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14302467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08" name="Google Shape;108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74738270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08" name="Google Shape;108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27557770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08" name="Google Shape;108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94435902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08" name="Google Shape;108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89999233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08" name="Google Shape;108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3941135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32" name="Google Shape;132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44" name="Google Shape;144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56" name="Google Shape;156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96" name="Google Shape;9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tabLst/>
              <a:defRPr/>
            </a:pPr>
            <a:r>
              <a:rPr lang="en-GB" dirty="0"/>
              <a:t>Completed the analysis of the first RQ using Latent Growth Curve Models (LGCM).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tabLst/>
              <a:defRPr/>
            </a:pPr>
            <a:r>
              <a:rPr lang="en-GB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Keep brief and focus on main findings…. sleep trajectories during weeks of the lockdown as a function of having a garden….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tabLst/>
              <a:defRPr/>
            </a:pPr>
            <a:r>
              <a:rPr lang="en-GB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Both groups have classic u shape – where we see a general decline in sleep during the first several weeks of the pandemic, followed by a steady return to near baseline levels. (This is broadly what has been demonstrated in other covid-sleep studies).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tabLst/>
              <a:defRPr/>
            </a:pPr>
            <a:r>
              <a:rPr lang="en-GB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Terms of resilience Week 0–10: Clear difference — those with gardens (red) consistently report better sleep than those without. The group without gardens shows a deeper and longer dip in sleep quality.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tabLst/>
              <a:defRPr/>
            </a:pPr>
            <a:r>
              <a:rPr lang="en-GB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Evidence of response resilience = supports garden access as a buffer to the sleep-disrupting effects of early pandemic stress.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tabLst/>
              <a:defRPr/>
            </a:pPr>
            <a:r>
              <a:rPr lang="en-GB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In terms of recovery resilience - Week 10–20: Both groups improve, but the garden group maintains a higher level of sleep quality throughout.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tabLst/>
              <a:defRPr/>
            </a:pPr>
            <a:r>
              <a:rPr lang="en-GB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Suggests continued benefit from gardens — they aid not just protection but support ongoing recovery.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tabLst/>
              <a:defRPr/>
            </a:pPr>
            <a:r>
              <a:rPr lang="en-GB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In terms of mediation via mental </a:t>
            </a:r>
            <a:r>
              <a:rPr lang="en-GB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wllebing</a:t>
            </a:r>
            <a:r>
              <a:rPr lang="en-GB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, we found preliminary evidence to support this hypothesis but this analysis is </a:t>
            </a:r>
            <a:r>
              <a:rPr lang="en-GB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stillonging</a:t>
            </a:r>
            <a:r>
              <a:rPr lang="en-GB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GB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108" name="Google Shape;108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>
          <a:extLst>
            <a:ext uri="{FF2B5EF4-FFF2-40B4-BE49-F238E27FC236}">
              <a16:creationId xmlns:a16="http://schemas.microsoft.com/office/drawing/2014/main" id="{9DECE3F8-905D-145E-B349-936FB0F18A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3:notes">
            <a:extLst>
              <a:ext uri="{FF2B5EF4-FFF2-40B4-BE49-F238E27FC236}">
                <a16:creationId xmlns:a16="http://schemas.microsoft.com/office/drawing/2014/main" id="{D053C9E1-4EFE-E41E-9655-793A4DE2E04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GB" dirty="0"/>
              <a:t>20-wave unbalanced dataset, quadratic time effect,  makes modelling longitudinal mediation challenging. </a:t>
            </a:r>
          </a:p>
          <a:p>
            <a:r>
              <a:rPr lang="en-GB" dirty="0"/>
              <a:t>Several approaches feasible  more feasible (SEM with shared intercept, Two-step LGCM, wave-by-wave SEM).</a:t>
            </a:r>
          </a:p>
          <a:p>
            <a:r>
              <a:rPr lang="en-GB" dirty="0"/>
              <a:t>BUT Parallel-process LGCM = gold standard but  computationally heavy → so far resulted in convergence issues.</a:t>
            </a:r>
          </a:p>
          <a:p>
            <a:r>
              <a:rPr lang="en-GB" dirty="0"/>
              <a:t>Currently refining model specifications to overcome this - 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108" name="Google Shape;108;p3:notes">
            <a:extLst>
              <a:ext uri="{FF2B5EF4-FFF2-40B4-BE49-F238E27FC236}">
                <a16:creationId xmlns:a16="http://schemas.microsoft.com/office/drawing/2014/main" id="{50D42F16-BBB3-D9C4-A18F-20FA9E1E970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63713898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>
          <a:extLst>
            <a:ext uri="{FF2B5EF4-FFF2-40B4-BE49-F238E27FC236}">
              <a16:creationId xmlns:a16="http://schemas.microsoft.com/office/drawing/2014/main" id="{4EC3583F-95A8-2FB4-0263-EC293A1D1E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3:notes">
            <a:extLst>
              <a:ext uri="{FF2B5EF4-FFF2-40B4-BE49-F238E27FC236}">
                <a16:creationId xmlns:a16="http://schemas.microsoft.com/office/drawing/2014/main" id="{EEF27D43-1893-6F69-5434-7B0EC292F50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GB" dirty="0"/>
              <a:t>PROTECT data cleaned, linked with environmental measures (greenspace, coastal proximity).</a:t>
            </a:r>
          </a:p>
          <a:p>
            <a:r>
              <a:rPr lang="en-GB" dirty="0"/>
              <a:t>Initial LGCM models are encouraging — showing plausible sleep and mental health trajectories.</a:t>
            </a:r>
          </a:p>
          <a:p>
            <a:r>
              <a:rPr lang="en-GB" dirty="0"/>
              <a:t>Clear signal of Covid-19 period disruption (highlighted) across outcomes – which appears to differ as a function of neighbourhood greenspace</a:t>
            </a:r>
          </a:p>
          <a:p>
            <a:r>
              <a:rPr lang="en-GB" dirty="0"/>
              <a:t>Next step: adjust fully for Covid-19 covariates which were missing in the original dataset and run the mediation models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108" name="Google Shape;108;p3:notes">
            <a:extLst>
              <a:ext uri="{FF2B5EF4-FFF2-40B4-BE49-F238E27FC236}">
                <a16:creationId xmlns:a16="http://schemas.microsoft.com/office/drawing/2014/main" id="{F65E0C7D-5E77-9503-341C-34A083E2843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34345576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>
          <a:extLst>
            <a:ext uri="{FF2B5EF4-FFF2-40B4-BE49-F238E27FC236}">
              <a16:creationId xmlns:a16="http://schemas.microsoft.com/office/drawing/2014/main" id="{AE3C45B0-EBC0-873F-D567-8845F09059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3:notes">
            <a:extLst>
              <a:ext uri="{FF2B5EF4-FFF2-40B4-BE49-F238E27FC236}">
                <a16:creationId xmlns:a16="http://schemas.microsoft.com/office/drawing/2014/main" id="{45D92ADC-867D-FA1C-7BBA-DC89C6A4C64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GB" dirty="0"/>
              <a:t>Designed a bespoke nested survey, sent only to existing PROTECT participants who reported a stressful life event in the last six months.</a:t>
            </a:r>
          </a:p>
          <a:p>
            <a:r>
              <a:rPr lang="en-GB" dirty="0"/>
              <a:t>This allows us to capture resilience processes (response and recovery) in real time.</a:t>
            </a:r>
          </a:p>
          <a:p>
            <a:r>
              <a:rPr lang="en-GB" dirty="0"/>
              <a:t>Builds on PROTECT baseline data, adding targeted measures of nature, resilience, and wellbeing.</a:t>
            </a:r>
          </a:p>
          <a:p>
            <a:r>
              <a:rPr lang="en-GB" dirty="0"/>
              <a:t>T2 survey live since Jan 2025, with 344 completions so far — full </a:t>
            </a:r>
            <a:r>
              <a:rPr lang="en-GB" dirty="0" err="1"/>
              <a:t>T1</a:t>
            </a:r>
            <a:r>
              <a:rPr lang="en-GB" dirty="0"/>
              <a:t> dataset expected in 3 months.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108" name="Google Shape;108;p3:notes">
            <a:extLst>
              <a:ext uri="{FF2B5EF4-FFF2-40B4-BE49-F238E27FC236}">
                <a16:creationId xmlns:a16="http://schemas.microsoft.com/office/drawing/2014/main" id="{8D873482-2171-CC28-B3DF-20C153D16DF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80823246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8750" indent="0">
              <a:buNone/>
            </a:pPr>
            <a:r>
              <a:rPr lang="en-GB" b="1" dirty="0"/>
              <a:t>Upcoming Challenges:</a:t>
            </a:r>
            <a:endParaRPr lang="en-GB" dirty="0"/>
          </a:p>
          <a:p>
            <a:r>
              <a:rPr lang="en-GB" dirty="0"/>
              <a:t>Convergence issues already evident in UCL Covid-19 Social Study mediation models.</a:t>
            </a:r>
          </a:p>
          <a:p>
            <a:r>
              <a:rPr lang="en-GB" dirty="0"/>
              <a:t>Expect these challenges to arise across other datasets too, given complexity (many waves, unbalanced data, covariates).</a:t>
            </a:r>
          </a:p>
          <a:p>
            <a:r>
              <a:rPr lang="en-GB" dirty="0"/>
              <a:t>Work underway to refine model specifications and test alternative estimation strategies.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lang="en-GB" dirty="0"/>
          </a:p>
          <a:p>
            <a:pPr marL="158750" indent="0">
              <a:buNone/>
            </a:pPr>
            <a:r>
              <a:rPr lang="en-GB" b="1" dirty="0"/>
              <a:t>Publications</a:t>
            </a:r>
            <a:endParaRPr lang="en-GB" dirty="0"/>
          </a:p>
          <a:p>
            <a:r>
              <a:rPr lang="en-GB" dirty="0"/>
              <a:t>At least three, possibly four papers planned.</a:t>
            </a:r>
          </a:p>
          <a:p>
            <a:r>
              <a:rPr lang="en-GB" dirty="0"/>
              <a:t>UK study: nature, stress, sleep → mediation via wellbeing.</a:t>
            </a:r>
          </a:p>
          <a:p>
            <a:r>
              <a:rPr lang="en-GB" dirty="0"/>
              <a:t>PROTECT: executive function mediating stress–health link.</a:t>
            </a:r>
          </a:p>
          <a:p>
            <a:r>
              <a:rPr lang="en-GB" dirty="0"/>
              <a:t>Bespoke 2-year survey: Year 1 initial evidence + full dataset follow-up.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120" name="Google Shape;120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96" name="Google Shape;9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GB" dirty="0"/>
              <a:t>Winter 25 – time </a:t>
            </a:r>
            <a:r>
              <a:rPr lang="en-GB" dirty="0" err="1"/>
              <a:t>time</a:t>
            </a:r>
            <a:r>
              <a:rPr lang="en-GB" dirty="0"/>
              <a:t> for MUPs  level 1 synthesis (</a:t>
            </a:r>
            <a:r>
              <a:rPr lang="en-GB" dirty="0" err="1"/>
              <a:t>D3.1</a:t>
            </a:r>
            <a:r>
              <a:rPr lang="en-GB" dirty="0"/>
              <a:t>) </a:t>
            </a:r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in Dec</a:t>
            </a:r>
            <a:endParaRPr dirty="0"/>
          </a:p>
        </p:txBody>
      </p:sp>
      <p:sp>
        <p:nvSpPr>
          <p:cNvPr id="144" name="Google Shape;144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156" name="Google Shape;156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96" name="Google Shape;9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GB" dirty="0">
                <a:latin typeface="Sen"/>
                <a:ea typeface="Sen"/>
                <a:cs typeface="Sen"/>
                <a:sym typeface="Sen"/>
              </a:rPr>
              <a:t>All analysis takes place on the UKDataService </a:t>
            </a:r>
            <a:r>
              <a:rPr lang="en-GB" dirty="0" err="1">
                <a:latin typeface="Sen"/>
                <a:ea typeface="Sen"/>
                <a:cs typeface="Sen"/>
                <a:sym typeface="Sen"/>
              </a:rPr>
              <a:t>SecureLab</a:t>
            </a:r>
            <a:r>
              <a:rPr lang="en-GB" dirty="0">
                <a:latin typeface="Sen"/>
                <a:ea typeface="Sen"/>
                <a:cs typeface="Sen"/>
                <a:sym typeface="Sen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GB" dirty="0" err="1">
                <a:latin typeface="Sen"/>
                <a:ea typeface="Sen"/>
                <a:cs typeface="Sen"/>
                <a:sym typeface="Sen"/>
              </a:rPr>
              <a:t>SecureLab</a:t>
            </a:r>
            <a:r>
              <a:rPr lang="en-GB" dirty="0">
                <a:latin typeface="Sen"/>
                <a:ea typeface="Sen"/>
                <a:cs typeface="Sen"/>
                <a:sym typeface="Sen"/>
              </a:rPr>
              <a:t> is a highly secure environment on which all postcode-level UKHLS data analysis takes place.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GB" dirty="0">
                <a:latin typeface="Sen"/>
                <a:ea typeface="Sen"/>
                <a:cs typeface="Sen"/>
                <a:sym typeface="Sen"/>
              </a:rPr>
              <a:t>For reference, a UK postcode typically contains up to 100 households, but usually is nearer to 15.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GB" dirty="0">
                <a:latin typeface="Sen"/>
                <a:ea typeface="Sen"/>
                <a:cs typeface="Sen"/>
                <a:sym typeface="Sen"/>
              </a:rPr>
              <a:t>Producing nature exposure data can be done inside the </a:t>
            </a:r>
            <a:r>
              <a:rPr lang="en-GB" dirty="0" err="1">
                <a:latin typeface="Sen"/>
                <a:ea typeface="Sen"/>
                <a:cs typeface="Sen"/>
                <a:sym typeface="Sen"/>
              </a:rPr>
              <a:t>SecureLab</a:t>
            </a:r>
            <a:r>
              <a:rPr lang="en-GB" dirty="0">
                <a:latin typeface="Sen"/>
                <a:ea typeface="Sen"/>
                <a:cs typeface="Sen"/>
                <a:sym typeface="Sen"/>
              </a:rPr>
              <a:t>, but it is cumbersome, as data imports are all subject to application and approval processes, which take into consideration licensing issues etc.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GB" dirty="0"/>
              <a:t>I therefore decided to use Geographical Information Systems packages in R to produce full nature exposure data sets for every postcode centroid in Great Britain ~2.5 million postcodes.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GB" dirty="0"/>
              <a:t>The scale of the data made it necessary to implement chunked pipelines, avoiding memory overload and prohibitively long processing times.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GB" dirty="0"/>
              <a:t>These derived data have now been approved and imported into the </a:t>
            </a:r>
            <a:r>
              <a:rPr lang="en-GB" dirty="0" err="1"/>
              <a:t>SecureLab</a:t>
            </a:r>
            <a:r>
              <a:rPr lang="en-GB" dirty="0"/>
              <a:t>.</a:t>
            </a:r>
            <a:endParaRPr dirty="0"/>
          </a:p>
        </p:txBody>
      </p:sp>
      <p:sp>
        <p:nvSpPr>
          <p:cNvPr id="108" name="Google Shape;108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20" name="Google Shape;120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32" name="Google Shape;132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44" name="Google Shape;144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56" name="Google Shape;156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>
          <a:extLst>
            <a:ext uri="{FF2B5EF4-FFF2-40B4-BE49-F238E27FC236}">
              <a16:creationId xmlns:a16="http://schemas.microsoft.com/office/drawing/2014/main" id="{90A1ADA6-BC54-1C41-1655-846F732B4A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2:notes">
            <a:extLst>
              <a:ext uri="{FF2B5EF4-FFF2-40B4-BE49-F238E27FC236}">
                <a16:creationId xmlns:a16="http://schemas.microsoft.com/office/drawing/2014/main" id="{E03C03A3-9030-5D30-16DA-88DD4B02A0A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96" name="Google Shape;96;p2:notes">
            <a:extLst>
              <a:ext uri="{FF2B5EF4-FFF2-40B4-BE49-F238E27FC236}">
                <a16:creationId xmlns:a16="http://schemas.microsoft.com/office/drawing/2014/main" id="{E216B73A-FA6D-48AA-7243-4CF69F1D2E2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2171755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08" name="Google Shape;108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20" name="Google Shape;120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32" name="Google Shape;132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>
          <a:extLst>
            <a:ext uri="{FF2B5EF4-FFF2-40B4-BE49-F238E27FC236}">
              <a16:creationId xmlns:a16="http://schemas.microsoft.com/office/drawing/2014/main" id="{43AC0214-C6CC-972B-F9D4-B396F11203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5:notes">
            <a:extLst>
              <a:ext uri="{FF2B5EF4-FFF2-40B4-BE49-F238E27FC236}">
                <a16:creationId xmlns:a16="http://schemas.microsoft.com/office/drawing/2014/main" id="{7DC9083B-5DA8-A8E8-B651-CB032930EA6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32" name="Google Shape;132;p5:notes">
            <a:extLst>
              <a:ext uri="{FF2B5EF4-FFF2-40B4-BE49-F238E27FC236}">
                <a16:creationId xmlns:a16="http://schemas.microsoft.com/office/drawing/2014/main" id="{212E4860-6D04-9A58-6ABE-10BFEB383F0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4249998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44" name="Google Shape;144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9"/>
          <p:cNvSpPr txBox="1">
            <a:spLocks noGrp="1"/>
          </p:cNvSpPr>
          <p:nvPr>
            <p:ph type="ctrTitle"/>
          </p:nvPr>
        </p:nvSpPr>
        <p:spPr>
          <a:xfrm>
            <a:off x="4864464" y="1805771"/>
            <a:ext cx="6261907" cy="1495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 b="1" cap="none" baseline="0">
                <a:latin typeface="Fira Sans" panose="020B0503050000020004" pitchFamily="34" charset="0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3" name="Google Shape;13;p9"/>
          <p:cNvSpPr txBox="1">
            <a:spLocks noGrp="1"/>
          </p:cNvSpPr>
          <p:nvPr>
            <p:ph type="subTitle" idx="1"/>
          </p:nvPr>
        </p:nvSpPr>
        <p:spPr>
          <a:xfrm>
            <a:off x="4991309" y="3654404"/>
            <a:ext cx="4447644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pic>
        <p:nvPicPr>
          <p:cNvPr id="7" name="Google Shape;87;p1" descr="A picture containing graphics, graphic design, font, logo&#10;&#10;Description automatically generated">
            <a:extLst>
              <a:ext uri="{FF2B5EF4-FFF2-40B4-BE49-F238E27FC236}">
                <a16:creationId xmlns:a16="http://schemas.microsoft.com/office/drawing/2014/main" id="{BC340DD4-36D7-5C39-9086-8E346BE1230E}"/>
              </a:ext>
            </a:extLst>
          </p:cNvPr>
          <p:cNvPicPr preferRelativeResize="0"/>
          <p:nvPr userDrawn="1"/>
        </p:nvPicPr>
        <p:blipFill rotWithShape="1">
          <a:blip r:embed="rId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50613" y="-31175"/>
            <a:ext cx="3592287" cy="170419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88;p1">
            <a:extLst>
              <a:ext uri="{FF2B5EF4-FFF2-40B4-BE49-F238E27FC236}">
                <a16:creationId xmlns:a16="http://schemas.microsoft.com/office/drawing/2014/main" id="{CF0BD1A5-D354-5431-67DC-AFD05133AFDC}"/>
              </a:ext>
            </a:extLst>
          </p:cNvPr>
          <p:cNvSpPr txBox="1"/>
          <p:nvPr userDrawn="1"/>
        </p:nvSpPr>
        <p:spPr>
          <a:xfrm>
            <a:off x="3048000" y="6214058"/>
            <a:ext cx="6096000" cy="5462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sv-SE" sz="1200" b="0" i="0" u="none" strike="noStrike" cap="none">
                <a:solidFill>
                  <a:schemeClr val="dk1"/>
                </a:solidFill>
                <a:latin typeface="Sen"/>
                <a:ea typeface="Sen"/>
                <a:cs typeface="Sen"/>
                <a:sym typeface="Sen"/>
              </a:rPr>
              <a:t>The Resonate project is funded by the European Union’s Horizons Europe Research and Innovation programme under grant agreement No. 101081420 and co-funded by the UK Research and Innovation grant award No. 10063874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" name="Google Shape;89;p1" descr="A flag with yellow stars in a circle&#10;&#10;Description automatically generated with low confidence">
            <a:extLst>
              <a:ext uri="{FF2B5EF4-FFF2-40B4-BE49-F238E27FC236}">
                <a16:creationId xmlns:a16="http://schemas.microsoft.com/office/drawing/2014/main" id="{CF016984-0AD4-7E81-86DF-12E5DAEEF3BB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</a:blip>
          <a:srcRect/>
          <a:stretch/>
        </p:blipFill>
        <p:spPr>
          <a:xfrm>
            <a:off x="2000688" y="6131674"/>
            <a:ext cx="952549" cy="62868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90;p1" descr="A picture containing font, graphics, symbol, text&#10;&#10;Description automatically generated">
            <a:extLst>
              <a:ext uri="{FF2B5EF4-FFF2-40B4-BE49-F238E27FC236}">
                <a16:creationId xmlns:a16="http://schemas.microsoft.com/office/drawing/2014/main" id="{D2AFEDE7-A415-96C5-E1F3-DDD0196EDBB6}"/>
              </a:ext>
            </a:extLst>
          </p:cNvPr>
          <p:cNvPicPr preferRelativeResize="0"/>
          <p:nvPr userDrawn="1"/>
        </p:nvPicPr>
        <p:blipFill rotWithShape="1">
          <a:blip r:embed="rId4">
            <a:alphaModFix/>
          </a:blip>
          <a:srcRect/>
          <a:stretch/>
        </p:blipFill>
        <p:spPr>
          <a:xfrm>
            <a:off x="9176972" y="6264091"/>
            <a:ext cx="1686557" cy="497999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91;p1">
            <a:extLst>
              <a:ext uri="{FF2B5EF4-FFF2-40B4-BE49-F238E27FC236}">
                <a16:creationId xmlns:a16="http://schemas.microsoft.com/office/drawing/2014/main" id="{33615FB8-A547-9F2C-2203-4502E5B37D23}"/>
              </a:ext>
            </a:extLst>
          </p:cNvPr>
          <p:cNvSpPr/>
          <p:nvPr userDrawn="1"/>
        </p:nvSpPr>
        <p:spPr>
          <a:xfrm>
            <a:off x="0" y="5879575"/>
            <a:ext cx="6096000" cy="132428"/>
          </a:xfrm>
          <a:prstGeom prst="rect">
            <a:avLst/>
          </a:prstGeom>
          <a:solidFill>
            <a:srgbClr val="0047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" name="Google Shape;92;p1">
            <a:extLst>
              <a:ext uri="{FF2B5EF4-FFF2-40B4-BE49-F238E27FC236}">
                <a16:creationId xmlns:a16="http://schemas.microsoft.com/office/drawing/2014/main" id="{CBA5E809-B774-1E1F-1085-7101FFE393C0}"/>
              </a:ext>
            </a:extLst>
          </p:cNvPr>
          <p:cNvSpPr/>
          <p:nvPr userDrawn="1"/>
        </p:nvSpPr>
        <p:spPr>
          <a:xfrm>
            <a:off x="6096000" y="5879575"/>
            <a:ext cx="6096000" cy="132428"/>
          </a:xfrm>
          <a:prstGeom prst="rect">
            <a:avLst/>
          </a:prstGeom>
          <a:solidFill>
            <a:srgbClr val="00AFD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" name="Google Shape;93;p1">
            <a:extLst>
              <a:ext uri="{FF2B5EF4-FFF2-40B4-BE49-F238E27FC236}">
                <a16:creationId xmlns:a16="http://schemas.microsoft.com/office/drawing/2014/main" id="{9514681C-C684-2E69-E4C7-43C6FAB34453}"/>
              </a:ext>
            </a:extLst>
          </p:cNvPr>
          <p:cNvSpPr/>
          <p:nvPr userDrawn="1"/>
        </p:nvSpPr>
        <p:spPr>
          <a:xfrm>
            <a:off x="0" y="5764268"/>
            <a:ext cx="12192000" cy="115307"/>
          </a:xfrm>
          <a:prstGeom prst="rect">
            <a:avLst/>
          </a:prstGeom>
          <a:solidFill>
            <a:srgbClr val="49B17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8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v-SE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9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9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v-SE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4" name="Google Shape;14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5" name="Google Shape;15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6" name="Google Shape;16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v-SE"/>
              <a:t>‹Nr.›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698152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1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" name="Google Shape;20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21" name="Google Shape;21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22" name="Google Shape;22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v-SE"/>
              <a:t>‹Nr.›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04698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1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1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6" name="Google Shape;2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27" name="Google Shape;2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28" name="Google Shape;2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v-SE"/>
              <a:t>‹Nr.›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60073133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1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1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" name="Google Shape;32;p12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" name="Google Shape;33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4" name="Google Shape;34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5" name="Google Shape;35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v-SE"/>
              <a:t>‹Nr.›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319278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3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3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9" name="Google Shape;39;p13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13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1" name="Google Shape;41;p13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3" name="Google Shape;43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4" name="Google Shape;44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v-SE"/>
              <a:t>‹Nr.›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3307812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8" name="Google Shape;48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9" name="Google Shape;49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v-SE"/>
              <a:t>‹Nr.›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6011577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52" name="Google Shape;52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53" name="Google Shape;53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v-SE"/>
              <a:t>‹Nr.›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6183486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6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16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59" name="Google Shape;59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60" name="Google Shape;60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v-SE"/>
              <a:t>‹Nr.›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4411219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userDrawn="1">
  <p:cSld name="OBJECT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10"/>
          <p:cNvSpPr txBox="1">
            <a:spLocks noGrp="1"/>
          </p:cNvSpPr>
          <p:nvPr>
            <p:ph type="title"/>
          </p:nvPr>
        </p:nvSpPr>
        <p:spPr>
          <a:xfrm>
            <a:off x="887652" y="1540231"/>
            <a:ext cx="9144001" cy="633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>
              <a:defRPr sz="4000" b="1" dirty="0">
                <a:solidFill>
                  <a:srgbClr val="00AFD7"/>
                </a:solidFill>
                <a:latin typeface="Sen"/>
                <a:ea typeface="Sen"/>
                <a:cs typeface="Sen"/>
                <a:sym typeface="Arial"/>
              </a:defRPr>
            </a:lvl1pPr>
          </a:lstStyle>
          <a:p>
            <a:pPr lvl="0">
              <a:buClr>
                <a:srgbClr val="00AFD7"/>
              </a:buClr>
              <a:buSzPts val="4000"/>
              <a:buFont typeface="Sen"/>
            </a:pPr>
            <a:endParaRPr dirty="0"/>
          </a:p>
        </p:txBody>
      </p:sp>
      <p:sp>
        <p:nvSpPr>
          <p:cNvPr id="19" name="Google Shape;19;p10"/>
          <p:cNvSpPr txBox="1">
            <a:spLocks noGrp="1"/>
          </p:cNvSpPr>
          <p:nvPr>
            <p:ph type="body" idx="1" hasCustomPrompt="1"/>
          </p:nvPr>
        </p:nvSpPr>
        <p:spPr>
          <a:xfrm>
            <a:off x="631621" y="2476182"/>
            <a:ext cx="7988124" cy="33637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9B170"/>
              </a:buClr>
              <a:buSzPts val="1800"/>
              <a:buChar char="•"/>
              <a:defRPr sz="1800">
                <a:latin typeface="Sen" panose="020B0604020202020204" charset="0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AFD7"/>
              </a:buClr>
              <a:buSzPts val="1800"/>
              <a:buChar char="•"/>
              <a:defRPr sz="1500">
                <a:latin typeface="Sen" panose="020B0604020202020204" charset="0"/>
              </a:defRPr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r>
              <a:rPr lang="en-GB" dirty="0" err="1"/>
              <a:t>Asdfa</a:t>
            </a:r>
            <a:endParaRPr lang="en-GB" dirty="0"/>
          </a:p>
          <a:p>
            <a:pPr lvl="1"/>
            <a:r>
              <a:rPr lang="en-GB" dirty="0" err="1"/>
              <a:t>asdfasd</a:t>
            </a:r>
            <a:endParaRPr dirty="0"/>
          </a:p>
        </p:txBody>
      </p:sp>
      <p:sp>
        <p:nvSpPr>
          <p:cNvPr id="20" name="Google Shape;20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v-SE"/>
              <a:t>‹Nr.›</a:t>
            </a:fld>
            <a:endParaRPr/>
          </a:p>
        </p:txBody>
      </p:sp>
      <p:sp>
        <p:nvSpPr>
          <p:cNvPr id="9" name="Google Shape;112;p3">
            <a:extLst>
              <a:ext uri="{FF2B5EF4-FFF2-40B4-BE49-F238E27FC236}">
                <a16:creationId xmlns:a16="http://schemas.microsoft.com/office/drawing/2014/main" id="{5CD130C0-5BE3-8C69-B420-F306F915DFA2}"/>
              </a:ext>
            </a:extLst>
          </p:cNvPr>
          <p:cNvSpPr/>
          <p:nvPr userDrawn="1"/>
        </p:nvSpPr>
        <p:spPr>
          <a:xfrm>
            <a:off x="0" y="6725572"/>
            <a:ext cx="6096000" cy="132428"/>
          </a:xfrm>
          <a:prstGeom prst="rect">
            <a:avLst/>
          </a:prstGeom>
          <a:solidFill>
            <a:srgbClr val="0047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Google Shape;113;p3">
            <a:extLst>
              <a:ext uri="{FF2B5EF4-FFF2-40B4-BE49-F238E27FC236}">
                <a16:creationId xmlns:a16="http://schemas.microsoft.com/office/drawing/2014/main" id="{3D76909F-452E-B707-C6CA-F02094AB2286}"/>
              </a:ext>
            </a:extLst>
          </p:cNvPr>
          <p:cNvSpPr/>
          <p:nvPr userDrawn="1"/>
        </p:nvSpPr>
        <p:spPr>
          <a:xfrm>
            <a:off x="6096000" y="6725572"/>
            <a:ext cx="6096000" cy="132428"/>
          </a:xfrm>
          <a:prstGeom prst="rect">
            <a:avLst/>
          </a:prstGeom>
          <a:solidFill>
            <a:srgbClr val="00AFD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114;p3">
            <a:extLst>
              <a:ext uri="{FF2B5EF4-FFF2-40B4-BE49-F238E27FC236}">
                <a16:creationId xmlns:a16="http://schemas.microsoft.com/office/drawing/2014/main" id="{09F0F5B2-A264-87A4-7592-2E707E2DBBCF}"/>
              </a:ext>
            </a:extLst>
          </p:cNvPr>
          <p:cNvSpPr/>
          <p:nvPr userDrawn="1"/>
        </p:nvSpPr>
        <p:spPr>
          <a:xfrm>
            <a:off x="0" y="6610265"/>
            <a:ext cx="12192000" cy="115307"/>
          </a:xfrm>
          <a:prstGeom prst="rect">
            <a:avLst/>
          </a:prstGeom>
          <a:solidFill>
            <a:srgbClr val="49B17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" name="Google Shape;115;p3" descr="A flag with yellow stars in a circle&#10;&#10;Description automatically generated with low confidence">
            <a:extLst>
              <a:ext uri="{FF2B5EF4-FFF2-40B4-BE49-F238E27FC236}">
                <a16:creationId xmlns:a16="http://schemas.microsoft.com/office/drawing/2014/main" id="{507532A6-AD2B-8AE9-904E-000431CC8D63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372661" y="300128"/>
            <a:ext cx="754544" cy="49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16;p3" descr="A picture containing font, graphics, symbol, text&#10;&#10;Description automatically generated">
            <a:extLst>
              <a:ext uri="{FF2B5EF4-FFF2-40B4-BE49-F238E27FC236}">
                <a16:creationId xmlns:a16="http://schemas.microsoft.com/office/drawing/2014/main" id="{FF3AE37B-ABE2-4E2A-E582-00C3B1E732E1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</a:blip>
          <a:srcRect/>
          <a:stretch/>
        </p:blipFill>
        <p:spPr>
          <a:xfrm>
            <a:off x="10422293" y="328322"/>
            <a:ext cx="1495593" cy="4416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17;p3">
            <a:extLst>
              <a:ext uri="{FF2B5EF4-FFF2-40B4-BE49-F238E27FC236}">
                <a16:creationId xmlns:a16="http://schemas.microsoft.com/office/drawing/2014/main" id="{2ABBB074-394F-5BBF-0047-2756C7F6E671}"/>
              </a:ext>
            </a:extLst>
          </p:cNvPr>
          <p:cNvPicPr preferRelativeResize="0"/>
          <p:nvPr userDrawn="1"/>
        </p:nvPicPr>
        <p:blipFill rotWithShape="1"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627" y="-85724"/>
            <a:ext cx="2631232" cy="12482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7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7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7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66" name="Google Shape;66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67" name="Google Shape;67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v-SE"/>
              <a:t>‹Nr.›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04750864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8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72" name="Google Shape;72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73" name="Google Shape;73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v-SE"/>
              <a:t>‹Nr.›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8761083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9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9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78" name="Google Shape;78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79" name="Google Shape;79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v-SE"/>
              <a:t>‹Nr.›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25930438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E1A568-752C-0570-C9D3-3CDDE328CF0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F25CDEA-42A1-41AD-139D-96E8D6DAC63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sv-S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36F96F-77C8-3A97-E336-8E0100827F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4684C-C0F2-44E6-B383-75BB2A846A1F}" type="datetimeFigureOut">
              <a:rPr lang="sv-SE" smtClean="0"/>
              <a:t>2025-09-18</a:t>
            </a:fld>
            <a:endParaRPr lang="sv-S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BD2AA4-D6B9-0404-8FAC-45FEA1FCC6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15C654-D661-AABF-2131-0A1D62D157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7CCDC-6570-47F3-841F-9F73E2FC2284}" type="slidenum">
              <a:rPr lang="sv-SE" smtClean="0"/>
              <a:t>‹Nr.›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77539227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4B9689-E6FA-6EE1-1798-F7EBE2127D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22B830-3AA5-E66C-11D9-705790F13E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89DE75-9DD2-6AD3-8140-EB738E24E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4684C-C0F2-44E6-B383-75BB2A846A1F}" type="datetimeFigureOut">
              <a:rPr lang="sv-SE" smtClean="0"/>
              <a:t>2025-09-18</a:t>
            </a:fld>
            <a:endParaRPr lang="sv-S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E16246-5241-3FF7-ED3B-D2B0B1D461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8121D7-09E0-5640-5D00-78C1CECA7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7CCDC-6570-47F3-841F-9F73E2FC2284}" type="slidenum">
              <a:rPr lang="sv-SE" smtClean="0"/>
              <a:t>‹Nr.›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99972006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203473-F4F2-B05F-DEC1-4654F98021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DA77B2-2869-F6AC-1BFB-C64CA6444B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1D069D-5638-4818-5E0E-800A94B66D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4684C-C0F2-44E6-B383-75BB2A846A1F}" type="datetimeFigureOut">
              <a:rPr lang="sv-SE" smtClean="0"/>
              <a:t>2025-09-18</a:t>
            </a:fld>
            <a:endParaRPr lang="sv-S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D94C0D-0832-C2D4-38A8-B3B96F5AFB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E71152-4BEB-2C0E-922A-C226DDC7A5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7CCDC-6570-47F3-841F-9F73E2FC2284}" type="slidenum">
              <a:rPr lang="sv-SE" smtClean="0"/>
              <a:t>‹Nr.›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21520678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57E7A3-C744-57FD-B71F-EB34972887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95710C-5596-96E0-588E-5D61388FD7F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C5875AC-6FFF-421B-3A54-C738B2F072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9C0789-DF41-27A5-DFFA-F7836BFABF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4684C-C0F2-44E6-B383-75BB2A846A1F}" type="datetimeFigureOut">
              <a:rPr lang="sv-SE" smtClean="0"/>
              <a:t>2025-09-18</a:t>
            </a:fld>
            <a:endParaRPr lang="sv-S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43387CD-1B81-738B-B4E9-903CDD8BEA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77D08B-02DB-9300-96A5-6F68F70709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7CCDC-6570-47F3-841F-9F73E2FC2284}" type="slidenum">
              <a:rPr lang="sv-SE" smtClean="0"/>
              <a:t>‹Nr.›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05486734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479DC2-5BF3-1410-D2E8-2BC6FCA586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647AFF-1232-8367-B9D0-224F03F38F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E6A4C0E-DE27-733A-9B50-D4E43DF3D0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1966B51-2BD9-1D06-5B4D-A8E6481A810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04E6E22-0B8C-D058-1D33-FDA6E3F7DF3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008166E-D1C7-EBA7-C1F2-2773AD9F27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4684C-C0F2-44E6-B383-75BB2A846A1F}" type="datetimeFigureOut">
              <a:rPr lang="sv-SE" smtClean="0"/>
              <a:t>2025-09-18</a:t>
            </a:fld>
            <a:endParaRPr lang="sv-S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84CA902-C565-A5E4-7162-8EF50201FC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DAE5674-889A-69FA-9179-B7D918EE12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7CCDC-6570-47F3-841F-9F73E2FC2284}" type="slidenum">
              <a:rPr lang="sv-SE" smtClean="0"/>
              <a:t>‹Nr.›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24216784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80A4C1-6ACA-37EC-5830-60C4EF4AFE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826ED3-BC63-A9BE-275E-6A10BEE18D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4684C-C0F2-44E6-B383-75BB2A846A1F}" type="datetimeFigureOut">
              <a:rPr lang="sv-SE" smtClean="0"/>
              <a:t>2025-09-18</a:t>
            </a:fld>
            <a:endParaRPr lang="sv-S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D74CCC5-6D98-F751-47BC-6ACCD3766C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C5F6552-9EDB-1B37-7ADE-380018BD80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7CCDC-6570-47F3-841F-9F73E2FC2284}" type="slidenum">
              <a:rPr lang="sv-SE" smtClean="0"/>
              <a:t>‹Nr.›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63038885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C5A8580-FB5E-0B97-849D-67A8C46528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4684C-C0F2-44E6-B383-75BB2A846A1F}" type="datetimeFigureOut">
              <a:rPr lang="sv-SE" smtClean="0"/>
              <a:t>2025-09-18</a:t>
            </a:fld>
            <a:endParaRPr lang="sv-S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9AB61B5-92DC-D1E7-1E8E-974840567C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ABEA21-79FD-3FE3-47A1-DA1C49FD5E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7CCDC-6570-47F3-841F-9F73E2FC2284}" type="slidenum">
              <a:rPr lang="sv-SE" smtClean="0"/>
              <a:t>‹Nr.›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7147979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SECTION_HEAD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1"/>
          <p:cNvSpPr txBox="1">
            <a:spLocks noGrp="1"/>
          </p:cNvSpPr>
          <p:nvPr>
            <p:ph type="title"/>
          </p:nvPr>
        </p:nvSpPr>
        <p:spPr>
          <a:xfrm>
            <a:off x="1524000" y="2215131"/>
            <a:ext cx="9144000" cy="12471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 b="1">
                <a:latin typeface="Fira Sans" panose="020B0503050000020004" pitchFamily="34" charset="0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25" name="Google Shape;25;p11"/>
          <p:cNvSpPr txBox="1">
            <a:spLocks noGrp="1"/>
          </p:cNvSpPr>
          <p:nvPr>
            <p:ph type="body" idx="1"/>
          </p:nvPr>
        </p:nvSpPr>
        <p:spPr>
          <a:xfrm>
            <a:off x="1524000" y="3790644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0" lv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800">
                <a:solidFill>
                  <a:schemeClr val="tx1"/>
                </a:solidFill>
                <a:latin typeface="Sen" panose="020B0604020202020204" charset="0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 dirty="0"/>
          </a:p>
        </p:txBody>
      </p:sp>
      <p:pic>
        <p:nvPicPr>
          <p:cNvPr id="159" name="Google Shape;159;p7" descr="A picture containing graphics, graphic design, font, logo&#10;&#10;Description automatically generated"/>
          <p:cNvPicPr preferRelativeResize="0"/>
          <p:nvPr userDrawn="1"/>
        </p:nvPicPr>
        <p:blipFill rotWithShape="1">
          <a:blip r:embed="rId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7000" y="-7286"/>
            <a:ext cx="4320425" cy="2049620"/>
          </a:xfrm>
          <a:prstGeom prst="rect">
            <a:avLst/>
          </a:prstGeom>
          <a:noFill/>
          <a:ln>
            <a:noFill/>
          </a:ln>
        </p:spPr>
      </p:pic>
      <p:sp>
        <p:nvSpPr>
          <p:cNvPr id="161" name="Google Shape;161;p7"/>
          <p:cNvSpPr/>
          <p:nvPr userDrawn="1"/>
        </p:nvSpPr>
        <p:spPr>
          <a:xfrm>
            <a:off x="0" y="5901772"/>
            <a:ext cx="6096000" cy="132428"/>
          </a:xfrm>
          <a:prstGeom prst="rect">
            <a:avLst/>
          </a:prstGeom>
          <a:solidFill>
            <a:srgbClr val="0047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2" name="Google Shape;162;p7"/>
          <p:cNvSpPr/>
          <p:nvPr userDrawn="1"/>
        </p:nvSpPr>
        <p:spPr>
          <a:xfrm>
            <a:off x="6096000" y="5901772"/>
            <a:ext cx="6096000" cy="132428"/>
          </a:xfrm>
          <a:prstGeom prst="rect">
            <a:avLst/>
          </a:prstGeom>
          <a:solidFill>
            <a:srgbClr val="00AFD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3" name="Google Shape;163;p7"/>
          <p:cNvSpPr txBox="1"/>
          <p:nvPr userDrawn="1"/>
        </p:nvSpPr>
        <p:spPr>
          <a:xfrm>
            <a:off x="3048000" y="6212415"/>
            <a:ext cx="6096000" cy="5462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sv-SE" sz="1200" b="0" i="0" u="none" strike="noStrike" cap="none" dirty="0">
                <a:solidFill>
                  <a:schemeClr val="dk1"/>
                </a:solidFill>
                <a:latin typeface="Sen"/>
                <a:ea typeface="Sen"/>
                <a:cs typeface="Sen"/>
                <a:sym typeface="Sen"/>
              </a:rPr>
              <a:t>The Resonate project is funded by the European Union’s Horizons Europe Research and Innovation programme under grant agreement No. 101081420 and co-funded by the UK Research and Innovation grant award No. 10063874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4" name="Google Shape;164;p7" descr="A flag with yellow stars in a circle&#10;&#10;Description automatically generated with low confidence"/>
          <p:cNvPicPr preferRelativeResize="0"/>
          <p:nvPr userDrawn="1"/>
        </p:nvPicPr>
        <p:blipFill rotWithShape="1">
          <a:blip r:embed="rId3">
            <a:alphaModFix/>
          </a:blip>
          <a:srcRect/>
          <a:stretch/>
        </p:blipFill>
        <p:spPr>
          <a:xfrm>
            <a:off x="2000688" y="6130031"/>
            <a:ext cx="952549" cy="628682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Google Shape;165;p7" descr="A picture containing font, graphics, symbol, text&#10;&#10;Description automatically generated"/>
          <p:cNvPicPr preferRelativeResize="0"/>
          <p:nvPr userDrawn="1"/>
        </p:nvPicPr>
        <p:blipFill rotWithShape="1">
          <a:blip r:embed="rId4">
            <a:alphaModFix/>
          </a:blip>
          <a:srcRect/>
          <a:stretch/>
        </p:blipFill>
        <p:spPr>
          <a:xfrm>
            <a:off x="9176972" y="6262448"/>
            <a:ext cx="1686557" cy="497999"/>
          </a:xfrm>
          <a:prstGeom prst="rect">
            <a:avLst/>
          </a:prstGeom>
          <a:noFill/>
          <a:ln>
            <a:noFill/>
          </a:ln>
        </p:spPr>
      </p:pic>
      <p:sp>
        <p:nvSpPr>
          <p:cNvPr id="166" name="Google Shape;166;p7"/>
          <p:cNvSpPr/>
          <p:nvPr userDrawn="1"/>
        </p:nvSpPr>
        <p:spPr>
          <a:xfrm>
            <a:off x="0" y="5786465"/>
            <a:ext cx="12192000" cy="115307"/>
          </a:xfrm>
          <a:prstGeom prst="rect">
            <a:avLst/>
          </a:prstGeom>
          <a:solidFill>
            <a:srgbClr val="49B17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51D752-44F5-0DD0-9C5C-D9E99A8C9C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A9299E-DEDE-F6C7-6799-6101CF342E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55AC930-F12F-98D9-8B71-F45289138F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BD7CB1F-2897-7FDC-48A3-2B82C0CB1C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4684C-C0F2-44E6-B383-75BB2A846A1F}" type="datetimeFigureOut">
              <a:rPr lang="sv-SE" smtClean="0"/>
              <a:t>2025-09-18</a:t>
            </a:fld>
            <a:endParaRPr lang="sv-S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1384E73-C54B-4B35-A6D8-026928A3A6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514DA50-FF04-9277-4836-2016E0CAA9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7CCDC-6570-47F3-841F-9F73E2FC2284}" type="slidenum">
              <a:rPr lang="sv-SE" smtClean="0"/>
              <a:t>‹Nr.›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28559101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0FC4D8-98E1-5D28-4617-5BD28066A6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647625D-9ED2-26EA-EF56-DCE7C2A53E8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v-S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5D691A3-C828-463F-BE54-08DE5617B0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FD99B78-088F-CBEC-9129-C7F32007F5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4684C-C0F2-44E6-B383-75BB2A846A1F}" type="datetimeFigureOut">
              <a:rPr lang="sv-SE" smtClean="0"/>
              <a:t>2025-09-18</a:t>
            </a:fld>
            <a:endParaRPr lang="sv-S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57D952A-8053-5BEE-06FC-E5901B945F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961F76-0CE8-733B-890A-103F57D53D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7CCDC-6570-47F3-841F-9F73E2FC2284}" type="slidenum">
              <a:rPr lang="sv-SE" smtClean="0"/>
              <a:t>‹Nr.›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81454076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6E2828-04A2-1357-BBAE-97929B3B2C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3A97BF7-2233-4ADB-D78D-4F204478EF2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A2009D-C78B-9AA2-5FB1-AB7DA81F28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4684C-C0F2-44E6-B383-75BB2A846A1F}" type="datetimeFigureOut">
              <a:rPr lang="sv-SE" smtClean="0"/>
              <a:t>2025-09-18</a:t>
            </a:fld>
            <a:endParaRPr lang="sv-S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9FA186-B1AE-2F8B-C1C0-33373B069B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A9F4C3-B2CA-A7F3-B423-C434DA9A53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7CCDC-6570-47F3-841F-9F73E2FC2284}" type="slidenum">
              <a:rPr lang="sv-SE" smtClean="0"/>
              <a:t>‹Nr.›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13534031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A53CEBC-0ED6-2D34-FE45-CC57C65EE40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B3A8000-433C-F3F5-F55B-95B2F6CAC47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06ED94-F677-3576-4133-ECA7F7B8CB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4684C-C0F2-44E6-B383-75BB2A846A1F}" type="datetimeFigureOut">
              <a:rPr lang="sv-SE" smtClean="0"/>
              <a:t>2025-09-18</a:t>
            </a:fld>
            <a:endParaRPr lang="sv-S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A58DC1-DABD-AEB7-4809-885C776E45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A978DB-22FF-D21A-E37D-48E4A02661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7CCDC-6570-47F3-841F-9F73E2FC2284}" type="slidenum">
              <a:rPr lang="sv-SE" smtClean="0"/>
              <a:t>‹Nr.›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892140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1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1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" name="Google Shape;32;p12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" name="Google Shape;33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v-SE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3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3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9" name="Google Shape;39;p13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13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1" name="Google Shape;41;p13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v-SE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v-SE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12;p3">
            <a:extLst>
              <a:ext uri="{FF2B5EF4-FFF2-40B4-BE49-F238E27FC236}">
                <a16:creationId xmlns:a16="http://schemas.microsoft.com/office/drawing/2014/main" id="{680387DC-C835-09CB-E83D-A8369DE8326F}"/>
              </a:ext>
            </a:extLst>
          </p:cNvPr>
          <p:cNvSpPr/>
          <p:nvPr userDrawn="1"/>
        </p:nvSpPr>
        <p:spPr>
          <a:xfrm>
            <a:off x="0" y="6725572"/>
            <a:ext cx="6096000" cy="132428"/>
          </a:xfrm>
          <a:prstGeom prst="rect">
            <a:avLst/>
          </a:prstGeom>
          <a:solidFill>
            <a:srgbClr val="0047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Google Shape;113;p3">
            <a:extLst>
              <a:ext uri="{FF2B5EF4-FFF2-40B4-BE49-F238E27FC236}">
                <a16:creationId xmlns:a16="http://schemas.microsoft.com/office/drawing/2014/main" id="{49FDEC90-3C10-728B-8FEA-9FC60EC3151D}"/>
              </a:ext>
            </a:extLst>
          </p:cNvPr>
          <p:cNvSpPr/>
          <p:nvPr userDrawn="1"/>
        </p:nvSpPr>
        <p:spPr>
          <a:xfrm>
            <a:off x="6096000" y="6725572"/>
            <a:ext cx="6096000" cy="132428"/>
          </a:xfrm>
          <a:prstGeom prst="rect">
            <a:avLst/>
          </a:prstGeom>
          <a:solidFill>
            <a:srgbClr val="00AFD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" name="Google Shape;114;p3">
            <a:extLst>
              <a:ext uri="{FF2B5EF4-FFF2-40B4-BE49-F238E27FC236}">
                <a16:creationId xmlns:a16="http://schemas.microsoft.com/office/drawing/2014/main" id="{9FF7F1E1-3FDB-83AE-41DE-60E9A52D9313}"/>
              </a:ext>
            </a:extLst>
          </p:cNvPr>
          <p:cNvSpPr/>
          <p:nvPr userDrawn="1"/>
        </p:nvSpPr>
        <p:spPr>
          <a:xfrm>
            <a:off x="0" y="6610265"/>
            <a:ext cx="12192000" cy="115307"/>
          </a:xfrm>
          <a:prstGeom prst="rect">
            <a:avLst/>
          </a:prstGeom>
          <a:solidFill>
            <a:srgbClr val="49B17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" name="Google Shape;115;p3" descr="A flag with yellow stars in a circle&#10;&#10;Description automatically generated with low confidence">
            <a:extLst>
              <a:ext uri="{FF2B5EF4-FFF2-40B4-BE49-F238E27FC236}">
                <a16:creationId xmlns:a16="http://schemas.microsoft.com/office/drawing/2014/main" id="{C81ACB99-87C8-E534-0951-2ACD590DF389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372661" y="300128"/>
            <a:ext cx="754544" cy="49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16;p3" descr="A picture containing font, graphics, symbol, text&#10;&#10;Description automatically generated">
            <a:extLst>
              <a:ext uri="{FF2B5EF4-FFF2-40B4-BE49-F238E27FC236}">
                <a16:creationId xmlns:a16="http://schemas.microsoft.com/office/drawing/2014/main" id="{37F9418B-CAA1-2369-D960-0CF2E8A87F90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</a:blip>
          <a:srcRect/>
          <a:stretch/>
        </p:blipFill>
        <p:spPr>
          <a:xfrm>
            <a:off x="10422293" y="328322"/>
            <a:ext cx="1495593" cy="44161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17;p3">
            <a:extLst>
              <a:ext uri="{FF2B5EF4-FFF2-40B4-BE49-F238E27FC236}">
                <a16:creationId xmlns:a16="http://schemas.microsoft.com/office/drawing/2014/main" id="{1162FC3C-0BB1-7673-6669-30508C307D0F}"/>
              </a:ext>
            </a:extLst>
          </p:cNvPr>
          <p:cNvPicPr preferRelativeResize="0"/>
          <p:nvPr userDrawn="1"/>
        </p:nvPicPr>
        <p:blipFill rotWithShape="1"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627" y="-85724"/>
            <a:ext cx="2631232" cy="12482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6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16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v-SE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7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7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7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v-SE"/>
              <a:t>‹Nr.›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8" name="Google Shape;8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v-SE"/>
              <a:t>‹Nr.›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49B17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9" name="Google Shape;9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0" name="Google Shape;10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v-SE"/>
              <a:t>‹Nr.›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5141972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333CB4E-7934-BF66-B884-A1FBB1FE76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39502C-CD4C-42C0-A1F2-20F9BAB32A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572CFA-C91B-0812-6222-8AF1BF3882E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44684C-C0F2-44E6-B383-75BB2A846A1F}" type="datetimeFigureOut">
              <a:rPr lang="sv-SE" smtClean="0"/>
              <a:t>2025-09-18</a:t>
            </a:fld>
            <a:endParaRPr lang="sv-S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842B99-AF78-0D71-1B5B-F8F56A7AC38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9F1066-BB62-5B13-AC55-465C0F1729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97CCDC-6570-47F3-841F-9F73E2FC2284}" type="slidenum">
              <a:rPr lang="sv-SE" smtClean="0"/>
              <a:t>‹Nr.›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5518620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1.pn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1.png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1.png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1.png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1.png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1.png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2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1.png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4.png"/><Relationship Id="rId5" Type="http://schemas.openxmlformats.org/officeDocument/2006/relationships/image" Target="../media/image21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5.png"/><Relationship Id="rId5" Type="http://schemas.openxmlformats.org/officeDocument/2006/relationships/image" Target="../media/image21.png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1.png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emf"/><Relationship Id="rId3" Type="http://schemas.openxmlformats.org/officeDocument/2006/relationships/image" Target="../media/image2.png"/><Relationship Id="rId7" Type="http://schemas.openxmlformats.org/officeDocument/2006/relationships/image" Target="../media/image27.emf"/><Relationship Id="rId12" Type="http://schemas.openxmlformats.org/officeDocument/2006/relationships/image" Target="../media/image32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6.emf"/><Relationship Id="rId11" Type="http://schemas.openxmlformats.org/officeDocument/2006/relationships/image" Target="../media/image31.emf"/><Relationship Id="rId5" Type="http://schemas.openxmlformats.org/officeDocument/2006/relationships/image" Target="../media/image21.png"/><Relationship Id="rId10" Type="http://schemas.openxmlformats.org/officeDocument/2006/relationships/image" Target="../media/image30.emf"/><Relationship Id="rId4" Type="http://schemas.openxmlformats.org/officeDocument/2006/relationships/image" Target="../media/image3.png"/><Relationship Id="rId9" Type="http://schemas.openxmlformats.org/officeDocument/2006/relationships/image" Target="../media/image29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3.png"/><Relationship Id="rId5" Type="http://schemas.openxmlformats.org/officeDocument/2006/relationships/image" Target="../media/image21.png"/><Relationship Id="rId4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4.png"/><Relationship Id="rId5" Type="http://schemas.openxmlformats.org/officeDocument/2006/relationships/image" Target="../media/image21.png"/><Relationship Id="rId4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5.png"/><Relationship Id="rId5" Type="http://schemas.openxmlformats.org/officeDocument/2006/relationships/image" Target="../media/image21.png"/><Relationship Id="rId4" Type="http://schemas.openxmlformats.org/officeDocument/2006/relationships/image" Target="../media/image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1.png"/><Relationship Id="rId4" Type="http://schemas.openxmlformats.org/officeDocument/2006/relationships/image" Target="../media/image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1.png"/><Relationship Id="rId4" Type="http://schemas.openxmlformats.org/officeDocument/2006/relationships/image" Target="../media/image3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9.png"/><Relationship Id="rId7" Type="http://schemas.openxmlformats.org/officeDocument/2006/relationships/image" Target="../media/image36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hyperlink" Target="mailto:angel.dzhambov@mu-plovdiv.bg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1.png"/><Relationship Id="rId4" Type="http://schemas.openxmlformats.org/officeDocument/2006/relationships/image" Target="../media/image3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2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7.png"/><Relationship Id="rId5" Type="http://schemas.openxmlformats.org/officeDocument/2006/relationships/image" Target="../media/image21.png"/><Relationship Id="rId10" Type="http://schemas.openxmlformats.org/officeDocument/2006/relationships/image" Target="../media/image40.png"/><Relationship Id="rId4" Type="http://schemas.openxmlformats.org/officeDocument/2006/relationships/image" Target="../media/image3.png"/><Relationship Id="rId9" Type="http://schemas.openxmlformats.org/officeDocument/2006/relationships/hyperlink" Target="https://freepngimg.com/png/61254-emoticon-icons-mark-computer-tick-check-emoji" TargetMode="Externa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hyperlink" Target="https://freepngimg.com/png/61254-emoticon-icons-mark-computer-tick-check-emoji" TargetMode="External"/><Relationship Id="rId3" Type="http://schemas.openxmlformats.org/officeDocument/2006/relationships/image" Target="../media/image2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0.png"/><Relationship Id="rId5" Type="http://schemas.openxmlformats.org/officeDocument/2006/relationships/image" Target="../media/image21.png"/><Relationship Id="rId10" Type="http://schemas.openxmlformats.org/officeDocument/2006/relationships/hyperlink" Target="http://pixabay.com/nl/kruis-x-red-vierkante-verwijderen-39414/" TargetMode="External"/><Relationship Id="rId4" Type="http://schemas.openxmlformats.org/officeDocument/2006/relationships/image" Target="../media/image3.png"/><Relationship Id="rId9" Type="http://schemas.openxmlformats.org/officeDocument/2006/relationships/image" Target="../media/image41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2.png"/><Relationship Id="rId7" Type="http://schemas.openxmlformats.org/officeDocument/2006/relationships/image" Target="../media/image43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2.jpeg"/><Relationship Id="rId5" Type="http://schemas.openxmlformats.org/officeDocument/2006/relationships/image" Target="../media/image21.png"/><Relationship Id="rId4" Type="http://schemas.openxmlformats.org/officeDocument/2006/relationships/image" Target="../media/image3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3" Type="http://schemas.openxmlformats.org/officeDocument/2006/relationships/image" Target="../media/image2.png"/><Relationship Id="rId7" Type="http://schemas.openxmlformats.org/officeDocument/2006/relationships/diagramLayout" Target="../diagrams/layout1.xm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2.xml"/><Relationship Id="rId6" Type="http://schemas.openxmlformats.org/officeDocument/2006/relationships/diagramData" Target="../diagrams/data1.xml"/><Relationship Id="rId11" Type="http://schemas.openxmlformats.org/officeDocument/2006/relationships/image" Target="../media/image45.png"/><Relationship Id="rId5" Type="http://schemas.openxmlformats.org/officeDocument/2006/relationships/image" Target="../media/image21.png"/><Relationship Id="rId10" Type="http://schemas.microsoft.com/office/2007/relationships/diagramDrawing" Target="../diagrams/drawing1.xml"/><Relationship Id="rId4" Type="http://schemas.openxmlformats.org/officeDocument/2006/relationships/image" Target="../media/image3.png"/><Relationship Id="rId9" Type="http://schemas.openxmlformats.org/officeDocument/2006/relationships/diagramColors" Target="../diagrams/colors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1.png"/><Relationship Id="rId4" Type="http://schemas.openxmlformats.org/officeDocument/2006/relationships/image" Target="../media/image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6.emf"/><Relationship Id="rId5" Type="http://schemas.openxmlformats.org/officeDocument/2006/relationships/image" Target="../media/image21.png"/><Relationship Id="rId4" Type="http://schemas.openxmlformats.org/officeDocument/2006/relationships/image" Target="../media/image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7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e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2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e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5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jpe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jpe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6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mailto:j.grellier@exeter.ac.uk" TargetMode="External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microsoft.com/office/2007/relationships/media" Target="../media/media1.wav"/><Relationship Id="rId1" Type="http://schemas.openxmlformats.org/officeDocument/2006/relationships/audio" Target="NULL" TargetMode="External"/><Relationship Id="rId6" Type="http://schemas.openxmlformats.org/officeDocument/2006/relationships/image" Target="../media/image17.png"/><Relationship Id="rId5" Type="http://schemas.openxmlformats.org/officeDocument/2006/relationships/image" Target="../media/image16.jpe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1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CA8C96-8ECB-68DC-48C5-124E4A5283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441578" y="1262643"/>
            <a:ext cx="6122300" cy="1513212"/>
          </a:xfrm>
        </p:spPr>
        <p:txBody>
          <a:bodyPr>
            <a:normAutofit/>
          </a:bodyPr>
          <a:lstStyle/>
          <a:p>
            <a:pPr algn="l"/>
            <a:r>
              <a:rPr lang="sv-SE" b="1">
                <a:solidFill>
                  <a:srgbClr val="3C3C3B"/>
                </a:solidFill>
                <a:latin typeface="Fira Sans" panose="020B0803050000020004" pitchFamily="34" charset="0"/>
              </a:rPr>
              <a:t>CS9  Care farms</a:t>
            </a:r>
            <a:endParaRPr lang="sv-SE" b="1" dirty="0">
              <a:solidFill>
                <a:srgbClr val="3C3C3B"/>
              </a:solidFill>
              <a:latin typeface="Fira Sans" panose="020B0803050000020004" pitchFamily="34" charset="0"/>
            </a:endParaRPr>
          </a:p>
        </p:txBody>
      </p:sp>
      <p:pic>
        <p:nvPicPr>
          <p:cNvPr id="5" name="Picture 4" descr="A picture containing graphics, graphic design, font, logo&#10;&#10;Description automatically generated">
            <a:extLst>
              <a:ext uri="{FF2B5EF4-FFF2-40B4-BE49-F238E27FC236}">
                <a16:creationId xmlns:a16="http://schemas.microsoft.com/office/drawing/2014/main" id="{D0C08086-A0C3-F090-4B0A-AA5B002A5BE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67320" y="-209950"/>
            <a:ext cx="2889504" cy="2005539"/>
          </a:xfrm>
          <a:prstGeom prst="rect">
            <a:avLst/>
          </a:prstGeom>
        </p:spPr>
      </p:pic>
      <p:sp>
        <p:nvSpPr>
          <p:cNvPr id="13" name="Subtitle 2">
            <a:extLst>
              <a:ext uri="{FF2B5EF4-FFF2-40B4-BE49-F238E27FC236}">
                <a16:creationId xmlns:a16="http://schemas.microsoft.com/office/drawing/2014/main" id="{51A7FE64-DD00-8C93-F616-ED51C4315598}"/>
              </a:ext>
            </a:extLst>
          </p:cNvPr>
          <p:cNvSpPr txBox="1">
            <a:spLocks/>
          </p:cNvSpPr>
          <p:nvPr/>
        </p:nvSpPr>
        <p:spPr>
          <a:xfrm>
            <a:off x="3048000" y="6214058"/>
            <a:ext cx="6096000" cy="54629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sv-SE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n" pitchFamily="2" charset="0"/>
                <a:ea typeface="+mn-ea"/>
                <a:cs typeface="+mn-cs"/>
              </a:rPr>
              <a:t>The Resonate </a:t>
            </a:r>
            <a:r>
              <a:rPr kumimoji="0" lang="sv-SE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n" pitchFamily="2" charset="0"/>
                <a:ea typeface="+mn-ea"/>
                <a:cs typeface="+mn-cs"/>
              </a:rPr>
              <a:t>project</a:t>
            </a:r>
            <a:r>
              <a:rPr kumimoji="0" lang="sv-SE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n" pitchFamily="2" charset="0"/>
                <a:ea typeface="+mn-ea"/>
                <a:cs typeface="+mn-cs"/>
              </a:rPr>
              <a:t> is </a:t>
            </a:r>
            <a:r>
              <a:rPr kumimoji="0" lang="sv-SE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n" pitchFamily="2" charset="0"/>
                <a:ea typeface="+mn-ea"/>
                <a:cs typeface="+mn-cs"/>
              </a:rPr>
              <a:t>funded</a:t>
            </a:r>
            <a:r>
              <a:rPr kumimoji="0" lang="sv-SE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n" pitchFamily="2" charset="0"/>
                <a:ea typeface="+mn-ea"/>
                <a:cs typeface="+mn-cs"/>
              </a:rPr>
              <a:t> by the </a:t>
            </a:r>
            <a:r>
              <a:rPr kumimoji="0" lang="sv-SE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n" pitchFamily="2" charset="0"/>
                <a:ea typeface="+mn-ea"/>
                <a:cs typeface="+mn-cs"/>
              </a:rPr>
              <a:t>European</a:t>
            </a:r>
            <a:r>
              <a:rPr kumimoji="0" lang="sv-SE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n" pitchFamily="2" charset="0"/>
                <a:ea typeface="+mn-ea"/>
                <a:cs typeface="+mn-cs"/>
              </a:rPr>
              <a:t> </a:t>
            </a:r>
            <a:r>
              <a:rPr kumimoji="0" lang="sv-SE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n" pitchFamily="2" charset="0"/>
                <a:ea typeface="+mn-ea"/>
                <a:cs typeface="+mn-cs"/>
              </a:rPr>
              <a:t>Union’s</a:t>
            </a:r>
            <a:r>
              <a:rPr kumimoji="0" lang="sv-SE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n" pitchFamily="2" charset="0"/>
                <a:ea typeface="+mn-ea"/>
                <a:cs typeface="+mn-cs"/>
              </a:rPr>
              <a:t> </a:t>
            </a:r>
            <a:r>
              <a:rPr kumimoji="0" lang="sv-SE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n" pitchFamily="2" charset="0"/>
                <a:ea typeface="+mn-ea"/>
                <a:cs typeface="+mn-cs"/>
              </a:rPr>
              <a:t>Horizons</a:t>
            </a:r>
            <a:r>
              <a:rPr kumimoji="0" lang="sv-SE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n" pitchFamily="2" charset="0"/>
                <a:ea typeface="+mn-ea"/>
                <a:cs typeface="+mn-cs"/>
              </a:rPr>
              <a:t> </a:t>
            </a:r>
            <a:r>
              <a:rPr kumimoji="0" lang="sv-SE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n" pitchFamily="2" charset="0"/>
                <a:ea typeface="+mn-ea"/>
                <a:cs typeface="+mn-cs"/>
              </a:rPr>
              <a:t>Europe</a:t>
            </a:r>
            <a:r>
              <a:rPr kumimoji="0" lang="sv-SE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n" pitchFamily="2" charset="0"/>
                <a:ea typeface="+mn-ea"/>
                <a:cs typeface="+mn-cs"/>
              </a:rPr>
              <a:t> Research and Innovation </a:t>
            </a:r>
            <a:r>
              <a:rPr kumimoji="0" lang="sv-SE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n" pitchFamily="2" charset="0"/>
                <a:ea typeface="+mn-ea"/>
                <a:cs typeface="+mn-cs"/>
              </a:rPr>
              <a:t>programme</a:t>
            </a:r>
            <a:r>
              <a:rPr kumimoji="0" lang="sv-SE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n" pitchFamily="2" charset="0"/>
                <a:ea typeface="+mn-ea"/>
                <a:cs typeface="+mn-cs"/>
              </a:rPr>
              <a:t> under grant </a:t>
            </a:r>
            <a:r>
              <a:rPr kumimoji="0" lang="sv-SE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n" pitchFamily="2" charset="0"/>
                <a:ea typeface="+mn-ea"/>
                <a:cs typeface="+mn-cs"/>
              </a:rPr>
              <a:t>agreement</a:t>
            </a:r>
            <a:r>
              <a:rPr kumimoji="0" lang="sv-SE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n" pitchFamily="2" charset="0"/>
                <a:ea typeface="+mn-ea"/>
                <a:cs typeface="+mn-cs"/>
              </a:rPr>
              <a:t> No. 101081420 and co-</a:t>
            </a:r>
            <a:r>
              <a:rPr kumimoji="0" lang="sv-SE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n" pitchFamily="2" charset="0"/>
                <a:ea typeface="+mn-ea"/>
                <a:cs typeface="+mn-cs"/>
              </a:rPr>
              <a:t>funded</a:t>
            </a:r>
            <a:r>
              <a:rPr kumimoji="0" lang="sv-SE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n" pitchFamily="2" charset="0"/>
                <a:ea typeface="+mn-ea"/>
                <a:cs typeface="+mn-cs"/>
              </a:rPr>
              <a:t> by the UK Research and Innovation grant </a:t>
            </a:r>
            <a:r>
              <a:rPr kumimoji="0" lang="sv-SE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n" pitchFamily="2" charset="0"/>
                <a:ea typeface="+mn-ea"/>
                <a:cs typeface="+mn-cs"/>
              </a:rPr>
              <a:t>award</a:t>
            </a:r>
            <a:r>
              <a:rPr kumimoji="0" lang="sv-SE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n" pitchFamily="2" charset="0"/>
                <a:ea typeface="+mn-ea"/>
                <a:cs typeface="+mn-cs"/>
              </a:rPr>
              <a:t> No. 10063874</a:t>
            </a:r>
          </a:p>
        </p:txBody>
      </p:sp>
      <p:pic>
        <p:nvPicPr>
          <p:cNvPr id="14" name="Picture 13" descr="A flag with yellow stars in a circle&#10;&#10;Description automatically generated with low confidence">
            <a:extLst>
              <a:ext uri="{FF2B5EF4-FFF2-40B4-BE49-F238E27FC236}">
                <a16:creationId xmlns:a16="http://schemas.microsoft.com/office/drawing/2014/main" id="{3EC09987-85F9-B3BB-7FFE-1241A8CCD04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0688" y="6131674"/>
            <a:ext cx="952549" cy="628682"/>
          </a:xfrm>
          <a:prstGeom prst="rect">
            <a:avLst/>
          </a:prstGeom>
        </p:spPr>
      </p:pic>
      <p:pic>
        <p:nvPicPr>
          <p:cNvPr id="15" name="Picture 14" descr="A picture containing font, graphics, symbol, text&#10;&#10;Description automatically generated">
            <a:extLst>
              <a:ext uri="{FF2B5EF4-FFF2-40B4-BE49-F238E27FC236}">
                <a16:creationId xmlns:a16="http://schemas.microsoft.com/office/drawing/2014/main" id="{6BAC66B3-2B53-5ACD-0FBD-30282D7FD6D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76972" y="6264091"/>
            <a:ext cx="1686557" cy="497999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6D22B758-BA2C-8C6E-17A6-56140F43043F}"/>
              </a:ext>
            </a:extLst>
          </p:cNvPr>
          <p:cNvSpPr/>
          <p:nvPr/>
        </p:nvSpPr>
        <p:spPr>
          <a:xfrm>
            <a:off x="0" y="5879575"/>
            <a:ext cx="6096000" cy="132428"/>
          </a:xfrm>
          <a:prstGeom prst="rect">
            <a:avLst/>
          </a:prstGeom>
          <a:solidFill>
            <a:srgbClr val="00476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17C052F-2AC2-F8DA-53C1-120913D3CD03}"/>
              </a:ext>
            </a:extLst>
          </p:cNvPr>
          <p:cNvSpPr/>
          <p:nvPr/>
        </p:nvSpPr>
        <p:spPr>
          <a:xfrm>
            <a:off x="6096000" y="5879575"/>
            <a:ext cx="6096000" cy="132428"/>
          </a:xfrm>
          <a:prstGeom prst="rect">
            <a:avLst/>
          </a:prstGeom>
          <a:solidFill>
            <a:srgbClr val="00AFD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6781F30A-8677-F5F0-F173-07D65C844750}"/>
              </a:ext>
            </a:extLst>
          </p:cNvPr>
          <p:cNvSpPr/>
          <p:nvPr/>
        </p:nvSpPr>
        <p:spPr>
          <a:xfrm>
            <a:off x="0" y="5764268"/>
            <a:ext cx="12192000" cy="115307"/>
          </a:xfrm>
          <a:prstGeom prst="rect">
            <a:avLst/>
          </a:prstGeom>
          <a:solidFill>
            <a:srgbClr val="49B17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82F419FC-A6C4-9D48-FD9D-125F34554DBB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09406"/>
            <a:ext cx="3349690" cy="3349690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FCA90A79-6088-9602-CDDC-74FEF4A3B64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17851" y="3041391"/>
            <a:ext cx="8772525" cy="232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18281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>
          <a:extLst>
            <a:ext uri="{FF2B5EF4-FFF2-40B4-BE49-F238E27FC236}">
              <a16:creationId xmlns:a16="http://schemas.microsoft.com/office/drawing/2014/main" id="{FE11A24E-E1DF-9FBF-ABF1-192293335A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">
            <a:extLst>
              <a:ext uri="{FF2B5EF4-FFF2-40B4-BE49-F238E27FC236}">
                <a16:creationId xmlns:a16="http://schemas.microsoft.com/office/drawing/2014/main" id="{923F3880-45A2-DB6C-3C27-7DF047C6388E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887653" y="1519595"/>
            <a:ext cx="9144000" cy="65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AFD7"/>
              </a:buClr>
              <a:buSzPts val="4000"/>
              <a:buFont typeface="Sen"/>
              <a:buNone/>
            </a:pPr>
            <a:r>
              <a:rPr lang="sv-SE" sz="4000" b="1" dirty="0" err="1">
                <a:solidFill>
                  <a:srgbClr val="00AFD7"/>
                </a:solidFill>
                <a:latin typeface="Sen"/>
                <a:ea typeface="Sen"/>
                <a:cs typeface="Sen"/>
                <a:sym typeface="Sen"/>
              </a:rPr>
              <a:t>Objectives</a:t>
            </a:r>
            <a:r>
              <a:rPr lang="sv-SE" sz="4000" b="1" dirty="0">
                <a:solidFill>
                  <a:srgbClr val="00AFD7"/>
                </a:solidFill>
                <a:latin typeface="Sen"/>
                <a:ea typeface="Sen"/>
                <a:cs typeface="Sen"/>
                <a:sym typeface="Sen"/>
              </a:rPr>
              <a:t> </a:t>
            </a:r>
            <a:r>
              <a:rPr lang="sv-SE" sz="4000" b="1" dirty="0" err="1">
                <a:solidFill>
                  <a:srgbClr val="00AFD7"/>
                </a:solidFill>
                <a:latin typeface="Sen"/>
                <a:ea typeface="Sen"/>
                <a:cs typeface="Sen"/>
                <a:sym typeface="Sen"/>
              </a:rPr>
              <a:t>of</a:t>
            </a:r>
            <a:r>
              <a:rPr lang="sv-SE" sz="4000" b="1" dirty="0">
                <a:solidFill>
                  <a:srgbClr val="00AFD7"/>
                </a:solidFill>
                <a:latin typeface="Sen"/>
                <a:ea typeface="Sen"/>
                <a:cs typeface="Sen"/>
                <a:sym typeface="Sen"/>
              </a:rPr>
              <a:t> the CS</a:t>
            </a:r>
            <a:endParaRPr sz="4000" b="1" dirty="0">
              <a:solidFill>
                <a:srgbClr val="00AFD7"/>
              </a:solidFill>
              <a:latin typeface="Sen"/>
              <a:ea typeface="Sen"/>
              <a:cs typeface="Sen"/>
              <a:sym typeface="Sen"/>
            </a:endParaRPr>
          </a:p>
        </p:txBody>
      </p:sp>
      <p:sp>
        <p:nvSpPr>
          <p:cNvPr id="99" name="Google Shape;99;p2">
            <a:extLst>
              <a:ext uri="{FF2B5EF4-FFF2-40B4-BE49-F238E27FC236}">
                <a16:creationId xmlns:a16="http://schemas.microsoft.com/office/drawing/2014/main" id="{D5C29C61-0F77-B618-BC3D-2052244C0C31}"/>
              </a:ext>
            </a:extLst>
          </p:cNvPr>
          <p:cNvSpPr txBox="1"/>
          <p:nvPr/>
        </p:nvSpPr>
        <p:spPr>
          <a:xfrm>
            <a:off x="887653" y="2455481"/>
            <a:ext cx="10083300" cy="359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7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400"/>
              <a:buFontTx/>
              <a:buChar char="-"/>
            </a:pPr>
            <a:r>
              <a:rPr lang="sv-SE" sz="2400" dirty="0" err="1">
                <a:solidFill>
                  <a:schemeClr val="dk1"/>
                </a:solidFill>
                <a:latin typeface="Sen"/>
                <a:ea typeface="Sen"/>
                <a:cs typeface="Sen"/>
                <a:sym typeface="Sen"/>
              </a:rPr>
              <a:t>Build</a:t>
            </a:r>
            <a:r>
              <a:rPr lang="sv-SE" sz="2400" b="0" i="0" u="none" strike="noStrike" cap="none" dirty="0">
                <a:solidFill>
                  <a:schemeClr val="dk1"/>
                </a:solidFill>
                <a:latin typeface="Sen"/>
                <a:ea typeface="Sen"/>
                <a:cs typeface="Sen"/>
                <a:sym typeface="Sen"/>
              </a:rPr>
              <a:t> </a:t>
            </a:r>
            <a:r>
              <a:rPr lang="sv-SE" sz="2400" b="0" i="0" u="none" strike="noStrike" cap="none" dirty="0" err="1">
                <a:solidFill>
                  <a:schemeClr val="dk1"/>
                </a:solidFill>
                <a:latin typeface="Sen"/>
                <a:ea typeface="Sen"/>
                <a:cs typeface="Sen"/>
                <a:sym typeface="Sen"/>
              </a:rPr>
              <a:t>evidence</a:t>
            </a:r>
            <a:r>
              <a:rPr lang="sv-SE" sz="2400" b="0" i="0" u="none" strike="noStrike" cap="none" dirty="0">
                <a:solidFill>
                  <a:schemeClr val="dk1"/>
                </a:solidFill>
                <a:latin typeface="Sen"/>
                <a:ea typeface="Sen"/>
                <a:cs typeface="Sen"/>
                <a:sym typeface="Sen"/>
              </a:rPr>
              <a:t> for </a:t>
            </a:r>
            <a:r>
              <a:rPr lang="sv-SE" sz="2400" b="0" i="0" u="none" strike="noStrike" cap="none" dirty="0" err="1">
                <a:solidFill>
                  <a:schemeClr val="dk1"/>
                </a:solidFill>
                <a:latin typeface="Sen"/>
                <a:ea typeface="Sen"/>
                <a:cs typeface="Sen"/>
                <a:sym typeface="Sen"/>
              </a:rPr>
              <a:t>NbT’s</a:t>
            </a:r>
            <a:r>
              <a:rPr lang="sv-SE" sz="2400" b="0" i="0" u="none" strike="noStrike" cap="none" dirty="0">
                <a:solidFill>
                  <a:schemeClr val="dk1"/>
                </a:solidFill>
                <a:latin typeface="Sen"/>
                <a:ea typeface="Sen"/>
                <a:cs typeface="Sen"/>
                <a:sym typeface="Sen"/>
              </a:rPr>
              <a:t> vs </a:t>
            </a:r>
            <a:r>
              <a:rPr lang="sv-SE" sz="2400" b="0" i="0" u="none" strike="noStrike" cap="none" dirty="0" err="1">
                <a:solidFill>
                  <a:schemeClr val="dk1"/>
                </a:solidFill>
                <a:latin typeface="Sen"/>
                <a:ea typeface="Sen"/>
                <a:cs typeface="Sen"/>
                <a:sym typeface="Sen"/>
              </a:rPr>
              <a:t>feasible</a:t>
            </a:r>
            <a:r>
              <a:rPr lang="sv-SE" sz="2400" b="0" i="0" u="none" strike="noStrike" cap="none" dirty="0">
                <a:solidFill>
                  <a:schemeClr val="dk1"/>
                </a:solidFill>
                <a:latin typeface="Sen"/>
                <a:ea typeface="Sen"/>
                <a:cs typeface="Sen"/>
                <a:sym typeface="Sen"/>
              </a:rPr>
              <a:t> alternatives</a:t>
            </a:r>
          </a:p>
          <a:p>
            <a:pPr marL="342900" marR="0" lvl="0" indent="-342900" algn="l" rtl="0">
              <a:lnSpc>
                <a:spcPct val="107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400"/>
              <a:buFontTx/>
              <a:buChar char="-"/>
            </a:pPr>
            <a:r>
              <a:rPr lang="sv-SE" sz="2400" dirty="0" err="1">
                <a:solidFill>
                  <a:schemeClr val="dk1"/>
                </a:solidFill>
                <a:latin typeface="Sen"/>
                <a:ea typeface="Sen"/>
                <a:cs typeface="Sen"/>
                <a:sym typeface="Sen"/>
              </a:rPr>
              <a:t>Disentangle</a:t>
            </a:r>
            <a:r>
              <a:rPr lang="sv-SE" sz="2400" dirty="0">
                <a:solidFill>
                  <a:schemeClr val="dk1"/>
                </a:solidFill>
                <a:latin typeface="Sen"/>
                <a:ea typeface="Sen"/>
                <a:cs typeface="Sen"/>
                <a:sym typeface="Sen"/>
              </a:rPr>
              <a:t> </a:t>
            </a:r>
            <a:r>
              <a:rPr lang="sv-SE" sz="2400" dirty="0" err="1">
                <a:solidFill>
                  <a:schemeClr val="dk1"/>
                </a:solidFill>
                <a:latin typeface="Sen"/>
                <a:ea typeface="Sen"/>
                <a:cs typeface="Sen"/>
                <a:sym typeface="Sen"/>
              </a:rPr>
              <a:t>nature</a:t>
            </a:r>
            <a:r>
              <a:rPr lang="sv-SE" sz="2400" dirty="0">
                <a:solidFill>
                  <a:schemeClr val="dk1"/>
                </a:solidFill>
                <a:latin typeface="Sen"/>
                <a:ea typeface="Sen"/>
                <a:cs typeface="Sen"/>
                <a:sym typeface="Sen"/>
              </a:rPr>
              <a:t>- and </a:t>
            </a:r>
            <a:r>
              <a:rPr lang="sv-SE" sz="2400" dirty="0" err="1">
                <a:solidFill>
                  <a:schemeClr val="dk1"/>
                </a:solidFill>
                <a:latin typeface="Sen"/>
                <a:ea typeface="Sen"/>
                <a:cs typeface="Sen"/>
                <a:sym typeface="Sen"/>
              </a:rPr>
              <a:t>mindfulness-effects</a:t>
            </a:r>
            <a:endParaRPr lang="sv-SE" sz="2400" b="0" i="0" u="none" strike="noStrike" cap="none" dirty="0">
              <a:solidFill>
                <a:schemeClr val="dk1"/>
              </a:solidFill>
              <a:latin typeface="Sen"/>
              <a:ea typeface="Sen"/>
              <a:cs typeface="Sen"/>
              <a:sym typeface="Sen"/>
            </a:endParaRPr>
          </a:p>
          <a:p>
            <a:pPr marL="342900" marR="0" lvl="0" indent="-342900" algn="l" rtl="0">
              <a:lnSpc>
                <a:spcPct val="107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400"/>
              <a:buFontTx/>
              <a:buChar char="-"/>
            </a:pPr>
            <a:r>
              <a:rPr lang="sv-SE" sz="2400" dirty="0" err="1">
                <a:solidFill>
                  <a:schemeClr val="dk1"/>
                </a:solidFill>
                <a:latin typeface="Sen"/>
                <a:ea typeface="Sen"/>
                <a:cs typeface="Sen"/>
                <a:sym typeface="Sen"/>
              </a:rPr>
              <a:t>Scale</a:t>
            </a:r>
            <a:r>
              <a:rPr lang="sv-SE" sz="2400" dirty="0">
                <a:solidFill>
                  <a:schemeClr val="dk1"/>
                </a:solidFill>
                <a:latin typeface="Sen"/>
                <a:ea typeface="Sen"/>
                <a:cs typeface="Sen"/>
                <a:sym typeface="Sen"/>
              </a:rPr>
              <a:t> </a:t>
            </a:r>
            <a:r>
              <a:rPr lang="sv-SE" sz="2400" dirty="0" err="1">
                <a:solidFill>
                  <a:schemeClr val="dk1"/>
                </a:solidFill>
                <a:latin typeface="Sen"/>
                <a:ea typeface="Sen"/>
                <a:cs typeface="Sen"/>
                <a:sym typeface="Sen"/>
              </a:rPr>
              <a:t>up</a:t>
            </a:r>
            <a:r>
              <a:rPr lang="sv-SE" sz="2400" dirty="0">
                <a:solidFill>
                  <a:schemeClr val="dk1"/>
                </a:solidFill>
                <a:latin typeface="Sen"/>
                <a:ea typeface="Sen"/>
                <a:cs typeface="Sen"/>
                <a:sym typeface="Sen"/>
              </a:rPr>
              <a:t> and </a:t>
            </a:r>
            <a:r>
              <a:rPr lang="sv-SE" sz="2400" dirty="0" err="1">
                <a:solidFill>
                  <a:schemeClr val="dk1"/>
                </a:solidFill>
                <a:latin typeface="Sen"/>
                <a:ea typeface="Sen"/>
                <a:cs typeface="Sen"/>
                <a:sym typeface="Sen"/>
              </a:rPr>
              <a:t>out</a:t>
            </a:r>
            <a:r>
              <a:rPr lang="sv-SE" sz="2400" dirty="0">
                <a:solidFill>
                  <a:schemeClr val="dk1"/>
                </a:solidFill>
                <a:latin typeface="Sen"/>
                <a:ea typeface="Sen"/>
                <a:cs typeface="Sen"/>
                <a:sym typeface="Sen"/>
              </a:rPr>
              <a:t> from </a:t>
            </a:r>
            <a:r>
              <a:rPr lang="sv-SE" sz="2400" dirty="0" err="1">
                <a:solidFill>
                  <a:schemeClr val="dk1"/>
                </a:solidFill>
                <a:latin typeface="Sen"/>
                <a:ea typeface="Sen"/>
                <a:cs typeface="Sen"/>
                <a:sym typeface="Sen"/>
              </a:rPr>
              <a:t>earlier</a:t>
            </a:r>
            <a:r>
              <a:rPr lang="sv-SE" sz="2400" dirty="0">
                <a:solidFill>
                  <a:schemeClr val="dk1"/>
                </a:solidFill>
                <a:latin typeface="Sen"/>
                <a:ea typeface="Sen"/>
                <a:cs typeface="Sen"/>
                <a:sym typeface="Sen"/>
              </a:rPr>
              <a:t> </a:t>
            </a:r>
            <a:r>
              <a:rPr lang="sv-SE" sz="2400" dirty="0" err="1">
                <a:solidFill>
                  <a:schemeClr val="dk1"/>
                </a:solidFill>
                <a:latin typeface="Sen"/>
                <a:ea typeface="Sen"/>
                <a:cs typeface="Sen"/>
                <a:sym typeface="Sen"/>
              </a:rPr>
              <a:t>projects</a:t>
            </a:r>
            <a:r>
              <a:rPr lang="sv-SE" sz="2400" dirty="0">
                <a:solidFill>
                  <a:schemeClr val="dk1"/>
                </a:solidFill>
                <a:latin typeface="Sen"/>
                <a:ea typeface="Sen"/>
                <a:cs typeface="Sen"/>
                <a:sym typeface="Sen"/>
              </a:rPr>
              <a:t> (</a:t>
            </a:r>
            <a:r>
              <a:rPr lang="sv-SE" sz="2400" dirty="0" err="1">
                <a:solidFill>
                  <a:schemeClr val="dk1"/>
                </a:solidFill>
                <a:latin typeface="Sen"/>
                <a:ea typeface="Sen"/>
                <a:cs typeface="Sen"/>
                <a:sym typeface="Sen"/>
              </a:rPr>
              <a:t>large</a:t>
            </a:r>
            <a:r>
              <a:rPr lang="sv-SE" sz="2400" dirty="0">
                <a:solidFill>
                  <a:schemeClr val="dk1"/>
                </a:solidFill>
                <a:latin typeface="Sen"/>
                <a:ea typeface="Sen"/>
                <a:cs typeface="Sen"/>
                <a:sym typeface="Sen"/>
              </a:rPr>
              <a:t> N, </a:t>
            </a:r>
            <a:r>
              <a:rPr lang="sv-SE" sz="2400" dirty="0" err="1">
                <a:solidFill>
                  <a:schemeClr val="dk1"/>
                </a:solidFill>
                <a:latin typeface="Sen"/>
                <a:ea typeface="Sen"/>
                <a:cs typeface="Sen"/>
                <a:sym typeface="Sen"/>
              </a:rPr>
              <a:t>two</a:t>
            </a:r>
            <a:r>
              <a:rPr lang="sv-SE" sz="2400" dirty="0">
                <a:solidFill>
                  <a:schemeClr val="dk1"/>
                </a:solidFill>
                <a:latin typeface="Sen"/>
                <a:ea typeface="Sen"/>
                <a:cs typeface="Sen"/>
                <a:sym typeface="Sen"/>
              </a:rPr>
              <a:t> </a:t>
            </a:r>
            <a:r>
              <a:rPr lang="sv-SE" sz="2400" dirty="0" err="1">
                <a:solidFill>
                  <a:schemeClr val="dk1"/>
                </a:solidFill>
                <a:latin typeface="Sen"/>
                <a:ea typeface="Sen"/>
                <a:cs typeface="Sen"/>
                <a:sym typeface="Sen"/>
              </a:rPr>
              <a:t>cities</a:t>
            </a:r>
            <a:r>
              <a:rPr lang="sv-SE" sz="2400" dirty="0">
                <a:solidFill>
                  <a:schemeClr val="dk1"/>
                </a:solidFill>
                <a:latin typeface="Sen"/>
                <a:ea typeface="Sen"/>
                <a:cs typeface="Sen"/>
                <a:sym typeface="Sen"/>
              </a:rPr>
              <a:t>)</a:t>
            </a:r>
          </a:p>
          <a:p>
            <a:pPr marL="342900" marR="0" lvl="0" indent="-342900" algn="l" rtl="0">
              <a:lnSpc>
                <a:spcPct val="107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400"/>
              <a:buFontTx/>
              <a:buChar char="-"/>
            </a:pPr>
            <a:r>
              <a:rPr lang="sv-SE" sz="2400" dirty="0">
                <a:solidFill>
                  <a:schemeClr val="dk1"/>
                </a:solidFill>
                <a:latin typeface="Sen"/>
                <a:ea typeface="Sen"/>
                <a:cs typeface="Sen"/>
                <a:sym typeface="Sen"/>
              </a:rPr>
              <a:t>Pilot a </a:t>
            </a:r>
            <a:r>
              <a:rPr lang="sv-SE" sz="2400" dirty="0" err="1">
                <a:solidFill>
                  <a:schemeClr val="dk1"/>
                </a:solidFill>
                <a:latin typeface="Sen"/>
                <a:ea typeface="Sen"/>
                <a:cs typeface="Sen"/>
                <a:sym typeface="Sen"/>
              </a:rPr>
              <a:t>standardized</a:t>
            </a:r>
            <a:r>
              <a:rPr lang="sv-SE" sz="2400" dirty="0">
                <a:solidFill>
                  <a:schemeClr val="dk1"/>
                </a:solidFill>
                <a:latin typeface="Sen"/>
                <a:ea typeface="Sen"/>
                <a:cs typeface="Sen"/>
                <a:sym typeface="Sen"/>
              </a:rPr>
              <a:t> ”stress management task” for </a:t>
            </a:r>
            <a:r>
              <a:rPr lang="sv-SE" sz="2400" dirty="0" err="1">
                <a:solidFill>
                  <a:schemeClr val="dk1"/>
                </a:solidFill>
                <a:latin typeface="Sen"/>
                <a:ea typeface="Sen"/>
                <a:cs typeface="Sen"/>
                <a:sym typeface="Sen"/>
              </a:rPr>
              <a:t>evaluating</a:t>
            </a:r>
            <a:r>
              <a:rPr lang="sv-SE" sz="2400" dirty="0">
                <a:solidFill>
                  <a:schemeClr val="dk1"/>
                </a:solidFill>
                <a:latin typeface="Sen"/>
                <a:ea typeface="Sen"/>
                <a:cs typeface="Sen"/>
                <a:sym typeface="Sen"/>
              </a:rPr>
              <a:t> </a:t>
            </a:r>
            <a:r>
              <a:rPr lang="sv-SE" sz="2400" dirty="0" err="1">
                <a:solidFill>
                  <a:schemeClr val="dk1"/>
                </a:solidFill>
                <a:latin typeface="Sen"/>
                <a:ea typeface="Sen"/>
                <a:cs typeface="Sen"/>
                <a:sym typeface="Sen"/>
              </a:rPr>
              <a:t>resilience-building</a:t>
            </a:r>
            <a:r>
              <a:rPr lang="sv-SE" sz="2400" dirty="0">
                <a:solidFill>
                  <a:schemeClr val="dk1"/>
                </a:solidFill>
                <a:latin typeface="Sen"/>
                <a:ea typeface="Sen"/>
                <a:cs typeface="Sen"/>
                <a:sym typeface="Sen"/>
              </a:rPr>
              <a:t> </a:t>
            </a:r>
            <a:r>
              <a:rPr lang="sv-SE" sz="2400" dirty="0" err="1">
                <a:solidFill>
                  <a:schemeClr val="dk1"/>
                </a:solidFill>
                <a:latin typeface="Sen"/>
                <a:ea typeface="Sen"/>
                <a:cs typeface="Sen"/>
                <a:sym typeface="Sen"/>
              </a:rPr>
              <a:t>psychological</a:t>
            </a:r>
            <a:r>
              <a:rPr lang="sv-SE" sz="2400" dirty="0">
                <a:solidFill>
                  <a:schemeClr val="dk1"/>
                </a:solidFill>
                <a:latin typeface="Sen"/>
                <a:ea typeface="Sen"/>
                <a:cs typeface="Sen"/>
                <a:sym typeface="Sen"/>
              </a:rPr>
              <a:t> interventions</a:t>
            </a:r>
          </a:p>
          <a:p>
            <a:pPr marL="342900" marR="0" lvl="0" indent="-342900" algn="l" rtl="0">
              <a:lnSpc>
                <a:spcPct val="107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400"/>
              <a:buFontTx/>
              <a:buChar char="-"/>
            </a:pPr>
            <a:endParaRPr lang="sv-SE" sz="2400" dirty="0">
              <a:solidFill>
                <a:schemeClr val="dk1"/>
              </a:solidFill>
              <a:latin typeface="Sen"/>
              <a:ea typeface="Sen"/>
              <a:cs typeface="Sen"/>
              <a:sym typeface="Sen"/>
            </a:endParaRPr>
          </a:p>
        </p:txBody>
      </p:sp>
      <p:sp>
        <p:nvSpPr>
          <p:cNvPr id="100" name="Google Shape;100;p2">
            <a:extLst>
              <a:ext uri="{FF2B5EF4-FFF2-40B4-BE49-F238E27FC236}">
                <a16:creationId xmlns:a16="http://schemas.microsoft.com/office/drawing/2014/main" id="{C4B8D61A-78EA-26F8-B9F4-628EAD8B33B1}"/>
              </a:ext>
            </a:extLst>
          </p:cNvPr>
          <p:cNvSpPr/>
          <p:nvPr/>
        </p:nvSpPr>
        <p:spPr>
          <a:xfrm>
            <a:off x="0" y="6725572"/>
            <a:ext cx="6096000" cy="132300"/>
          </a:xfrm>
          <a:prstGeom prst="rect">
            <a:avLst/>
          </a:prstGeom>
          <a:solidFill>
            <a:srgbClr val="0047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1" name="Google Shape;101;p2">
            <a:extLst>
              <a:ext uri="{FF2B5EF4-FFF2-40B4-BE49-F238E27FC236}">
                <a16:creationId xmlns:a16="http://schemas.microsoft.com/office/drawing/2014/main" id="{84E9A88F-627B-8A44-AF4C-E63AC8FF4CF6}"/>
              </a:ext>
            </a:extLst>
          </p:cNvPr>
          <p:cNvSpPr/>
          <p:nvPr/>
        </p:nvSpPr>
        <p:spPr>
          <a:xfrm>
            <a:off x="6096000" y="6725572"/>
            <a:ext cx="6096000" cy="132300"/>
          </a:xfrm>
          <a:prstGeom prst="rect">
            <a:avLst/>
          </a:prstGeom>
          <a:solidFill>
            <a:srgbClr val="00AFD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2" name="Google Shape;102;p2">
            <a:extLst>
              <a:ext uri="{FF2B5EF4-FFF2-40B4-BE49-F238E27FC236}">
                <a16:creationId xmlns:a16="http://schemas.microsoft.com/office/drawing/2014/main" id="{95A067A3-D802-0788-5331-4718863756AD}"/>
              </a:ext>
            </a:extLst>
          </p:cNvPr>
          <p:cNvSpPr/>
          <p:nvPr/>
        </p:nvSpPr>
        <p:spPr>
          <a:xfrm>
            <a:off x="0" y="6610265"/>
            <a:ext cx="12192000" cy="115200"/>
          </a:xfrm>
          <a:prstGeom prst="rect">
            <a:avLst/>
          </a:prstGeom>
          <a:solidFill>
            <a:srgbClr val="49B17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3" name="Google Shape;103;p2" descr="A flag with yellow stars in a circle&#10;&#10;Description automatically generated with low confidence">
            <a:extLst>
              <a:ext uri="{FF2B5EF4-FFF2-40B4-BE49-F238E27FC236}">
                <a16:creationId xmlns:a16="http://schemas.microsoft.com/office/drawing/2014/main" id="{E40A49BF-338B-2375-4C09-AF2D596A6CC9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372661" y="300128"/>
            <a:ext cx="754544" cy="49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2" descr="A picture containing font, graphics, symbol, text&#10;&#10;Description automatically generated">
            <a:extLst>
              <a:ext uri="{FF2B5EF4-FFF2-40B4-BE49-F238E27FC236}">
                <a16:creationId xmlns:a16="http://schemas.microsoft.com/office/drawing/2014/main" id="{BF61590A-6B9E-7FE8-CE18-F4C96FF21A98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422293" y="328322"/>
            <a:ext cx="1495593" cy="4416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2">
            <a:extLst>
              <a:ext uri="{FF2B5EF4-FFF2-40B4-BE49-F238E27FC236}">
                <a16:creationId xmlns:a16="http://schemas.microsoft.com/office/drawing/2014/main" id="{B4B28C67-4A6D-7ACD-AABC-75A4B53B818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7627" y="-85724"/>
            <a:ext cx="2631234" cy="124826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204693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3"/>
          <p:cNvSpPr txBox="1">
            <a:spLocks noGrp="1"/>
          </p:cNvSpPr>
          <p:nvPr>
            <p:ph type="ctrTitle"/>
          </p:nvPr>
        </p:nvSpPr>
        <p:spPr>
          <a:xfrm>
            <a:off x="887653" y="1519595"/>
            <a:ext cx="9144000" cy="6544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AFD7"/>
              </a:buClr>
              <a:buSzPct val="100000"/>
              <a:buFont typeface="Sen"/>
              <a:buNone/>
            </a:pPr>
            <a:r>
              <a:rPr lang="sv-SE" sz="4000" b="1">
                <a:solidFill>
                  <a:srgbClr val="00AFD7"/>
                </a:solidFill>
                <a:latin typeface="Sen"/>
                <a:ea typeface="Sen"/>
                <a:cs typeface="Sen"/>
                <a:sym typeface="Sen"/>
              </a:rPr>
              <a:t>Updates on data collection and analysis</a:t>
            </a:r>
            <a:endParaRPr/>
          </a:p>
        </p:txBody>
      </p:sp>
      <p:sp>
        <p:nvSpPr>
          <p:cNvPr id="112" name="Google Shape;112;p3"/>
          <p:cNvSpPr/>
          <p:nvPr/>
        </p:nvSpPr>
        <p:spPr>
          <a:xfrm>
            <a:off x="0" y="6725572"/>
            <a:ext cx="6096000" cy="132428"/>
          </a:xfrm>
          <a:prstGeom prst="rect">
            <a:avLst/>
          </a:prstGeom>
          <a:solidFill>
            <a:srgbClr val="0047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3" name="Google Shape;113;p3"/>
          <p:cNvSpPr/>
          <p:nvPr/>
        </p:nvSpPr>
        <p:spPr>
          <a:xfrm>
            <a:off x="6096000" y="6725572"/>
            <a:ext cx="6096000" cy="132428"/>
          </a:xfrm>
          <a:prstGeom prst="rect">
            <a:avLst/>
          </a:prstGeom>
          <a:solidFill>
            <a:srgbClr val="00AFD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4" name="Google Shape;114;p3"/>
          <p:cNvSpPr/>
          <p:nvPr/>
        </p:nvSpPr>
        <p:spPr>
          <a:xfrm>
            <a:off x="0" y="6610265"/>
            <a:ext cx="12192000" cy="115307"/>
          </a:xfrm>
          <a:prstGeom prst="rect">
            <a:avLst/>
          </a:prstGeom>
          <a:solidFill>
            <a:srgbClr val="49B17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5" name="Google Shape;115;p3" descr="A flag with yellow stars in a circle&#10;&#10;Description automatically generated with low confidenc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372661" y="300128"/>
            <a:ext cx="754544" cy="49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p3" descr="A picture containing font, graphics, symbol, text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422293" y="328322"/>
            <a:ext cx="1495593" cy="4416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7627" y="-85724"/>
            <a:ext cx="2631232" cy="124826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99;p2">
            <a:extLst>
              <a:ext uri="{FF2B5EF4-FFF2-40B4-BE49-F238E27FC236}">
                <a16:creationId xmlns:a16="http://schemas.microsoft.com/office/drawing/2014/main" id="{83281D7D-E061-7852-C812-E0D4C53AF715}"/>
              </a:ext>
            </a:extLst>
          </p:cNvPr>
          <p:cNvSpPr txBox="1"/>
          <p:nvPr/>
        </p:nvSpPr>
        <p:spPr>
          <a:xfrm>
            <a:off x="887653" y="2455481"/>
            <a:ext cx="5208346" cy="359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R="0" lvl="0" algn="l" rtl="0">
              <a:lnSpc>
                <a:spcPct val="107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400"/>
            </a:pPr>
            <a:r>
              <a:rPr lang="sv-SE" sz="2400" b="1" dirty="0">
                <a:solidFill>
                  <a:schemeClr val="dk1"/>
                </a:solidFill>
                <a:latin typeface="Sen"/>
                <a:ea typeface="Sen"/>
                <a:cs typeface="Sen"/>
                <a:sym typeface="Sen"/>
              </a:rPr>
              <a:t>Main RCT</a:t>
            </a:r>
          </a:p>
          <a:p>
            <a:pPr marR="0" lvl="0" algn="l" rtl="0">
              <a:lnSpc>
                <a:spcPct val="107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400"/>
            </a:pPr>
            <a:r>
              <a:rPr lang="sv-SE" sz="2400" dirty="0" err="1">
                <a:solidFill>
                  <a:schemeClr val="dk1"/>
                </a:solidFill>
                <a:latin typeface="Sen"/>
                <a:ea typeface="Sen"/>
                <a:cs typeface="Sen"/>
                <a:sym typeface="Sen"/>
              </a:rPr>
              <a:t>Wave</a:t>
            </a:r>
            <a:r>
              <a:rPr lang="sv-SE" sz="2400" dirty="0">
                <a:solidFill>
                  <a:schemeClr val="dk1"/>
                </a:solidFill>
                <a:latin typeface="Sen"/>
                <a:ea typeface="Sen"/>
                <a:cs typeface="Sen"/>
                <a:sym typeface="Sen"/>
              </a:rPr>
              <a:t> 1: N = 24</a:t>
            </a:r>
          </a:p>
          <a:p>
            <a:pPr marR="0" lvl="0" algn="l" rtl="0">
              <a:lnSpc>
                <a:spcPct val="107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400"/>
            </a:pPr>
            <a:r>
              <a:rPr lang="sv-SE" sz="2400" dirty="0" err="1">
                <a:solidFill>
                  <a:schemeClr val="dk1"/>
                </a:solidFill>
                <a:latin typeface="Sen"/>
                <a:ea typeface="Sen"/>
                <a:cs typeface="Sen"/>
                <a:sym typeface="Sen"/>
              </a:rPr>
              <a:t>Wave</a:t>
            </a:r>
            <a:r>
              <a:rPr lang="sv-SE" sz="2400" dirty="0">
                <a:solidFill>
                  <a:schemeClr val="dk1"/>
                </a:solidFill>
                <a:latin typeface="Sen"/>
                <a:ea typeface="Sen"/>
                <a:cs typeface="Sen"/>
                <a:sym typeface="Sen"/>
              </a:rPr>
              <a:t> 2: N = 68</a:t>
            </a:r>
          </a:p>
          <a:p>
            <a:pPr marR="0" lvl="0" algn="l" rtl="0">
              <a:lnSpc>
                <a:spcPct val="107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400"/>
            </a:pPr>
            <a:r>
              <a:rPr lang="sv-SE" sz="2400" dirty="0" err="1">
                <a:solidFill>
                  <a:schemeClr val="dk1"/>
                </a:solidFill>
                <a:latin typeface="Sen"/>
                <a:ea typeface="Sen"/>
                <a:cs typeface="Sen"/>
                <a:sym typeface="Sen"/>
              </a:rPr>
              <a:t>Wave</a:t>
            </a:r>
            <a:r>
              <a:rPr lang="sv-SE" sz="2400" dirty="0">
                <a:solidFill>
                  <a:schemeClr val="dk1"/>
                </a:solidFill>
                <a:latin typeface="Sen"/>
                <a:ea typeface="Sen"/>
                <a:cs typeface="Sen"/>
                <a:sym typeface="Sen"/>
              </a:rPr>
              <a:t> 3: N = 129</a:t>
            </a:r>
          </a:p>
          <a:p>
            <a:pPr marR="0" lvl="0" algn="l" rtl="0">
              <a:lnSpc>
                <a:spcPct val="107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400"/>
            </a:pPr>
            <a:r>
              <a:rPr lang="sv-SE" sz="2400" dirty="0" err="1">
                <a:solidFill>
                  <a:schemeClr val="dk1"/>
                </a:solidFill>
                <a:latin typeface="Sen"/>
                <a:ea typeface="Sen"/>
                <a:cs typeface="Sen"/>
                <a:sym typeface="Sen"/>
              </a:rPr>
              <a:t>Wave</a:t>
            </a:r>
            <a:r>
              <a:rPr lang="sv-SE" sz="2400" dirty="0">
                <a:solidFill>
                  <a:schemeClr val="dk1"/>
                </a:solidFill>
                <a:latin typeface="Sen"/>
                <a:ea typeface="Sen"/>
                <a:cs typeface="Sen"/>
                <a:sym typeface="Sen"/>
              </a:rPr>
              <a:t> 4: </a:t>
            </a:r>
            <a:r>
              <a:rPr lang="sv-SE" sz="2400" dirty="0" err="1">
                <a:solidFill>
                  <a:schemeClr val="dk1"/>
                </a:solidFill>
                <a:latin typeface="Sen"/>
                <a:ea typeface="Sen"/>
                <a:cs typeface="Sen"/>
                <a:sym typeface="Sen"/>
              </a:rPr>
              <a:t>ongoing</a:t>
            </a:r>
            <a:r>
              <a:rPr lang="sv-SE" sz="2400" dirty="0">
                <a:solidFill>
                  <a:schemeClr val="dk1"/>
                </a:solidFill>
                <a:latin typeface="Sen"/>
                <a:ea typeface="Sen"/>
                <a:cs typeface="Sen"/>
                <a:sym typeface="Sen"/>
              </a:rPr>
              <a:t>, </a:t>
            </a:r>
            <a:r>
              <a:rPr lang="sv-SE" sz="2400" dirty="0" err="1">
                <a:solidFill>
                  <a:schemeClr val="dk1"/>
                </a:solidFill>
                <a:latin typeface="Sen"/>
                <a:ea typeface="Sen"/>
                <a:cs typeface="Sen"/>
                <a:sym typeface="Sen"/>
              </a:rPr>
              <a:t>target</a:t>
            </a:r>
            <a:r>
              <a:rPr lang="sv-SE" sz="2400" dirty="0">
                <a:solidFill>
                  <a:schemeClr val="dk1"/>
                </a:solidFill>
                <a:latin typeface="Sen"/>
                <a:ea typeface="Sen"/>
                <a:cs typeface="Sen"/>
                <a:sym typeface="Sen"/>
              </a:rPr>
              <a:t> ≈ 40</a:t>
            </a:r>
          </a:p>
          <a:p>
            <a:pPr marR="0" lvl="0" algn="l" rtl="0">
              <a:lnSpc>
                <a:spcPct val="107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400"/>
            </a:pPr>
            <a:endParaRPr lang="sv-SE" sz="2400" dirty="0">
              <a:solidFill>
                <a:schemeClr val="dk1"/>
              </a:solidFill>
              <a:latin typeface="Sen"/>
              <a:ea typeface="Sen"/>
              <a:cs typeface="Sen"/>
              <a:sym typeface="Sen"/>
            </a:endParaRPr>
          </a:p>
        </p:txBody>
      </p:sp>
      <p:sp>
        <p:nvSpPr>
          <p:cNvPr id="3" name="Google Shape;99;p2">
            <a:extLst>
              <a:ext uri="{FF2B5EF4-FFF2-40B4-BE49-F238E27FC236}">
                <a16:creationId xmlns:a16="http://schemas.microsoft.com/office/drawing/2014/main" id="{ECA4E37E-6E1E-9DB3-0BC5-94BEB3FAA2E0}"/>
              </a:ext>
            </a:extLst>
          </p:cNvPr>
          <p:cNvSpPr txBox="1"/>
          <p:nvPr/>
        </p:nvSpPr>
        <p:spPr>
          <a:xfrm>
            <a:off x="6095999" y="2455481"/>
            <a:ext cx="4874953" cy="359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R="0" lvl="0" algn="l" rtl="0">
              <a:lnSpc>
                <a:spcPct val="107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400"/>
            </a:pPr>
            <a:r>
              <a:rPr lang="sv-SE" sz="2400" b="1" dirty="0">
                <a:solidFill>
                  <a:schemeClr val="dk1"/>
                </a:solidFill>
                <a:latin typeface="Sen"/>
                <a:ea typeface="Sen"/>
                <a:cs typeface="Sen"/>
                <a:sym typeface="Sen"/>
              </a:rPr>
              <a:t>Stress management task</a:t>
            </a:r>
          </a:p>
          <a:p>
            <a:pPr marR="0" lvl="0" algn="l" rtl="0">
              <a:lnSpc>
                <a:spcPct val="107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400"/>
            </a:pPr>
            <a:r>
              <a:rPr lang="sv-SE" sz="2400" dirty="0">
                <a:solidFill>
                  <a:schemeClr val="dk1"/>
                </a:solidFill>
                <a:latin typeface="Sen"/>
                <a:ea typeface="Sen"/>
                <a:cs typeface="Sen"/>
                <a:sym typeface="Sen"/>
              </a:rPr>
              <a:t>N = 83 (</a:t>
            </a:r>
            <a:r>
              <a:rPr lang="sv-SE" sz="2400" dirty="0" err="1">
                <a:solidFill>
                  <a:schemeClr val="dk1"/>
                </a:solidFill>
                <a:latin typeface="Sen"/>
                <a:ea typeface="Sen"/>
                <a:cs typeface="Sen"/>
                <a:sym typeface="Sen"/>
              </a:rPr>
              <a:t>finished</a:t>
            </a:r>
            <a:r>
              <a:rPr lang="sv-SE" sz="2400" dirty="0">
                <a:solidFill>
                  <a:schemeClr val="dk1"/>
                </a:solidFill>
                <a:latin typeface="Sen"/>
                <a:ea typeface="Sen"/>
                <a:cs typeface="Sen"/>
                <a:sym typeface="Sen"/>
              </a:rPr>
              <a:t>)</a:t>
            </a:r>
          </a:p>
          <a:p>
            <a:pPr marR="0" lvl="0" algn="l" rtl="0">
              <a:lnSpc>
                <a:spcPct val="107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400"/>
            </a:pPr>
            <a:endParaRPr lang="sv-SE" sz="2400" dirty="0">
              <a:solidFill>
                <a:schemeClr val="dk1"/>
              </a:solidFill>
              <a:latin typeface="Sen"/>
              <a:ea typeface="Sen"/>
              <a:cs typeface="Sen"/>
              <a:sym typeface="Sen"/>
            </a:endParaRPr>
          </a:p>
          <a:p>
            <a:pPr marR="0" lvl="0" algn="l" rtl="0">
              <a:lnSpc>
                <a:spcPct val="107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400"/>
            </a:pPr>
            <a:r>
              <a:rPr lang="sv-SE" sz="2400" b="1" dirty="0" err="1">
                <a:solidFill>
                  <a:schemeClr val="dk1"/>
                </a:solidFill>
                <a:latin typeface="Sen"/>
                <a:ea typeface="Sen"/>
                <a:cs typeface="Sen"/>
                <a:sym typeface="Sen"/>
              </a:rPr>
              <a:t>Participant</a:t>
            </a:r>
            <a:r>
              <a:rPr lang="sv-SE" sz="2400" b="1" dirty="0">
                <a:solidFill>
                  <a:schemeClr val="dk1"/>
                </a:solidFill>
                <a:latin typeface="Sen"/>
                <a:ea typeface="Sen"/>
                <a:cs typeface="Sen"/>
                <a:sym typeface="Sen"/>
              </a:rPr>
              <a:t> </a:t>
            </a:r>
            <a:r>
              <a:rPr lang="sv-SE" sz="2400" b="1" dirty="0" err="1">
                <a:solidFill>
                  <a:schemeClr val="dk1"/>
                </a:solidFill>
                <a:latin typeface="Sen"/>
                <a:ea typeface="Sen"/>
                <a:cs typeface="Sen"/>
                <a:sym typeface="Sen"/>
              </a:rPr>
              <a:t>interviews</a:t>
            </a:r>
            <a:endParaRPr lang="sv-SE" sz="2400" b="1" dirty="0">
              <a:solidFill>
                <a:schemeClr val="dk1"/>
              </a:solidFill>
              <a:latin typeface="Sen"/>
              <a:ea typeface="Sen"/>
              <a:cs typeface="Sen"/>
              <a:sym typeface="Sen"/>
            </a:endParaRPr>
          </a:p>
          <a:p>
            <a:pPr marR="0" lvl="0" algn="l" rtl="0">
              <a:lnSpc>
                <a:spcPct val="107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400"/>
            </a:pPr>
            <a:r>
              <a:rPr lang="sv-SE" sz="2400" dirty="0">
                <a:solidFill>
                  <a:schemeClr val="dk1"/>
                </a:solidFill>
                <a:latin typeface="Sen"/>
                <a:ea typeface="Sen"/>
                <a:cs typeface="Sen"/>
                <a:sym typeface="Sen"/>
              </a:rPr>
              <a:t>N = 24 </a:t>
            </a:r>
            <a:r>
              <a:rPr lang="sv-SE" sz="2400" dirty="0" err="1">
                <a:solidFill>
                  <a:schemeClr val="dk1"/>
                </a:solidFill>
                <a:latin typeface="Sen"/>
                <a:ea typeface="Sen"/>
                <a:cs typeface="Sen"/>
                <a:sym typeface="Sen"/>
              </a:rPr>
              <a:t>done</a:t>
            </a:r>
            <a:r>
              <a:rPr lang="sv-SE" sz="2400" dirty="0">
                <a:solidFill>
                  <a:schemeClr val="dk1"/>
                </a:solidFill>
                <a:latin typeface="Sen"/>
                <a:ea typeface="Sen"/>
                <a:cs typeface="Sen"/>
                <a:sym typeface="Sen"/>
              </a:rPr>
              <a:t>, N = 12 </a:t>
            </a:r>
            <a:r>
              <a:rPr lang="sv-SE" sz="2400" dirty="0" err="1">
                <a:solidFill>
                  <a:schemeClr val="dk1"/>
                </a:solidFill>
                <a:latin typeface="Sen"/>
                <a:ea typeface="Sen"/>
                <a:cs typeface="Sen"/>
                <a:sym typeface="Sen"/>
              </a:rPr>
              <a:t>pending</a:t>
            </a:r>
            <a:endParaRPr lang="sv-SE" sz="2400" dirty="0">
              <a:solidFill>
                <a:schemeClr val="dk1"/>
              </a:solidFill>
              <a:latin typeface="Sen"/>
              <a:ea typeface="Sen"/>
              <a:cs typeface="Sen"/>
              <a:sym typeface="Sen"/>
            </a:endParaRPr>
          </a:p>
          <a:p>
            <a:pPr marR="0" lvl="0" algn="l" rtl="0">
              <a:lnSpc>
                <a:spcPct val="107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400"/>
            </a:pPr>
            <a:endParaRPr lang="sv-SE" sz="2400" dirty="0">
              <a:solidFill>
                <a:schemeClr val="dk1"/>
              </a:solidFill>
              <a:latin typeface="Sen"/>
              <a:ea typeface="Sen"/>
              <a:cs typeface="Sen"/>
              <a:sym typeface="Sen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4"/>
          <p:cNvSpPr txBox="1">
            <a:spLocks noGrp="1"/>
          </p:cNvSpPr>
          <p:nvPr>
            <p:ph type="ctrTitle"/>
          </p:nvPr>
        </p:nvSpPr>
        <p:spPr>
          <a:xfrm>
            <a:off x="887650" y="1082303"/>
            <a:ext cx="9144000" cy="109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AFD7"/>
              </a:buClr>
              <a:buSzPts val="3600"/>
              <a:buFont typeface="Sen"/>
              <a:buNone/>
            </a:pPr>
            <a:r>
              <a:rPr lang="sv-SE" sz="3600" b="1">
                <a:solidFill>
                  <a:srgbClr val="00AFD7"/>
                </a:solidFill>
                <a:latin typeface="Sen"/>
                <a:ea typeface="Sen"/>
                <a:cs typeface="Sen"/>
                <a:sym typeface="Sen"/>
              </a:rPr>
              <a:t>Upcoming challenges</a:t>
            </a:r>
            <a:endParaRPr sz="3600"/>
          </a:p>
        </p:txBody>
      </p:sp>
      <p:sp>
        <p:nvSpPr>
          <p:cNvPr id="124" name="Google Shape;124;p4"/>
          <p:cNvSpPr/>
          <p:nvPr/>
        </p:nvSpPr>
        <p:spPr>
          <a:xfrm>
            <a:off x="0" y="6725572"/>
            <a:ext cx="6096000" cy="132300"/>
          </a:xfrm>
          <a:prstGeom prst="rect">
            <a:avLst/>
          </a:prstGeom>
          <a:solidFill>
            <a:srgbClr val="0047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5" name="Google Shape;125;p4"/>
          <p:cNvSpPr/>
          <p:nvPr/>
        </p:nvSpPr>
        <p:spPr>
          <a:xfrm>
            <a:off x="6096000" y="6725572"/>
            <a:ext cx="6096000" cy="132300"/>
          </a:xfrm>
          <a:prstGeom prst="rect">
            <a:avLst/>
          </a:prstGeom>
          <a:solidFill>
            <a:srgbClr val="00AFD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6" name="Google Shape;126;p4"/>
          <p:cNvSpPr/>
          <p:nvPr/>
        </p:nvSpPr>
        <p:spPr>
          <a:xfrm>
            <a:off x="0" y="6610265"/>
            <a:ext cx="12192000" cy="115200"/>
          </a:xfrm>
          <a:prstGeom prst="rect">
            <a:avLst/>
          </a:prstGeom>
          <a:solidFill>
            <a:srgbClr val="49B17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7" name="Google Shape;127;p4" descr="A flag with yellow stars in a circle&#10;&#10;Description automatically generated with low confidenc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372661" y="300128"/>
            <a:ext cx="754544" cy="49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p4" descr="A picture containing font, graphics, symbol, text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422293" y="328322"/>
            <a:ext cx="1495593" cy="4416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p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7627" y="-85724"/>
            <a:ext cx="2631234" cy="124826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99;p2">
            <a:extLst>
              <a:ext uri="{FF2B5EF4-FFF2-40B4-BE49-F238E27FC236}">
                <a16:creationId xmlns:a16="http://schemas.microsoft.com/office/drawing/2014/main" id="{47A30F0A-C690-FCAF-C89D-E1BFFF671472}"/>
              </a:ext>
            </a:extLst>
          </p:cNvPr>
          <p:cNvSpPr txBox="1"/>
          <p:nvPr/>
        </p:nvSpPr>
        <p:spPr>
          <a:xfrm>
            <a:off x="887653" y="2455481"/>
            <a:ext cx="10083300" cy="359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7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400"/>
              <a:buFontTx/>
              <a:buChar char="-"/>
            </a:pPr>
            <a:r>
              <a:rPr lang="sv-SE" sz="2400" dirty="0">
                <a:solidFill>
                  <a:schemeClr val="dk1"/>
                </a:solidFill>
                <a:latin typeface="Sen"/>
                <a:ea typeface="Sen"/>
                <a:cs typeface="Sen"/>
                <a:sym typeface="Sen"/>
              </a:rPr>
              <a:t>Final round </a:t>
            </a:r>
            <a:r>
              <a:rPr lang="sv-SE" sz="2400" dirty="0" err="1">
                <a:solidFill>
                  <a:schemeClr val="dk1"/>
                </a:solidFill>
                <a:latin typeface="Sen"/>
                <a:ea typeface="Sen"/>
                <a:cs typeface="Sen"/>
                <a:sym typeface="Sen"/>
              </a:rPr>
              <a:t>of</a:t>
            </a:r>
            <a:r>
              <a:rPr lang="sv-SE" sz="2400" dirty="0">
                <a:solidFill>
                  <a:schemeClr val="dk1"/>
                </a:solidFill>
                <a:latin typeface="Sen"/>
                <a:ea typeface="Sen"/>
                <a:cs typeface="Sen"/>
                <a:sym typeface="Sen"/>
              </a:rPr>
              <a:t> </a:t>
            </a:r>
            <a:r>
              <a:rPr lang="sv-SE" sz="2400" dirty="0" err="1">
                <a:solidFill>
                  <a:schemeClr val="dk1"/>
                </a:solidFill>
                <a:latin typeface="Sen"/>
                <a:ea typeface="Sen"/>
                <a:cs typeface="Sen"/>
                <a:sym typeface="Sen"/>
              </a:rPr>
              <a:t>groups</a:t>
            </a:r>
            <a:r>
              <a:rPr lang="sv-SE" sz="2400" dirty="0">
                <a:solidFill>
                  <a:schemeClr val="dk1"/>
                </a:solidFill>
                <a:latin typeface="Sen"/>
                <a:ea typeface="Sen"/>
                <a:cs typeface="Sen"/>
                <a:sym typeface="Sen"/>
              </a:rPr>
              <a:t> for </a:t>
            </a:r>
            <a:r>
              <a:rPr lang="sv-SE" sz="2400" dirty="0" err="1">
                <a:solidFill>
                  <a:schemeClr val="dk1"/>
                </a:solidFill>
                <a:latin typeface="Sen"/>
                <a:ea typeface="Sen"/>
                <a:cs typeface="Sen"/>
                <a:sym typeface="Sen"/>
              </a:rPr>
              <a:t>remaining</a:t>
            </a:r>
            <a:r>
              <a:rPr lang="sv-SE" sz="2400" dirty="0">
                <a:solidFill>
                  <a:schemeClr val="dk1"/>
                </a:solidFill>
                <a:latin typeface="Sen"/>
                <a:ea typeface="Sen"/>
                <a:cs typeface="Sen"/>
                <a:sym typeface="Sen"/>
              </a:rPr>
              <a:t> </a:t>
            </a:r>
            <a:r>
              <a:rPr lang="sv-SE" sz="2400" dirty="0" err="1">
                <a:solidFill>
                  <a:schemeClr val="dk1"/>
                </a:solidFill>
                <a:latin typeface="Sen"/>
                <a:ea typeface="Sen"/>
                <a:cs typeface="Sen"/>
                <a:sym typeface="Sen"/>
              </a:rPr>
              <a:t>waitlist</a:t>
            </a:r>
            <a:r>
              <a:rPr lang="sv-SE" sz="2400" dirty="0">
                <a:solidFill>
                  <a:schemeClr val="dk1"/>
                </a:solidFill>
                <a:latin typeface="Sen"/>
                <a:ea typeface="Sen"/>
                <a:cs typeface="Sen"/>
                <a:sym typeface="Sen"/>
              </a:rPr>
              <a:t> </a:t>
            </a:r>
            <a:r>
              <a:rPr lang="sv-SE" sz="2400" dirty="0" err="1">
                <a:solidFill>
                  <a:schemeClr val="dk1"/>
                </a:solidFill>
                <a:latin typeface="Sen"/>
                <a:ea typeface="Sen"/>
                <a:cs typeface="Sen"/>
                <a:sym typeface="Sen"/>
              </a:rPr>
              <a:t>participants</a:t>
            </a:r>
            <a:endParaRPr lang="sv-SE" sz="2400" dirty="0">
              <a:solidFill>
                <a:schemeClr val="dk1"/>
              </a:solidFill>
              <a:latin typeface="Sen"/>
              <a:ea typeface="Sen"/>
              <a:cs typeface="Sen"/>
              <a:sym typeface="Sen"/>
            </a:endParaRPr>
          </a:p>
          <a:p>
            <a:pPr marL="342900" marR="0" lvl="0" indent="-342900" algn="l" rtl="0">
              <a:lnSpc>
                <a:spcPct val="107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400"/>
              <a:buFontTx/>
              <a:buChar char="-"/>
            </a:pPr>
            <a:r>
              <a:rPr lang="sv-SE" sz="2400" dirty="0">
                <a:solidFill>
                  <a:schemeClr val="dk1"/>
                </a:solidFill>
                <a:latin typeface="Sen"/>
                <a:ea typeface="Sen"/>
                <a:cs typeface="Sen"/>
                <a:sym typeface="Sen"/>
              </a:rPr>
              <a:t>Proper </a:t>
            </a:r>
            <a:r>
              <a:rPr lang="sv-SE" sz="2400" dirty="0" err="1">
                <a:solidFill>
                  <a:schemeClr val="dk1"/>
                </a:solidFill>
                <a:latin typeface="Sen"/>
                <a:ea typeface="Sen"/>
                <a:cs typeface="Sen"/>
                <a:sym typeface="Sen"/>
              </a:rPr>
              <a:t>understanding</a:t>
            </a:r>
            <a:r>
              <a:rPr lang="sv-SE" sz="2400" dirty="0">
                <a:solidFill>
                  <a:schemeClr val="dk1"/>
                </a:solidFill>
                <a:latin typeface="Sen"/>
                <a:ea typeface="Sen"/>
                <a:cs typeface="Sen"/>
                <a:sym typeface="Sen"/>
              </a:rPr>
              <a:t> </a:t>
            </a:r>
            <a:r>
              <a:rPr lang="sv-SE" sz="2400" dirty="0" err="1">
                <a:solidFill>
                  <a:schemeClr val="dk1"/>
                </a:solidFill>
                <a:latin typeface="Sen"/>
                <a:ea typeface="Sen"/>
                <a:cs typeface="Sen"/>
                <a:sym typeface="Sen"/>
              </a:rPr>
              <a:t>of</a:t>
            </a:r>
            <a:r>
              <a:rPr lang="sv-SE" sz="2400" dirty="0">
                <a:solidFill>
                  <a:schemeClr val="dk1"/>
                </a:solidFill>
                <a:latin typeface="Sen"/>
                <a:ea typeface="Sen"/>
                <a:cs typeface="Sen"/>
                <a:sym typeface="Sen"/>
              </a:rPr>
              <a:t> </a:t>
            </a:r>
            <a:r>
              <a:rPr lang="sv-SE" sz="2400" dirty="0" err="1">
                <a:solidFill>
                  <a:schemeClr val="dk1"/>
                </a:solidFill>
                <a:latin typeface="Sen"/>
                <a:ea typeface="Sen"/>
                <a:cs typeface="Sen"/>
                <a:sym typeface="Sen"/>
              </a:rPr>
              <a:t>heart</a:t>
            </a:r>
            <a:r>
              <a:rPr lang="sv-SE" sz="2400" dirty="0">
                <a:solidFill>
                  <a:schemeClr val="dk1"/>
                </a:solidFill>
                <a:latin typeface="Sen"/>
                <a:ea typeface="Sen"/>
                <a:cs typeface="Sen"/>
                <a:sym typeface="Sen"/>
              </a:rPr>
              <a:t> rate data </a:t>
            </a:r>
          </a:p>
          <a:p>
            <a:pPr marL="342900" marR="0" lvl="0" indent="-342900" algn="l" rtl="0">
              <a:lnSpc>
                <a:spcPct val="107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400"/>
              <a:buFontTx/>
              <a:buChar char="-"/>
            </a:pPr>
            <a:r>
              <a:rPr lang="sv-SE" sz="2400" dirty="0" err="1">
                <a:solidFill>
                  <a:schemeClr val="dk1"/>
                </a:solidFill>
                <a:latin typeface="Sen"/>
                <a:ea typeface="Sen"/>
                <a:cs typeface="Sen"/>
                <a:sym typeface="Sen"/>
              </a:rPr>
              <a:t>Statistical</a:t>
            </a:r>
            <a:r>
              <a:rPr lang="sv-SE" sz="2400" dirty="0">
                <a:solidFill>
                  <a:schemeClr val="dk1"/>
                </a:solidFill>
                <a:latin typeface="Sen"/>
                <a:ea typeface="Sen"/>
                <a:cs typeface="Sen"/>
                <a:sym typeface="Sen"/>
              </a:rPr>
              <a:t> </a:t>
            </a:r>
            <a:r>
              <a:rPr lang="sv-SE" sz="2400" dirty="0" err="1">
                <a:solidFill>
                  <a:schemeClr val="dk1"/>
                </a:solidFill>
                <a:latin typeface="Sen"/>
                <a:ea typeface="Sen"/>
                <a:cs typeface="Sen"/>
                <a:sym typeface="Sen"/>
              </a:rPr>
              <a:t>considerations</a:t>
            </a:r>
            <a:r>
              <a:rPr lang="sv-SE" sz="2400" dirty="0">
                <a:solidFill>
                  <a:schemeClr val="dk1"/>
                </a:solidFill>
                <a:latin typeface="Sen"/>
                <a:ea typeface="Sen"/>
                <a:cs typeface="Sen"/>
                <a:sym typeface="Sen"/>
              </a:rPr>
              <a:t> and </a:t>
            </a:r>
            <a:r>
              <a:rPr lang="sv-SE" sz="2400" dirty="0" err="1">
                <a:solidFill>
                  <a:schemeClr val="dk1"/>
                </a:solidFill>
                <a:latin typeface="Sen"/>
                <a:ea typeface="Sen"/>
                <a:cs typeface="Sen"/>
                <a:sym typeface="Sen"/>
              </a:rPr>
              <a:t>execution</a:t>
            </a:r>
            <a:r>
              <a:rPr lang="sv-SE" sz="2400" dirty="0">
                <a:solidFill>
                  <a:schemeClr val="dk1"/>
                </a:solidFill>
                <a:latin typeface="Sen"/>
                <a:ea typeface="Sen"/>
                <a:cs typeface="Sen"/>
                <a:sym typeface="Sen"/>
              </a:rPr>
              <a:t> (ITT, </a:t>
            </a:r>
            <a:r>
              <a:rPr lang="sv-SE" sz="2400" dirty="0" err="1">
                <a:solidFill>
                  <a:schemeClr val="dk1"/>
                </a:solidFill>
                <a:latin typeface="Sen"/>
                <a:ea typeface="Sen"/>
                <a:cs typeface="Sen"/>
                <a:sym typeface="Sen"/>
              </a:rPr>
              <a:t>missing</a:t>
            </a:r>
            <a:r>
              <a:rPr lang="sv-SE" sz="2400" dirty="0">
                <a:solidFill>
                  <a:schemeClr val="dk1"/>
                </a:solidFill>
                <a:latin typeface="Sen"/>
                <a:ea typeface="Sen"/>
                <a:cs typeface="Sen"/>
                <a:sym typeface="Sen"/>
              </a:rPr>
              <a:t> data, </a:t>
            </a:r>
            <a:r>
              <a:rPr lang="sv-SE" sz="2400" dirty="0" err="1">
                <a:solidFill>
                  <a:schemeClr val="dk1"/>
                </a:solidFill>
                <a:latin typeface="Sen"/>
                <a:ea typeface="Sen"/>
                <a:cs typeface="Sen"/>
                <a:sym typeface="Sen"/>
              </a:rPr>
              <a:t>multiple</a:t>
            </a:r>
            <a:r>
              <a:rPr lang="sv-SE" sz="2400" dirty="0">
                <a:solidFill>
                  <a:schemeClr val="dk1"/>
                </a:solidFill>
                <a:latin typeface="Sen"/>
                <a:ea typeface="Sen"/>
                <a:cs typeface="Sen"/>
                <a:sym typeface="Sen"/>
              </a:rPr>
              <a:t> </a:t>
            </a:r>
            <a:r>
              <a:rPr lang="sv-SE" sz="2400" dirty="0" err="1">
                <a:solidFill>
                  <a:schemeClr val="dk1"/>
                </a:solidFill>
                <a:latin typeface="Sen"/>
                <a:ea typeface="Sen"/>
                <a:cs typeface="Sen"/>
                <a:sym typeface="Sen"/>
              </a:rPr>
              <a:t>testing</a:t>
            </a:r>
            <a:r>
              <a:rPr lang="sv-SE" sz="2400" dirty="0">
                <a:solidFill>
                  <a:schemeClr val="dk1"/>
                </a:solidFill>
                <a:latin typeface="Sen"/>
                <a:ea typeface="Sen"/>
                <a:cs typeface="Sen"/>
                <a:sym typeface="Sen"/>
              </a:rPr>
              <a:t>...)</a:t>
            </a:r>
          </a:p>
          <a:p>
            <a:pPr marL="342900" marR="0" lvl="0" indent="-342900" algn="l" rtl="0">
              <a:lnSpc>
                <a:spcPct val="107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400"/>
              <a:buFontTx/>
              <a:buChar char="-"/>
            </a:pPr>
            <a:endParaRPr lang="sv-SE" sz="2400" dirty="0">
              <a:solidFill>
                <a:schemeClr val="dk1"/>
              </a:solidFill>
              <a:latin typeface="Sen"/>
              <a:ea typeface="Sen"/>
              <a:cs typeface="Sen"/>
              <a:sym typeface="Sen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5"/>
          <p:cNvSpPr txBox="1">
            <a:spLocks noGrp="1"/>
          </p:cNvSpPr>
          <p:nvPr>
            <p:ph type="ctrTitle"/>
          </p:nvPr>
        </p:nvSpPr>
        <p:spPr>
          <a:xfrm>
            <a:off x="887650" y="1082303"/>
            <a:ext cx="9144000" cy="109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AFD7"/>
              </a:buClr>
              <a:buSzPts val="3600"/>
              <a:buFont typeface="Sen"/>
              <a:buNone/>
            </a:pPr>
            <a:r>
              <a:rPr lang="sv-SE" sz="3600" b="1">
                <a:solidFill>
                  <a:srgbClr val="00AFD7"/>
                </a:solidFill>
                <a:latin typeface="Sen"/>
                <a:ea typeface="Sen"/>
                <a:cs typeface="Sen"/>
                <a:sym typeface="Sen"/>
              </a:rPr>
              <a:t>Publication ideas</a:t>
            </a:r>
            <a:br>
              <a:rPr lang="sv-SE" sz="3600" b="1">
                <a:solidFill>
                  <a:srgbClr val="00AFD7"/>
                </a:solidFill>
                <a:latin typeface="Sen"/>
                <a:ea typeface="Sen"/>
                <a:cs typeface="Sen"/>
                <a:sym typeface="Sen"/>
              </a:rPr>
            </a:br>
            <a:r>
              <a:rPr lang="sv-SE" sz="3600" b="1">
                <a:solidFill>
                  <a:srgbClr val="00AFD7"/>
                </a:solidFill>
                <a:latin typeface="Sen"/>
                <a:ea typeface="Sen"/>
                <a:cs typeface="Sen"/>
                <a:sym typeface="Sen"/>
              </a:rPr>
              <a:t>+ Needs for collaborations</a:t>
            </a:r>
            <a:endParaRPr sz="3600"/>
          </a:p>
        </p:txBody>
      </p:sp>
      <p:sp>
        <p:nvSpPr>
          <p:cNvPr id="136" name="Google Shape;136;p5"/>
          <p:cNvSpPr/>
          <p:nvPr/>
        </p:nvSpPr>
        <p:spPr>
          <a:xfrm>
            <a:off x="0" y="6725572"/>
            <a:ext cx="6096000" cy="132300"/>
          </a:xfrm>
          <a:prstGeom prst="rect">
            <a:avLst/>
          </a:prstGeom>
          <a:solidFill>
            <a:srgbClr val="0047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7" name="Google Shape;137;p5"/>
          <p:cNvSpPr/>
          <p:nvPr/>
        </p:nvSpPr>
        <p:spPr>
          <a:xfrm>
            <a:off x="6096000" y="6725572"/>
            <a:ext cx="6096000" cy="132300"/>
          </a:xfrm>
          <a:prstGeom prst="rect">
            <a:avLst/>
          </a:prstGeom>
          <a:solidFill>
            <a:srgbClr val="00AFD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8" name="Google Shape;138;p5"/>
          <p:cNvSpPr/>
          <p:nvPr/>
        </p:nvSpPr>
        <p:spPr>
          <a:xfrm>
            <a:off x="0" y="6610265"/>
            <a:ext cx="12192000" cy="115200"/>
          </a:xfrm>
          <a:prstGeom prst="rect">
            <a:avLst/>
          </a:prstGeom>
          <a:solidFill>
            <a:srgbClr val="49B17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9" name="Google Shape;139;p5" descr="A flag with yellow stars in a circle&#10;&#10;Description automatically generated with low confidenc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372661" y="300128"/>
            <a:ext cx="754544" cy="49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5" descr="A picture containing font, graphics, symbol, text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422293" y="328322"/>
            <a:ext cx="1495593" cy="4416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7627" y="-85724"/>
            <a:ext cx="2631234" cy="124826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99;p2">
            <a:extLst>
              <a:ext uri="{FF2B5EF4-FFF2-40B4-BE49-F238E27FC236}">
                <a16:creationId xmlns:a16="http://schemas.microsoft.com/office/drawing/2014/main" id="{DAB0FE4E-CF23-EFB5-4B0E-7B47F5D01E3B}"/>
              </a:ext>
            </a:extLst>
          </p:cNvPr>
          <p:cNvSpPr txBox="1"/>
          <p:nvPr/>
        </p:nvSpPr>
        <p:spPr>
          <a:xfrm>
            <a:off x="887653" y="2455481"/>
            <a:ext cx="10083300" cy="359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7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400"/>
              <a:buFontTx/>
              <a:buChar char="-"/>
            </a:pPr>
            <a:r>
              <a:rPr lang="sv-SE" sz="2400" dirty="0" err="1">
                <a:solidFill>
                  <a:schemeClr val="dk1"/>
                </a:solidFill>
                <a:latin typeface="Sen"/>
                <a:ea typeface="Sen"/>
                <a:cs typeface="Sen"/>
                <a:sym typeface="Sen"/>
              </a:rPr>
              <a:t>Evaluation</a:t>
            </a:r>
            <a:r>
              <a:rPr lang="sv-SE" sz="2400" dirty="0">
                <a:solidFill>
                  <a:schemeClr val="dk1"/>
                </a:solidFill>
                <a:latin typeface="Sen"/>
                <a:ea typeface="Sen"/>
                <a:cs typeface="Sen"/>
                <a:sym typeface="Sen"/>
              </a:rPr>
              <a:t> </a:t>
            </a:r>
            <a:r>
              <a:rPr lang="sv-SE" sz="2400" dirty="0" err="1">
                <a:solidFill>
                  <a:schemeClr val="dk1"/>
                </a:solidFill>
                <a:latin typeface="Sen"/>
                <a:ea typeface="Sen"/>
                <a:cs typeface="Sen"/>
                <a:sym typeface="Sen"/>
              </a:rPr>
              <a:t>of</a:t>
            </a:r>
            <a:r>
              <a:rPr lang="sv-SE" sz="2400" dirty="0">
                <a:solidFill>
                  <a:schemeClr val="dk1"/>
                </a:solidFill>
                <a:latin typeface="Sen"/>
                <a:ea typeface="Sen"/>
                <a:cs typeface="Sen"/>
                <a:sym typeface="Sen"/>
              </a:rPr>
              <a:t>/</a:t>
            </a:r>
            <a:r>
              <a:rPr lang="sv-SE" sz="2400" dirty="0" err="1">
                <a:solidFill>
                  <a:schemeClr val="dk1"/>
                </a:solidFill>
                <a:latin typeface="Sen"/>
                <a:ea typeface="Sen"/>
                <a:cs typeface="Sen"/>
                <a:sym typeface="Sen"/>
              </a:rPr>
              <a:t>with</a:t>
            </a:r>
            <a:r>
              <a:rPr lang="sv-SE" sz="2400" dirty="0">
                <a:solidFill>
                  <a:schemeClr val="dk1"/>
                </a:solidFill>
                <a:latin typeface="Sen"/>
                <a:ea typeface="Sen"/>
                <a:cs typeface="Sen"/>
                <a:sym typeface="Sen"/>
              </a:rPr>
              <a:t> the stress management task (</a:t>
            </a:r>
            <a:r>
              <a:rPr lang="sv-SE" sz="2400" dirty="0" err="1">
                <a:solidFill>
                  <a:schemeClr val="dk1"/>
                </a:solidFill>
                <a:latin typeface="Sen"/>
                <a:ea typeface="Sen"/>
                <a:cs typeface="Sen"/>
                <a:sym typeface="Sen"/>
              </a:rPr>
              <a:t>Hampejs</a:t>
            </a:r>
            <a:r>
              <a:rPr lang="sv-SE" sz="2400" dirty="0">
                <a:solidFill>
                  <a:schemeClr val="dk1"/>
                </a:solidFill>
                <a:latin typeface="Sen"/>
                <a:ea typeface="Sen"/>
                <a:cs typeface="Sen"/>
                <a:sym typeface="Sen"/>
              </a:rPr>
              <a:t>, </a:t>
            </a:r>
            <a:r>
              <a:rPr lang="sv-SE" sz="2400" dirty="0" err="1">
                <a:solidFill>
                  <a:schemeClr val="dk1"/>
                </a:solidFill>
                <a:latin typeface="Sen"/>
                <a:ea typeface="Sen"/>
                <a:cs typeface="Sen"/>
                <a:sym typeface="Sen"/>
              </a:rPr>
              <a:t>Hartl</a:t>
            </a:r>
            <a:r>
              <a:rPr lang="sv-SE" sz="2400" dirty="0">
                <a:solidFill>
                  <a:schemeClr val="dk1"/>
                </a:solidFill>
                <a:latin typeface="Sen"/>
                <a:ea typeface="Sen"/>
                <a:cs typeface="Sen"/>
                <a:sym typeface="Sen"/>
              </a:rPr>
              <a:t>, White....) </a:t>
            </a:r>
          </a:p>
          <a:p>
            <a:pPr marL="342900" marR="0" lvl="0" indent="-342900" algn="l" rtl="0">
              <a:lnSpc>
                <a:spcPct val="107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400"/>
              <a:buFontTx/>
              <a:buChar char="-"/>
            </a:pPr>
            <a:r>
              <a:rPr lang="sv-SE" sz="2400" dirty="0" err="1">
                <a:solidFill>
                  <a:schemeClr val="dk1"/>
                </a:solidFill>
                <a:latin typeface="Sen"/>
                <a:ea typeface="Sen"/>
                <a:cs typeface="Sen"/>
                <a:sym typeface="Sen"/>
              </a:rPr>
              <a:t>Types</a:t>
            </a:r>
            <a:r>
              <a:rPr lang="sv-SE" sz="2400" dirty="0">
                <a:solidFill>
                  <a:schemeClr val="dk1"/>
                </a:solidFill>
                <a:latin typeface="Sen"/>
                <a:ea typeface="Sen"/>
                <a:cs typeface="Sen"/>
                <a:sym typeface="Sen"/>
              </a:rPr>
              <a:t>/</a:t>
            </a:r>
            <a:r>
              <a:rPr lang="sv-SE" sz="2400" dirty="0" err="1">
                <a:solidFill>
                  <a:schemeClr val="dk1"/>
                </a:solidFill>
                <a:latin typeface="Sen"/>
                <a:ea typeface="Sen"/>
                <a:cs typeface="Sen"/>
                <a:sym typeface="Sen"/>
              </a:rPr>
              <a:t>qualities</a:t>
            </a:r>
            <a:r>
              <a:rPr lang="sv-SE" sz="2400" dirty="0">
                <a:solidFill>
                  <a:schemeClr val="dk1"/>
                </a:solidFill>
                <a:latin typeface="Sen"/>
                <a:ea typeface="Sen"/>
                <a:cs typeface="Sen"/>
                <a:sym typeface="Sen"/>
              </a:rPr>
              <a:t> </a:t>
            </a:r>
            <a:r>
              <a:rPr lang="sv-SE" sz="2400" dirty="0" err="1">
                <a:solidFill>
                  <a:schemeClr val="dk1"/>
                </a:solidFill>
                <a:latin typeface="Sen"/>
                <a:ea typeface="Sen"/>
                <a:cs typeface="Sen"/>
                <a:sym typeface="Sen"/>
              </a:rPr>
              <a:t>of</a:t>
            </a:r>
            <a:r>
              <a:rPr lang="sv-SE" sz="2400" dirty="0">
                <a:solidFill>
                  <a:schemeClr val="dk1"/>
                </a:solidFill>
                <a:latin typeface="Sen"/>
                <a:ea typeface="Sen"/>
                <a:cs typeface="Sen"/>
                <a:sym typeface="Sen"/>
              </a:rPr>
              <a:t> </a:t>
            </a:r>
            <a:r>
              <a:rPr lang="sv-SE" sz="2400" dirty="0" err="1">
                <a:solidFill>
                  <a:schemeClr val="dk1"/>
                </a:solidFill>
                <a:latin typeface="Sen"/>
                <a:ea typeface="Sen"/>
                <a:cs typeface="Sen"/>
                <a:sym typeface="Sen"/>
              </a:rPr>
              <a:t>NbT</a:t>
            </a:r>
            <a:r>
              <a:rPr lang="sv-SE" sz="2400" dirty="0">
                <a:solidFill>
                  <a:schemeClr val="dk1"/>
                </a:solidFill>
                <a:latin typeface="Sen"/>
                <a:ea typeface="Sen"/>
                <a:cs typeface="Sen"/>
                <a:sym typeface="Sen"/>
              </a:rPr>
              <a:t> </a:t>
            </a:r>
            <a:r>
              <a:rPr lang="sv-SE" sz="2400" dirty="0" err="1">
                <a:solidFill>
                  <a:schemeClr val="dk1"/>
                </a:solidFill>
                <a:latin typeface="Sen"/>
                <a:ea typeface="Sen"/>
                <a:cs typeface="Sen"/>
                <a:sym typeface="Sen"/>
              </a:rPr>
              <a:t>nature</a:t>
            </a:r>
            <a:r>
              <a:rPr lang="sv-SE" sz="2400" dirty="0">
                <a:solidFill>
                  <a:schemeClr val="dk1"/>
                </a:solidFill>
                <a:latin typeface="Sen"/>
                <a:ea typeface="Sen"/>
                <a:cs typeface="Sen"/>
                <a:sym typeface="Sen"/>
              </a:rPr>
              <a:t> </a:t>
            </a:r>
            <a:r>
              <a:rPr lang="sv-SE" sz="2400" dirty="0" err="1">
                <a:solidFill>
                  <a:schemeClr val="dk1"/>
                </a:solidFill>
                <a:latin typeface="Sen"/>
                <a:ea typeface="Sen"/>
                <a:cs typeface="Sen"/>
                <a:sym typeface="Sen"/>
              </a:rPr>
              <a:t>engagement</a:t>
            </a:r>
            <a:r>
              <a:rPr lang="sv-SE" sz="2400" dirty="0">
                <a:solidFill>
                  <a:schemeClr val="dk1"/>
                </a:solidFill>
                <a:latin typeface="Sen"/>
                <a:ea typeface="Sen"/>
                <a:cs typeface="Sen"/>
                <a:sym typeface="Sen"/>
              </a:rPr>
              <a:t> (</a:t>
            </a:r>
            <a:r>
              <a:rPr lang="sv-SE" sz="2400" dirty="0" err="1">
                <a:solidFill>
                  <a:schemeClr val="dk1"/>
                </a:solidFill>
                <a:latin typeface="Sen"/>
                <a:ea typeface="Sen"/>
                <a:cs typeface="Sen"/>
                <a:sym typeface="Sen"/>
              </a:rPr>
              <a:t>Spiegelaar</a:t>
            </a:r>
            <a:r>
              <a:rPr lang="sv-SE" sz="2400" dirty="0">
                <a:solidFill>
                  <a:schemeClr val="dk1"/>
                </a:solidFill>
                <a:latin typeface="Sen"/>
                <a:ea typeface="Sen"/>
                <a:cs typeface="Sen"/>
                <a:sym typeface="Sen"/>
              </a:rPr>
              <a:t>, Stahl, Elliott...)</a:t>
            </a:r>
          </a:p>
          <a:p>
            <a:pPr marL="342900" indent="-342900">
              <a:lnSpc>
                <a:spcPct val="107000"/>
              </a:lnSpc>
              <a:spcBef>
                <a:spcPts val="1800"/>
              </a:spcBef>
              <a:buClr>
                <a:schemeClr val="dk1"/>
              </a:buClr>
              <a:buSzPts val="2400"/>
              <a:buFontTx/>
              <a:buChar char="-"/>
            </a:pPr>
            <a:r>
              <a:rPr lang="sv-SE" sz="2400" dirty="0" err="1">
                <a:solidFill>
                  <a:schemeClr val="dk1"/>
                </a:solidFill>
                <a:latin typeface="Sen"/>
                <a:ea typeface="Sen"/>
                <a:cs typeface="Sen"/>
                <a:sym typeface="Sen"/>
              </a:rPr>
              <a:t>Roles</a:t>
            </a:r>
            <a:r>
              <a:rPr lang="sv-SE" sz="2400" dirty="0">
                <a:solidFill>
                  <a:schemeClr val="dk1"/>
                </a:solidFill>
                <a:latin typeface="Sen"/>
                <a:ea typeface="Sen"/>
                <a:cs typeface="Sen"/>
                <a:sym typeface="Sen"/>
              </a:rPr>
              <a:t> </a:t>
            </a:r>
            <a:r>
              <a:rPr lang="sv-SE" sz="2400" dirty="0" err="1">
                <a:solidFill>
                  <a:schemeClr val="dk1"/>
                </a:solidFill>
                <a:latin typeface="Sen"/>
                <a:ea typeface="Sen"/>
                <a:cs typeface="Sen"/>
                <a:sym typeface="Sen"/>
              </a:rPr>
              <a:t>of</a:t>
            </a:r>
            <a:r>
              <a:rPr lang="sv-SE" sz="2400" dirty="0">
                <a:solidFill>
                  <a:schemeClr val="dk1"/>
                </a:solidFill>
                <a:latin typeface="Sen"/>
                <a:ea typeface="Sen"/>
                <a:cs typeface="Sen"/>
                <a:sym typeface="Sen"/>
              </a:rPr>
              <a:t> intervention </a:t>
            </a:r>
            <a:r>
              <a:rPr lang="sv-SE" sz="2400" dirty="0" err="1">
                <a:solidFill>
                  <a:schemeClr val="dk1"/>
                </a:solidFill>
                <a:latin typeface="Sen"/>
                <a:ea typeface="Sen"/>
                <a:cs typeface="Sen"/>
                <a:sym typeface="Sen"/>
              </a:rPr>
              <a:t>acceptability</a:t>
            </a:r>
            <a:r>
              <a:rPr lang="sv-SE" sz="2400" dirty="0">
                <a:solidFill>
                  <a:schemeClr val="dk1"/>
                </a:solidFill>
                <a:latin typeface="Sen"/>
                <a:ea typeface="Sen"/>
                <a:cs typeface="Sen"/>
                <a:sym typeface="Sen"/>
              </a:rPr>
              <a:t>, </a:t>
            </a:r>
            <a:r>
              <a:rPr lang="sv-SE" sz="2400" dirty="0" err="1">
                <a:solidFill>
                  <a:schemeClr val="dk1"/>
                </a:solidFill>
                <a:latin typeface="Sen"/>
                <a:ea typeface="Sen"/>
                <a:cs typeface="Sen"/>
                <a:sym typeface="Sen"/>
              </a:rPr>
              <a:t>experience</a:t>
            </a:r>
            <a:r>
              <a:rPr lang="sv-SE" sz="2400" dirty="0">
                <a:solidFill>
                  <a:schemeClr val="dk1"/>
                </a:solidFill>
                <a:latin typeface="Sen"/>
                <a:ea typeface="Sen"/>
                <a:cs typeface="Sen"/>
                <a:sym typeface="Sen"/>
              </a:rPr>
              <a:t> and </a:t>
            </a:r>
            <a:r>
              <a:rPr lang="sv-SE" sz="2400" dirty="0" err="1">
                <a:solidFill>
                  <a:schemeClr val="dk1"/>
                </a:solidFill>
                <a:latin typeface="Sen"/>
                <a:ea typeface="Sen"/>
                <a:cs typeface="Sen"/>
                <a:sym typeface="Sen"/>
              </a:rPr>
              <a:t>compliance</a:t>
            </a:r>
            <a:r>
              <a:rPr lang="sv-SE" sz="2400" dirty="0">
                <a:solidFill>
                  <a:schemeClr val="dk1"/>
                </a:solidFill>
                <a:latin typeface="Sen"/>
                <a:ea typeface="Sen"/>
                <a:cs typeface="Sen"/>
                <a:sym typeface="Sen"/>
              </a:rPr>
              <a:t> (</a:t>
            </a:r>
            <a:r>
              <a:rPr lang="sv-SE" sz="2400" dirty="0" err="1">
                <a:solidFill>
                  <a:schemeClr val="dk1"/>
                </a:solidFill>
                <a:latin typeface="Sen"/>
                <a:ea typeface="Sen"/>
                <a:cs typeface="Sen"/>
                <a:sym typeface="Sen"/>
              </a:rPr>
              <a:t>conditional</a:t>
            </a:r>
            <a:r>
              <a:rPr lang="sv-SE" sz="2400" dirty="0">
                <a:solidFill>
                  <a:schemeClr val="dk1"/>
                </a:solidFill>
                <a:latin typeface="Sen"/>
                <a:ea typeface="Sen"/>
                <a:cs typeface="Sen"/>
                <a:sym typeface="Sen"/>
              </a:rPr>
              <a:t> process </a:t>
            </a:r>
            <a:r>
              <a:rPr lang="sv-SE" sz="2400" dirty="0" err="1">
                <a:solidFill>
                  <a:schemeClr val="dk1"/>
                </a:solidFill>
                <a:latin typeface="Sen"/>
                <a:ea typeface="Sen"/>
                <a:cs typeface="Sen"/>
                <a:sym typeface="Sen"/>
              </a:rPr>
              <a:t>analyses</a:t>
            </a:r>
            <a:r>
              <a:rPr lang="sv-SE" sz="2400" dirty="0">
                <a:solidFill>
                  <a:schemeClr val="dk1"/>
                </a:solidFill>
                <a:latin typeface="Sen"/>
                <a:ea typeface="Sen"/>
                <a:cs typeface="Sen"/>
                <a:sym typeface="Sen"/>
              </a:rPr>
              <a:t>)</a:t>
            </a:r>
          </a:p>
          <a:p>
            <a:pPr marL="342900" marR="0" lvl="0" indent="-342900" algn="l" rtl="0">
              <a:lnSpc>
                <a:spcPct val="107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400"/>
              <a:buFontTx/>
              <a:buChar char="-"/>
            </a:pPr>
            <a:endParaRPr lang="sv-SE" sz="2400" dirty="0">
              <a:solidFill>
                <a:schemeClr val="dk1"/>
              </a:solidFill>
              <a:latin typeface="Sen"/>
              <a:ea typeface="Sen"/>
              <a:cs typeface="Sen"/>
              <a:sym typeface="Sen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>
          <a:extLst>
            <a:ext uri="{FF2B5EF4-FFF2-40B4-BE49-F238E27FC236}">
              <a16:creationId xmlns:a16="http://schemas.microsoft.com/office/drawing/2014/main" id="{995570E4-B54F-0528-548D-EBDA7D8D85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5">
            <a:extLst>
              <a:ext uri="{FF2B5EF4-FFF2-40B4-BE49-F238E27FC236}">
                <a16:creationId xmlns:a16="http://schemas.microsoft.com/office/drawing/2014/main" id="{D6911DC8-163E-435F-B511-6F1AB104B44E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887650" y="1082303"/>
            <a:ext cx="9144000" cy="109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AFD7"/>
              </a:buClr>
              <a:buSzPts val="3600"/>
              <a:buFont typeface="Sen"/>
              <a:buNone/>
            </a:pPr>
            <a:r>
              <a:rPr lang="sv-SE" sz="3600" b="1">
                <a:solidFill>
                  <a:srgbClr val="00AFD7"/>
                </a:solidFill>
                <a:latin typeface="Sen"/>
                <a:ea typeface="Sen"/>
                <a:cs typeface="Sen"/>
                <a:sym typeface="Sen"/>
              </a:rPr>
              <a:t>Publication ideas</a:t>
            </a:r>
            <a:br>
              <a:rPr lang="sv-SE" sz="3600" b="1">
                <a:solidFill>
                  <a:srgbClr val="00AFD7"/>
                </a:solidFill>
                <a:latin typeface="Sen"/>
                <a:ea typeface="Sen"/>
                <a:cs typeface="Sen"/>
                <a:sym typeface="Sen"/>
              </a:rPr>
            </a:br>
            <a:r>
              <a:rPr lang="sv-SE" sz="3600" b="1">
                <a:solidFill>
                  <a:srgbClr val="00AFD7"/>
                </a:solidFill>
                <a:latin typeface="Sen"/>
                <a:ea typeface="Sen"/>
                <a:cs typeface="Sen"/>
                <a:sym typeface="Sen"/>
              </a:rPr>
              <a:t>+ Needs for collaborations</a:t>
            </a:r>
            <a:endParaRPr sz="3600"/>
          </a:p>
        </p:txBody>
      </p:sp>
      <p:sp>
        <p:nvSpPr>
          <p:cNvPr id="136" name="Google Shape;136;p5">
            <a:extLst>
              <a:ext uri="{FF2B5EF4-FFF2-40B4-BE49-F238E27FC236}">
                <a16:creationId xmlns:a16="http://schemas.microsoft.com/office/drawing/2014/main" id="{69C4A8DB-6038-44A2-2EC4-6C0F7AC66CF6}"/>
              </a:ext>
            </a:extLst>
          </p:cNvPr>
          <p:cNvSpPr/>
          <p:nvPr/>
        </p:nvSpPr>
        <p:spPr>
          <a:xfrm>
            <a:off x="0" y="6725572"/>
            <a:ext cx="6096000" cy="132300"/>
          </a:xfrm>
          <a:prstGeom prst="rect">
            <a:avLst/>
          </a:prstGeom>
          <a:solidFill>
            <a:srgbClr val="0047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7" name="Google Shape;137;p5">
            <a:extLst>
              <a:ext uri="{FF2B5EF4-FFF2-40B4-BE49-F238E27FC236}">
                <a16:creationId xmlns:a16="http://schemas.microsoft.com/office/drawing/2014/main" id="{A9357179-FEAC-8CAD-9895-ED88B0ED5DAC}"/>
              </a:ext>
            </a:extLst>
          </p:cNvPr>
          <p:cNvSpPr/>
          <p:nvPr/>
        </p:nvSpPr>
        <p:spPr>
          <a:xfrm>
            <a:off x="6096000" y="6725572"/>
            <a:ext cx="6096000" cy="132300"/>
          </a:xfrm>
          <a:prstGeom prst="rect">
            <a:avLst/>
          </a:prstGeom>
          <a:solidFill>
            <a:srgbClr val="00AFD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8" name="Google Shape;138;p5">
            <a:extLst>
              <a:ext uri="{FF2B5EF4-FFF2-40B4-BE49-F238E27FC236}">
                <a16:creationId xmlns:a16="http://schemas.microsoft.com/office/drawing/2014/main" id="{942E2762-15E5-8718-C212-D9D5BF3DFE28}"/>
              </a:ext>
            </a:extLst>
          </p:cNvPr>
          <p:cNvSpPr/>
          <p:nvPr/>
        </p:nvSpPr>
        <p:spPr>
          <a:xfrm>
            <a:off x="0" y="6610265"/>
            <a:ext cx="12192000" cy="115200"/>
          </a:xfrm>
          <a:prstGeom prst="rect">
            <a:avLst/>
          </a:prstGeom>
          <a:solidFill>
            <a:srgbClr val="49B17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9" name="Google Shape;139;p5" descr="A flag with yellow stars in a circle&#10;&#10;Description automatically generated with low confidence">
            <a:extLst>
              <a:ext uri="{FF2B5EF4-FFF2-40B4-BE49-F238E27FC236}">
                <a16:creationId xmlns:a16="http://schemas.microsoft.com/office/drawing/2014/main" id="{B26A1048-9D89-EFB1-CAD0-893803087993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372661" y="300128"/>
            <a:ext cx="754544" cy="49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5" descr="A picture containing font, graphics, symbol, text&#10;&#10;Description automatically generated">
            <a:extLst>
              <a:ext uri="{FF2B5EF4-FFF2-40B4-BE49-F238E27FC236}">
                <a16:creationId xmlns:a16="http://schemas.microsoft.com/office/drawing/2014/main" id="{F3A7BE5D-74E6-CCD2-AC9F-3B853E3AAF0C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422293" y="328322"/>
            <a:ext cx="1495593" cy="4416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5">
            <a:extLst>
              <a:ext uri="{FF2B5EF4-FFF2-40B4-BE49-F238E27FC236}">
                <a16:creationId xmlns:a16="http://schemas.microsoft.com/office/drawing/2014/main" id="{584D18A5-9A00-6C5A-8D4E-5EC9B78481C9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7627" y="-85724"/>
            <a:ext cx="2631234" cy="124826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99;p2">
            <a:extLst>
              <a:ext uri="{FF2B5EF4-FFF2-40B4-BE49-F238E27FC236}">
                <a16:creationId xmlns:a16="http://schemas.microsoft.com/office/drawing/2014/main" id="{23E66870-B54C-BD37-85F4-08C301D55568}"/>
              </a:ext>
            </a:extLst>
          </p:cNvPr>
          <p:cNvSpPr txBox="1"/>
          <p:nvPr/>
        </p:nvSpPr>
        <p:spPr>
          <a:xfrm>
            <a:off x="887653" y="2455481"/>
            <a:ext cx="10083300" cy="359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7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400"/>
              <a:buFontTx/>
              <a:buChar char="-"/>
            </a:pPr>
            <a:r>
              <a:rPr lang="sv-SE" sz="2400" dirty="0">
                <a:solidFill>
                  <a:schemeClr val="dk1"/>
                </a:solidFill>
                <a:latin typeface="Sen"/>
                <a:ea typeface="Sen"/>
                <a:cs typeface="Sen"/>
                <a:sym typeface="Sen"/>
              </a:rPr>
              <a:t>Main RCT </a:t>
            </a:r>
            <a:r>
              <a:rPr lang="sv-SE" sz="2400" dirty="0" err="1">
                <a:solidFill>
                  <a:schemeClr val="dk1"/>
                </a:solidFill>
                <a:latin typeface="Sen"/>
                <a:ea typeface="Sen"/>
                <a:cs typeface="Sen"/>
                <a:sym typeface="Sen"/>
              </a:rPr>
              <a:t>evaluation</a:t>
            </a:r>
            <a:r>
              <a:rPr lang="sv-SE" sz="2400" dirty="0">
                <a:solidFill>
                  <a:schemeClr val="dk1"/>
                </a:solidFill>
                <a:latin typeface="Sen"/>
                <a:ea typeface="Sen"/>
                <a:cs typeface="Sen"/>
                <a:sym typeface="Sen"/>
              </a:rPr>
              <a:t>: </a:t>
            </a:r>
            <a:r>
              <a:rPr lang="sv-SE" sz="2400" dirty="0" err="1">
                <a:solidFill>
                  <a:schemeClr val="dk1"/>
                </a:solidFill>
                <a:latin typeface="Sen"/>
                <a:ea typeface="Sen"/>
                <a:cs typeface="Sen"/>
                <a:sym typeface="Sen"/>
              </a:rPr>
              <a:t>self-reported</a:t>
            </a:r>
            <a:r>
              <a:rPr lang="sv-SE" sz="2400" dirty="0">
                <a:solidFill>
                  <a:schemeClr val="dk1"/>
                </a:solidFill>
                <a:latin typeface="Sen"/>
                <a:ea typeface="Sen"/>
                <a:cs typeface="Sen"/>
                <a:sym typeface="Sen"/>
              </a:rPr>
              <a:t> mental </a:t>
            </a:r>
            <a:r>
              <a:rPr lang="sv-SE" sz="2400" dirty="0" err="1">
                <a:solidFill>
                  <a:schemeClr val="dk1"/>
                </a:solidFill>
                <a:latin typeface="Sen"/>
                <a:ea typeface="Sen"/>
                <a:cs typeface="Sen"/>
                <a:sym typeface="Sen"/>
              </a:rPr>
              <a:t>health</a:t>
            </a:r>
            <a:r>
              <a:rPr lang="sv-SE" sz="2400" dirty="0">
                <a:solidFill>
                  <a:schemeClr val="dk1"/>
                </a:solidFill>
                <a:latin typeface="Sen"/>
                <a:ea typeface="Sen"/>
                <a:cs typeface="Sen"/>
                <a:sym typeface="Sen"/>
              </a:rPr>
              <a:t> and </a:t>
            </a:r>
            <a:r>
              <a:rPr lang="sv-SE" sz="2400" dirty="0" err="1">
                <a:solidFill>
                  <a:schemeClr val="dk1"/>
                </a:solidFill>
                <a:latin typeface="Sen"/>
                <a:ea typeface="Sen"/>
                <a:cs typeface="Sen"/>
                <a:sym typeface="Sen"/>
              </a:rPr>
              <a:t>resilience</a:t>
            </a:r>
            <a:r>
              <a:rPr lang="sv-SE" sz="2400" dirty="0">
                <a:solidFill>
                  <a:schemeClr val="dk1"/>
                </a:solidFill>
                <a:latin typeface="Sen"/>
                <a:ea typeface="Sen"/>
                <a:cs typeface="Sen"/>
                <a:sym typeface="Sen"/>
              </a:rPr>
              <a:t> </a:t>
            </a:r>
            <a:r>
              <a:rPr lang="sv-SE" sz="2400" dirty="0" err="1">
                <a:solidFill>
                  <a:schemeClr val="dk1"/>
                </a:solidFill>
                <a:latin typeface="Sen"/>
                <a:ea typeface="Sen"/>
                <a:cs typeface="Sen"/>
                <a:sym typeface="Sen"/>
              </a:rPr>
              <a:t>outcomes</a:t>
            </a:r>
            <a:r>
              <a:rPr lang="sv-SE" sz="2400" dirty="0">
                <a:solidFill>
                  <a:schemeClr val="dk1"/>
                </a:solidFill>
                <a:latin typeface="Sen"/>
                <a:ea typeface="Sen"/>
                <a:cs typeface="Sen"/>
                <a:sym typeface="Sen"/>
              </a:rPr>
              <a:t> (MLM support, </a:t>
            </a:r>
            <a:r>
              <a:rPr lang="sv-SE" sz="2400" dirty="0" err="1">
                <a:solidFill>
                  <a:schemeClr val="dk1"/>
                </a:solidFill>
                <a:latin typeface="Sen"/>
                <a:ea typeface="Sen"/>
                <a:cs typeface="Sen"/>
                <a:sym typeface="Sen"/>
              </a:rPr>
              <a:t>possible</a:t>
            </a:r>
            <a:r>
              <a:rPr lang="sv-SE" sz="2400" dirty="0">
                <a:solidFill>
                  <a:schemeClr val="dk1"/>
                </a:solidFill>
                <a:latin typeface="Sen"/>
                <a:ea typeface="Sen"/>
                <a:cs typeface="Sen"/>
                <a:sym typeface="Sen"/>
              </a:rPr>
              <a:t> </a:t>
            </a:r>
            <a:r>
              <a:rPr lang="sv-SE" sz="2400" dirty="0" err="1">
                <a:solidFill>
                  <a:schemeClr val="dk1"/>
                </a:solidFill>
                <a:latin typeface="Sen"/>
                <a:ea typeface="Sen"/>
                <a:cs typeface="Sen"/>
                <a:sym typeface="Sen"/>
              </a:rPr>
              <a:t>evaluator</a:t>
            </a:r>
            <a:r>
              <a:rPr lang="sv-SE" sz="2400" dirty="0">
                <a:solidFill>
                  <a:schemeClr val="dk1"/>
                </a:solidFill>
                <a:latin typeface="Sen"/>
                <a:ea typeface="Sen"/>
                <a:cs typeface="Sen"/>
                <a:sym typeface="Sen"/>
              </a:rPr>
              <a:t> </a:t>
            </a:r>
            <a:r>
              <a:rPr lang="sv-SE" sz="2400" dirty="0" err="1">
                <a:solidFill>
                  <a:schemeClr val="dk1"/>
                </a:solidFill>
                <a:latin typeface="Sen"/>
                <a:ea typeface="Sen"/>
                <a:cs typeface="Sen"/>
                <a:sym typeface="Sen"/>
              </a:rPr>
              <a:t>blinding</a:t>
            </a:r>
            <a:r>
              <a:rPr lang="sv-SE" sz="2400" dirty="0">
                <a:solidFill>
                  <a:schemeClr val="dk1"/>
                </a:solidFill>
                <a:latin typeface="Sen"/>
                <a:ea typeface="Sen"/>
                <a:cs typeface="Sen"/>
                <a:sym typeface="Sen"/>
              </a:rPr>
              <a:t>...)</a:t>
            </a:r>
          </a:p>
          <a:p>
            <a:pPr marL="342900" marR="0" lvl="0" indent="-342900" algn="l" rtl="0">
              <a:lnSpc>
                <a:spcPct val="107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400"/>
              <a:buFontTx/>
              <a:buChar char="-"/>
            </a:pPr>
            <a:r>
              <a:rPr lang="sv-SE" sz="2400" dirty="0">
                <a:solidFill>
                  <a:schemeClr val="dk1"/>
                </a:solidFill>
                <a:latin typeface="Sen"/>
                <a:ea typeface="Sen"/>
                <a:cs typeface="Sen"/>
                <a:sym typeface="Sen"/>
              </a:rPr>
              <a:t>6-month </a:t>
            </a:r>
            <a:r>
              <a:rPr lang="sv-SE" sz="2400" dirty="0" err="1">
                <a:solidFill>
                  <a:schemeClr val="dk1"/>
                </a:solidFill>
                <a:latin typeface="Sen"/>
                <a:ea typeface="Sen"/>
                <a:cs typeface="Sen"/>
                <a:sym typeface="Sen"/>
              </a:rPr>
              <a:t>follow-up</a:t>
            </a:r>
            <a:r>
              <a:rPr lang="sv-SE" sz="2400" dirty="0">
                <a:solidFill>
                  <a:schemeClr val="dk1"/>
                </a:solidFill>
                <a:latin typeface="Sen"/>
                <a:ea typeface="Sen"/>
                <a:cs typeface="Sen"/>
                <a:sym typeface="Sen"/>
              </a:rPr>
              <a:t> </a:t>
            </a:r>
            <a:r>
              <a:rPr lang="sv-SE" sz="2400" dirty="0" err="1">
                <a:solidFill>
                  <a:schemeClr val="dk1"/>
                </a:solidFill>
                <a:latin typeface="Sen"/>
                <a:ea typeface="Sen"/>
                <a:cs typeface="Sen"/>
                <a:sym typeface="Sen"/>
              </a:rPr>
              <a:t>of</a:t>
            </a:r>
            <a:r>
              <a:rPr lang="sv-SE" sz="2400" dirty="0">
                <a:solidFill>
                  <a:schemeClr val="dk1"/>
                </a:solidFill>
                <a:latin typeface="Sen"/>
                <a:ea typeface="Sen"/>
                <a:cs typeface="Sen"/>
                <a:sym typeface="Sen"/>
              </a:rPr>
              <a:t> mental </a:t>
            </a:r>
            <a:r>
              <a:rPr lang="sv-SE" sz="2400" dirty="0" err="1">
                <a:solidFill>
                  <a:schemeClr val="dk1"/>
                </a:solidFill>
                <a:latin typeface="Sen"/>
                <a:ea typeface="Sen"/>
                <a:cs typeface="Sen"/>
                <a:sym typeface="Sen"/>
              </a:rPr>
              <a:t>health</a:t>
            </a:r>
            <a:r>
              <a:rPr lang="sv-SE" sz="2400" dirty="0">
                <a:solidFill>
                  <a:schemeClr val="dk1"/>
                </a:solidFill>
                <a:latin typeface="Sen"/>
                <a:ea typeface="Sen"/>
                <a:cs typeface="Sen"/>
                <a:sym typeface="Sen"/>
              </a:rPr>
              <a:t> and </a:t>
            </a:r>
            <a:r>
              <a:rPr lang="sv-SE" sz="2400" dirty="0" err="1">
                <a:solidFill>
                  <a:schemeClr val="dk1"/>
                </a:solidFill>
                <a:latin typeface="Sen"/>
                <a:ea typeface="Sen"/>
                <a:cs typeface="Sen"/>
                <a:sym typeface="Sen"/>
              </a:rPr>
              <a:t>resilience</a:t>
            </a:r>
            <a:r>
              <a:rPr lang="sv-SE" sz="2400" dirty="0">
                <a:solidFill>
                  <a:schemeClr val="dk1"/>
                </a:solidFill>
                <a:latin typeface="Sen"/>
                <a:ea typeface="Sen"/>
                <a:cs typeface="Sen"/>
                <a:sym typeface="Sen"/>
              </a:rPr>
              <a:t> (same as </a:t>
            </a:r>
            <a:r>
              <a:rPr lang="sv-SE" sz="2400" dirty="0" err="1">
                <a:solidFill>
                  <a:schemeClr val="dk1"/>
                </a:solidFill>
                <a:latin typeface="Sen"/>
                <a:ea typeface="Sen"/>
                <a:cs typeface="Sen"/>
                <a:sym typeface="Sen"/>
              </a:rPr>
              <a:t>above</a:t>
            </a:r>
            <a:r>
              <a:rPr lang="sv-SE" sz="2400" dirty="0">
                <a:solidFill>
                  <a:schemeClr val="dk1"/>
                </a:solidFill>
                <a:latin typeface="Sen"/>
                <a:ea typeface="Sen"/>
                <a:cs typeface="Sen"/>
                <a:sym typeface="Sen"/>
              </a:rPr>
              <a:t>)</a:t>
            </a:r>
          </a:p>
          <a:p>
            <a:pPr marL="342900" marR="0" lvl="0" indent="-342900" algn="l" rtl="0">
              <a:lnSpc>
                <a:spcPct val="107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400"/>
              <a:buFontTx/>
              <a:buChar char="-"/>
            </a:pPr>
            <a:endParaRPr lang="sv-SE" sz="2400" dirty="0">
              <a:solidFill>
                <a:schemeClr val="dk1"/>
              </a:solidFill>
              <a:latin typeface="Sen"/>
              <a:ea typeface="Sen"/>
              <a:cs typeface="Sen"/>
              <a:sym typeface="Sen"/>
            </a:endParaRPr>
          </a:p>
        </p:txBody>
      </p:sp>
    </p:spTree>
    <p:extLst>
      <p:ext uri="{BB962C8B-B14F-4D97-AF65-F5344CB8AC3E}">
        <p14:creationId xmlns:p14="http://schemas.microsoft.com/office/powerpoint/2010/main" val="38826867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6"/>
          <p:cNvSpPr txBox="1">
            <a:spLocks noGrp="1"/>
          </p:cNvSpPr>
          <p:nvPr>
            <p:ph type="ctrTitle"/>
          </p:nvPr>
        </p:nvSpPr>
        <p:spPr>
          <a:xfrm>
            <a:off x="887653" y="1519595"/>
            <a:ext cx="9144000" cy="65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AFD7"/>
              </a:buClr>
              <a:buSzPts val="4000"/>
              <a:buFont typeface="Sen"/>
              <a:buNone/>
            </a:pPr>
            <a:r>
              <a:rPr lang="sv-SE" sz="3600" b="1">
                <a:solidFill>
                  <a:srgbClr val="00AFD7"/>
                </a:solidFill>
                <a:latin typeface="Sen"/>
                <a:ea typeface="Sen"/>
                <a:cs typeface="Sen"/>
                <a:sym typeface="Sen"/>
              </a:rPr>
              <a:t>Timeline and next steps</a:t>
            </a:r>
            <a:endParaRPr sz="3600"/>
          </a:p>
        </p:txBody>
      </p:sp>
      <p:sp>
        <p:nvSpPr>
          <p:cNvPr id="148" name="Google Shape;148;p6"/>
          <p:cNvSpPr/>
          <p:nvPr/>
        </p:nvSpPr>
        <p:spPr>
          <a:xfrm>
            <a:off x="0" y="6725572"/>
            <a:ext cx="6096000" cy="132300"/>
          </a:xfrm>
          <a:prstGeom prst="rect">
            <a:avLst/>
          </a:prstGeom>
          <a:solidFill>
            <a:srgbClr val="0047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9" name="Google Shape;149;p6"/>
          <p:cNvSpPr/>
          <p:nvPr/>
        </p:nvSpPr>
        <p:spPr>
          <a:xfrm>
            <a:off x="6096000" y="6725572"/>
            <a:ext cx="6096000" cy="132300"/>
          </a:xfrm>
          <a:prstGeom prst="rect">
            <a:avLst/>
          </a:prstGeom>
          <a:solidFill>
            <a:srgbClr val="00AFD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0" name="Google Shape;150;p6"/>
          <p:cNvSpPr/>
          <p:nvPr/>
        </p:nvSpPr>
        <p:spPr>
          <a:xfrm>
            <a:off x="0" y="6610265"/>
            <a:ext cx="12192000" cy="115200"/>
          </a:xfrm>
          <a:prstGeom prst="rect">
            <a:avLst/>
          </a:prstGeom>
          <a:solidFill>
            <a:srgbClr val="49B17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1" name="Google Shape;151;p6" descr="A flag with yellow stars in a circle&#10;&#10;Description automatically generated with low confidenc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372661" y="300128"/>
            <a:ext cx="754544" cy="49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Google Shape;152;p6" descr="A picture containing font, graphics, symbol, text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422293" y="328322"/>
            <a:ext cx="1495593" cy="4416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Google Shape;153;p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7627" y="-85724"/>
            <a:ext cx="2631234" cy="124826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99;p2">
            <a:extLst>
              <a:ext uri="{FF2B5EF4-FFF2-40B4-BE49-F238E27FC236}">
                <a16:creationId xmlns:a16="http://schemas.microsoft.com/office/drawing/2014/main" id="{DE02DBC0-CBB8-C22E-DDD4-6D23280F1A89}"/>
              </a:ext>
            </a:extLst>
          </p:cNvPr>
          <p:cNvSpPr txBox="1"/>
          <p:nvPr/>
        </p:nvSpPr>
        <p:spPr>
          <a:xfrm>
            <a:off x="887653" y="2455481"/>
            <a:ext cx="10083300" cy="359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7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400"/>
              <a:buFontTx/>
              <a:buChar char="-"/>
            </a:pPr>
            <a:r>
              <a:rPr lang="sv-SE" sz="2400" dirty="0">
                <a:solidFill>
                  <a:schemeClr val="dk1"/>
                </a:solidFill>
                <a:latin typeface="Sen"/>
                <a:ea typeface="Sen"/>
                <a:cs typeface="Sen"/>
                <a:sym typeface="Sen"/>
              </a:rPr>
              <a:t>Final </a:t>
            </a:r>
            <a:r>
              <a:rPr lang="sv-SE" sz="2400" dirty="0" err="1">
                <a:solidFill>
                  <a:schemeClr val="dk1"/>
                </a:solidFill>
                <a:latin typeface="Sen"/>
                <a:ea typeface="Sen"/>
                <a:cs typeface="Sen"/>
                <a:sym typeface="Sen"/>
              </a:rPr>
              <a:t>wave</a:t>
            </a:r>
            <a:r>
              <a:rPr lang="sv-SE" sz="2400" dirty="0">
                <a:solidFill>
                  <a:schemeClr val="dk1"/>
                </a:solidFill>
                <a:latin typeface="Sen"/>
                <a:ea typeface="Sen"/>
                <a:cs typeface="Sen"/>
                <a:sym typeface="Sen"/>
              </a:rPr>
              <a:t> </a:t>
            </a:r>
            <a:r>
              <a:rPr lang="sv-SE" sz="2400" dirty="0" err="1">
                <a:solidFill>
                  <a:schemeClr val="dk1"/>
                </a:solidFill>
                <a:latin typeface="Sen"/>
                <a:ea typeface="Sen"/>
                <a:cs typeface="Sen"/>
                <a:sym typeface="Sen"/>
              </a:rPr>
              <a:t>Sept-Oct</a:t>
            </a:r>
            <a:r>
              <a:rPr lang="sv-SE" sz="2400" dirty="0">
                <a:solidFill>
                  <a:schemeClr val="dk1"/>
                </a:solidFill>
                <a:latin typeface="Sen"/>
                <a:ea typeface="Sen"/>
                <a:cs typeface="Sen"/>
                <a:sym typeface="Sen"/>
              </a:rPr>
              <a:t> 2025</a:t>
            </a:r>
          </a:p>
          <a:p>
            <a:pPr marL="342900" marR="0" lvl="0" indent="-342900" algn="l" rtl="0">
              <a:lnSpc>
                <a:spcPct val="107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400"/>
              <a:buFontTx/>
              <a:buChar char="-"/>
            </a:pPr>
            <a:r>
              <a:rPr lang="sv-SE" sz="2400" dirty="0">
                <a:solidFill>
                  <a:schemeClr val="dk1"/>
                </a:solidFill>
                <a:latin typeface="Sen"/>
                <a:ea typeface="Sen"/>
                <a:cs typeface="Sen"/>
                <a:sym typeface="Sen"/>
              </a:rPr>
              <a:t>Final long-term </a:t>
            </a:r>
            <a:r>
              <a:rPr lang="sv-SE" sz="2400" dirty="0" err="1">
                <a:solidFill>
                  <a:schemeClr val="dk1"/>
                </a:solidFill>
                <a:latin typeface="Sen"/>
                <a:ea typeface="Sen"/>
                <a:cs typeface="Sen"/>
                <a:sym typeface="Sen"/>
              </a:rPr>
              <a:t>follow-up</a:t>
            </a:r>
            <a:r>
              <a:rPr lang="sv-SE" sz="2400" dirty="0">
                <a:solidFill>
                  <a:schemeClr val="dk1"/>
                </a:solidFill>
                <a:latin typeface="Sen"/>
                <a:ea typeface="Sen"/>
                <a:cs typeface="Sen"/>
                <a:sym typeface="Sen"/>
              </a:rPr>
              <a:t> Apr 2026</a:t>
            </a:r>
          </a:p>
          <a:p>
            <a:pPr marL="342900" marR="0" lvl="0" indent="-342900" algn="l" rtl="0">
              <a:lnSpc>
                <a:spcPct val="107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400"/>
              <a:buFontTx/>
              <a:buChar char="-"/>
            </a:pPr>
            <a:r>
              <a:rPr lang="sv-SE" sz="2400" dirty="0" err="1">
                <a:solidFill>
                  <a:schemeClr val="dk1"/>
                </a:solidFill>
                <a:latin typeface="Sen"/>
                <a:ea typeface="Sen"/>
                <a:cs typeface="Sen"/>
                <a:sym typeface="Sen"/>
              </a:rPr>
              <a:t>Analyses</a:t>
            </a:r>
            <a:r>
              <a:rPr lang="sv-SE" sz="2400" dirty="0">
                <a:solidFill>
                  <a:schemeClr val="dk1"/>
                </a:solidFill>
                <a:latin typeface="Sen"/>
                <a:ea typeface="Sen"/>
                <a:cs typeface="Sen"/>
                <a:sym typeface="Sen"/>
              </a:rPr>
              <a:t> and </a:t>
            </a:r>
            <a:r>
              <a:rPr lang="sv-SE" sz="2400" dirty="0" err="1">
                <a:solidFill>
                  <a:schemeClr val="dk1"/>
                </a:solidFill>
                <a:latin typeface="Sen"/>
                <a:ea typeface="Sen"/>
                <a:cs typeface="Sen"/>
                <a:sym typeface="Sen"/>
              </a:rPr>
              <a:t>writing</a:t>
            </a:r>
            <a:r>
              <a:rPr lang="sv-SE" sz="2400" dirty="0">
                <a:solidFill>
                  <a:schemeClr val="dk1"/>
                </a:solidFill>
                <a:latin typeface="Sen"/>
                <a:ea typeface="Sen"/>
                <a:cs typeface="Sen"/>
                <a:sym typeface="Sen"/>
              </a:rPr>
              <a:t> </a:t>
            </a:r>
            <a:r>
              <a:rPr lang="sv-SE" sz="2400" dirty="0" err="1">
                <a:solidFill>
                  <a:schemeClr val="dk1"/>
                </a:solidFill>
                <a:latin typeface="Sen"/>
                <a:ea typeface="Sen"/>
                <a:cs typeface="Sen"/>
                <a:sym typeface="Sen"/>
              </a:rPr>
              <a:t>up</a:t>
            </a:r>
            <a:r>
              <a:rPr lang="sv-SE" sz="2400" dirty="0">
                <a:solidFill>
                  <a:schemeClr val="dk1"/>
                </a:solidFill>
                <a:latin typeface="Sen"/>
                <a:ea typeface="Sen"/>
                <a:cs typeface="Sen"/>
                <a:sym typeface="Sen"/>
              </a:rPr>
              <a:t> </a:t>
            </a:r>
            <a:r>
              <a:rPr lang="sv-SE" sz="2400" dirty="0" err="1">
                <a:solidFill>
                  <a:schemeClr val="dk1"/>
                </a:solidFill>
                <a:latin typeface="Sen"/>
                <a:ea typeface="Sen"/>
                <a:cs typeface="Sen"/>
                <a:sym typeface="Sen"/>
              </a:rPr>
              <a:t>of</a:t>
            </a:r>
            <a:r>
              <a:rPr lang="sv-SE" sz="2400" dirty="0">
                <a:solidFill>
                  <a:schemeClr val="dk1"/>
                </a:solidFill>
                <a:latin typeface="Sen"/>
                <a:ea typeface="Sen"/>
                <a:cs typeface="Sen"/>
                <a:sym typeface="Sen"/>
              </a:rPr>
              <a:t> stress management and </a:t>
            </a:r>
            <a:r>
              <a:rPr lang="sv-SE" sz="2400" dirty="0" err="1">
                <a:solidFill>
                  <a:schemeClr val="dk1"/>
                </a:solidFill>
                <a:latin typeface="Sen"/>
                <a:ea typeface="Sen"/>
                <a:cs typeface="Sen"/>
                <a:sym typeface="Sen"/>
              </a:rPr>
              <a:t>interview</a:t>
            </a:r>
            <a:r>
              <a:rPr lang="sv-SE" sz="2400" dirty="0">
                <a:solidFill>
                  <a:schemeClr val="dk1"/>
                </a:solidFill>
                <a:latin typeface="Sen"/>
                <a:ea typeface="Sen"/>
                <a:cs typeface="Sen"/>
                <a:sym typeface="Sen"/>
              </a:rPr>
              <a:t> data (</a:t>
            </a:r>
            <a:r>
              <a:rPr lang="sv-SE" sz="2400" dirty="0" err="1">
                <a:solidFill>
                  <a:schemeClr val="dk1"/>
                </a:solidFill>
                <a:latin typeface="Sen"/>
                <a:ea typeface="Sen"/>
                <a:cs typeface="Sen"/>
                <a:sym typeface="Sen"/>
              </a:rPr>
              <a:t>starting</a:t>
            </a:r>
            <a:r>
              <a:rPr lang="sv-SE" sz="2400" dirty="0">
                <a:solidFill>
                  <a:schemeClr val="dk1"/>
                </a:solidFill>
                <a:latin typeface="Sen"/>
                <a:ea typeface="Sen"/>
                <a:cs typeface="Sen"/>
                <a:sym typeface="Sen"/>
              </a:rPr>
              <a:t> November)</a:t>
            </a:r>
          </a:p>
          <a:p>
            <a:pPr marL="342900" marR="0" lvl="0" indent="-342900" algn="l" rtl="0">
              <a:lnSpc>
                <a:spcPct val="107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400"/>
              <a:buFontTx/>
              <a:buChar char="-"/>
            </a:pPr>
            <a:r>
              <a:rPr lang="sv-SE" sz="2400" dirty="0" err="1">
                <a:solidFill>
                  <a:schemeClr val="dk1"/>
                </a:solidFill>
                <a:latin typeface="Sen"/>
                <a:ea typeface="Sen"/>
                <a:cs typeface="Sen"/>
                <a:sym typeface="Sen"/>
              </a:rPr>
              <a:t>Analyses</a:t>
            </a:r>
            <a:r>
              <a:rPr lang="sv-SE" sz="2400" dirty="0">
                <a:solidFill>
                  <a:schemeClr val="dk1"/>
                </a:solidFill>
                <a:latin typeface="Sen"/>
                <a:ea typeface="Sen"/>
                <a:cs typeface="Sen"/>
                <a:sym typeface="Sen"/>
              </a:rPr>
              <a:t> and </a:t>
            </a:r>
            <a:r>
              <a:rPr lang="sv-SE" sz="2400" dirty="0" err="1">
                <a:solidFill>
                  <a:schemeClr val="dk1"/>
                </a:solidFill>
                <a:latin typeface="Sen"/>
                <a:ea typeface="Sen"/>
                <a:cs typeface="Sen"/>
                <a:sym typeface="Sen"/>
              </a:rPr>
              <a:t>writing</a:t>
            </a:r>
            <a:r>
              <a:rPr lang="sv-SE" sz="2400" dirty="0">
                <a:solidFill>
                  <a:schemeClr val="dk1"/>
                </a:solidFill>
                <a:latin typeface="Sen"/>
                <a:ea typeface="Sen"/>
                <a:cs typeface="Sen"/>
                <a:sym typeface="Sen"/>
              </a:rPr>
              <a:t> </a:t>
            </a:r>
            <a:r>
              <a:rPr lang="sv-SE" sz="2400" dirty="0" err="1">
                <a:solidFill>
                  <a:schemeClr val="dk1"/>
                </a:solidFill>
                <a:latin typeface="Sen"/>
                <a:ea typeface="Sen"/>
                <a:cs typeface="Sen"/>
                <a:sym typeface="Sen"/>
              </a:rPr>
              <a:t>up</a:t>
            </a:r>
            <a:r>
              <a:rPr lang="sv-SE" sz="2400" dirty="0">
                <a:solidFill>
                  <a:schemeClr val="dk1"/>
                </a:solidFill>
                <a:latin typeface="Sen"/>
                <a:ea typeface="Sen"/>
                <a:cs typeface="Sen"/>
                <a:sym typeface="Sen"/>
              </a:rPr>
              <a:t> </a:t>
            </a:r>
            <a:r>
              <a:rPr lang="sv-SE" sz="2400" dirty="0" err="1">
                <a:solidFill>
                  <a:schemeClr val="dk1"/>
                </a:solidFill>
                <a:latin typeface="Sen"/>
                <a:ea typeface="Sen"/>
                <a:cs typeface="Sen"/>
                <a:sym typeface="Sen"/>
              </a:rPr>
              <a:t>of</a:t>
            </a:r>
            <a:r>
              <a:rPr lang="sv-SE" sz="2400" dirty="0">
                <a:solidFill>
                  <a:schemeClr val="dk1"/>
                </a:solidFill>
                <a:latin typeface="Sen"/>
                <a:ea typeface="Sen"/>
                <a:cs typeface="Sen"/>
                <a:sym typeface="Sen"/>
              </a:rPr>
              <a:t> </a:t>
            </a:r>
            <a:r>
              <a:rPr lang="sv-SE" sz="2400" dirty="0" err="1">
                <a:solidFill>
                  <a:schemeClr val="dk1"/>
                </a:solidFill>
                <a:latin typeface="Sen"/>
                <a:ea typeface="Sen"/>
                <a:cs typeface="Sen"/>
                <a:sym typeface="Sen"/>
              </a:rPr>
              <a:t>self-reported</a:t>
            </a:r>
            <a:r>
              <a:rPr lang="sv-SE" sz="2400" dirty="0">
                <a:solidFill>
                  <a:schemeClr val="dk1"/>
                </a:solidFill>
                <a:latin typeface="Sen"/>
                <a:ea typeface="Sen"/>
                <a:cs typeface="Sen"/>
                <a:sym typeface="Sen"/>
              </a:rPr>
              <a:t> </a:t>
            </a:r>
            <a:r>
              <a:rPr lang="sv-SE" sz="2400" dirty="0" err="1">
                <a:solidFill>
                  <a:schemeClr val="dk1"/>
                </a:solidFill>
                <a:latin typeface="Sen"/>
                <a:ea typeface="Sen"/>
                <a:cs typeface="Sen"/>
                <a:sym typeface="Sen"/>
              </a:rPr>
              <a:t>health</a:t>
            </a:r>
            <a:r>
              <a:rPr lang="sv-SE" sz="2400" dirty="0">
                <a:solidFill>
                  <a:schemeClr val="dk1"/>
                </a:solidFill>
                <a:latin typeface="Sen"/>
                <a:ea typeface="Sen"/>
                <a:cs typeface="Sen"/>
                <a:sym typeface="Sen"/>
              </a:rPr>
              <a:t> &amp; </a:t>
            </a:r>
            <a:r>
              <a:rPr lang="sv-SE" sz="2400" dirty="0" err="1">
                <a:solidFill>
                  <a:schemeClr val="dk1"/>
                </a:solidFill>
                <a:latin typeface="Sen"/>
                <a:ea typeface="Sen"/>
                <a:cs typeface="Sen"/>
                <a:sym typeface="Sen"/>
              </a:rPr>
              <a:t>resilience</a:t>
            </a:r>
            <a:r>
              <a:rPr lang="sv-SE" sz="2400" dirty="0">
                <a:solidFill>
                  <a:schemeClr val="dk1"/>
                </a:solidFill>
                <a:latin typeface="Sen"/>
                <a:ea typeface="Sen"/>
                <a:cs typeface="Sen"/>
                <a:sym typeface="Sen"/>
              </a:rPr>
              <a:t> </a:t>
            </a:r>
            <a:r>
              <a:rPr lang="sv-SE" sz="2400" dirty="0" err="1">
                <a:solidFill>
                  <a:schemeClr val="dk1"/>
                </a:solidFill>
                <a:latin typeface="Sen"/>
                <a:ea typeface="Sen"/>
                <a:cs typeface="Sen"/>
                <a:sym typeface="Sen"/>
              </a:rPr>
              <a:t>outcomes</a:t>
            </a:r>
            <a:r>
              <a:rPr lang="sv-SE" sz="2400" dirty="0">
                <a:solidFill>
                  <a:schemeClr val="dk1"/>
                </a:solidFill>
                <a:latin typeface="Sen"/>
                <a:ea typeface="Sen"/>
                <a:cs typeface="Sen"/>
                <a:sym typeface="Sen"/>
              </a:rPr>
              <a:t>, </a:t>
            </a:r>
            <a:r>
              <a:rPr lang="sv-SE" sz="2400" dirty="0" err="1">
                <a:solidFill>
                  <a:schemeClr val="dk1"/>
                </a:solidFill>
                <a:latin typeface="Sen"/>
                <a:ea typeface="Sen"/>
                <a:cs typeface="Sen"/>
                <a:sym typeface="Sen"/>
              </a:rPr>
              <a:t>acceptability</a:t>
            </a:r>
            <a:r>
              <a:rPr lang="sv-SE" sz="2400" dirty="0">
                <a:solidFill>
                  <a:schemeClr val="dk1"/>
                </a:solidFill>
                <a:latin typeface="Sen"/>
                <a:ea typeface="Sen"/>
                <a:cs typeface="Sen"/>
                <a:sym typeface="Sen"/>
              </a:rPr>
              <a:t> &amp; </a:t>
            </a:r>
            <a:r>
              <a:rPr lang="sv-SE" sz="2400" dirty="0" err="1">
                <a:solidFill>
                  <a:schemeClr val="dk1"/>
                </a:solidFill>
                <a:latin typeface="Sen"/>
                <a:ea typeface="Sen"/>
                <a:cs typeface="Sen"/>
                <a:sym typeface="Sen"/>
              </a:rPr>
              <a:t>compliance</a:t>
            </a:r>
            <a:r>
              <a:rPr lang="sv-SE" sz="2400" dirty="0">
                <a:solidFill>
                  <a:schemeClr val="dk1"/>
                </a:solidFill>
                <a:latin typeface="Sen"/>
                <a:ea typeface="Sen"/>
                <a:cs typeface="Sen"/>
                <a:sym typeface="Sen"/>
              </a:rPr>
              <a:t> (</a:t>
            </a:r>
            <a:r>
              <a:rPr lang="sv-SE" sz="2400" dirty="0" err="1">
                <a:solidFill>
                  <a:schemeClr val="dk1"/>
                </a:solidFill>
                <a:latin typeface="Sen"/>
                <a:ea typeface="Sen"/>
                <a:cs typeface="Sen"/>
                <a:sym typeface="Sen"/>
              </a:rPr>
              <a:t>starting</a:t>
            </a:r>
            <a:r>
              <a:rPr lang="sv-SE" sz="2400" dirty="0">
                <a:solidFill>
                  <a:schemeClr val="dk1"/>
                </a:solidFill>
                <a:latin typeface="Sen"/>
                <a:ea typeface="Sen"/>
                <a:cs typeface="Sen"/>
                <a:sym typeface="Sen"/>
              </a:rPr>
              <a:t> spring ’26)</a:t>
            </a:r>
          </a:p>
          <a:p>
            <a:pPr marL="342900" marR="0" lvl="0" indent="-342900" algn="l" rtl="0">
              <a:lnSpc>
                <a:spcPct val="107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400"/>
              <a:buFontTx/>
              <a:buChar char="-"/>
            </a:pPr>
            <a:endParaRPr lang="sv-SE" sz="2400" dirty="0">
              <a:solidFill>
                <a:schemeClr val="dk1"/>
              </a:solidFill>
              <a:latin typeface="Sen"/>
              <a:ea typeface="Sen"/>
              <a:cs typeface="Sen"/>
              <a:sym typeface="Sen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7"/>
          <p:cNvSpPr txBox="1">
            <a:spLocks noGrp="1"/>
          </p:cNvSpPr>
          <p:nvPr>
            <p:ph type="ctrTitle"/>
          </p:nvPr>
        </p:nvSpPr>
        <p:spPr>
          <a:xfrm>
            <a:off x="1524000" y="2224005"/>
            <a:ext cx="9144000" cy="12417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C3C3B"/>
              </a:buClr>
              <a:buSzPts val="6000"/>
              <a:buFont typeface="Fira Sans"/>
              <a:buNone/>
            </a:pPr>
            <a:r>
              <a:rPr lang="sv-SE" b="1">
                <a:solidFill>
                  <a:srgbClr val="3C3C3B"/>
                </a:solidFill>
                <a:latin typeface="Fira Sans"/>
                <a:ea typeface="Fira Sans"/>
                <a:cs typeface="Fira Sans"/>
                <a:sym typeface="Fira Sans"/>
              </a:rPr>
              <a:t>Thank you</a:t>
            </a:r>
            <a:endParaRPr b="1">
              <a:solidFill>
                <a:srgbClr val="3C3C3B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pic>
        <p:nvPicPr>
          <p:cNvPr id="159" name="Google Shape;159;p7" descr="A picture containing graphics, graphic design, font, logo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7000" y="-7286"/>
            <a:ext cx="4320425" cy="2049620"/>
          </a:xfrm>
          <a:prstGeom prst="rect">
            <a:avLst/>
          </a:prstGeom>
          <a:noFill/>
          <a:ln>
            <a:noFill/>
          </a:ln>
        </p:spPr>
      </p:pic>
      <p:sp>
        <p:nvSpPr>
          <p:cNvPr id="160" name="Google Shape;160;p7"/>
          <p:cNvSpPr txBox="1">
            <a:spLocks noGrp="1"/>
          </p:cNvSpPr>
          <p:nvPr>
            <p:ph type="subTitle" idx="1"/>
          </p:nvPr>
        </p:nvSpPr>
        <p:spPr>
          <a:xfrm>
            <a:off x="1524000" y="3796483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C3C3B"/>
              </a:buClr>
              <a:buSzPts val="2400"/>
              <a:buNone/>
            </a:pPr>
            <a:endParaRPr dirty="0"/>
          </a:p>
        </p:txBody>
      </p:sp>
      <p:sp>
        <p:nvSpPr>
          <p:cNvPr id="161" name="Google Shape;161;p7"/>
          <p:cNvSpPr/>
          <p:nvPr/>
        </p:nvSpPr>
        <p:spPr>
          <a:xfrm>
            <a:off x="0" y="5901772"/>
            <a:ext cx="6096000" cy="132428"/>
          </a:xfrm>
          <a:prstGeom prst="rect">
            <a:avLst/>
          </a:prstGeom>
          <a:solidFill>
            <a:srgbClr val="0047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2" name="Google Shape;162;p7"/>
          <p:cNvSpPr/>
          <p:nvPr/>
        </p:nvSpPr>
        <p:spPr>
          <a:xfrm>
            <a:off x="6096000" y="5901772"/>
            <a:ext cx="6096000" cy="132428"/>
          </a:xfrm>
          <a:prstGeom prst="rect">
            <a:avLst/>
          </a:prstGeom>
          <a:solidFill>
            <a:srgbClr val="00AFD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3" name="Google Shape;163;p7"/>
          <p:cNvSpPr txBox="1"/>
          <p:nvPr/>
        </p:nvSpPr>
        <p:spPr>
          <a:xfrm>
            <a:off x="3048000" y="6212415"/>
            <a:ext cx="6096000" cy="5462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sv-SE" sz="1200" b="0" i="0" u="none" strike="noStrike" cap="none">
                <a:solidFill>
                  <a:schemeClr val="dk1"/>
                </a:solidFill>
                <a:latin typeface="Sen"/>
                <a:ea typeface="Sen"/>
                <a:cs typeface="Sen"/>
                <a:sym typeface="Sen"/>
              </a:rPr>
              <a:t>The Resonate project is funded by the European Union’s Horizons Europe Research and Innovation programme under grant agreement No. 101081420 and co-funded by the UK Research and Innovation grant award No. 10063874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4" name="Google Shape;164;p7" descr="A flag with yellow stars in a circle&#10;&#10;Description automatically generated with low confidenc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000688" y="6130031"/>
            <a:ext cx="952549" cy="628682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Google Shape;165;p7" descr="A picture containing font, graphics, symbol, text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176972" y="6262448"/>
            <a:ext cx="1686557" cy="497999"/>
          </a:xfrm>
          <a:prstGeom prst="rect">
            <a:avLst/>
          </a:prstGeom>
          <a:noFill/>
          <a:ln>
            <a:noFill/>
          </a:ln>
        </p:spPr>
      </p:pic>
      <p:sp>
        <p:nvSpPr>
          <p:cNvPr id="166" name="Google Shape;166;p7"/>
          <p:cNvSpPr/>
          <p:nvPr/>
        </p:nvSpPr>
        <p:spPr>
          <a:xfrm>
            <a:off x="0" y="5786465"/>
            <a:ext cx="12192000" cy="115307"/>
          </a:xfrm>
          <a:prstGeom prst="rect">
            <a:avLst/>
          </a:prstGeom>
          <a:solidFill>
            <a:srgbClr val="49B17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"/>
          <p:cNvSpPr txBox="1">
            <a:spLocks noGrp="1"/>
          </p:cNvSpPr>
          <p:nvPr>
            <p:ph type="ctrTitle"/>
          </p:nvPr>
        </p:nvSpPr>
        <p:spPr>
          <a:xfrm>
            <a:off x="4889402" y="1157535"/>
            <a:ext cx="6261907" cy="15132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C3C3B"/>
              </a:buClr>
              <a:buSzPts val="6000"/>
              <a:buFont typeface="Fira Sans"/>
              <a:buNone/>
            </a:pPr>
            <a:r>
              <a:rPr lang="sv-SE" b="1" dirty="0">
                <a:solidFill>
                  <a:srgbClr val="3C3C3B"/>
                </a:solidFill>
                <a:latin typeface="Fira Sans"/>
                <a:ea typeface="Fira Sans"/>
                <a:cs typeface="Fira Sans"/>
                <a:sym typeface="Fira Sans"/>
              </a:rPr>
              <a:t>Case Study 3</a:t>
            </a:r>
            <a:endParaRPr dirty="0"/>
          </a:p>
        </p:txBody>
      </p:sp>
      <p:sp>
        <p:nvSpPr>
          <p:cNvPr id="86" name="Google Shape;86;p1"/>
          <p:cNvSpPr txBox="1">
            <a:spLocks noGrp="1"/>
          </p:cNvSpPr>
          <p:nvPr>
            <p:ph type="subTitle" idx="1"/>
          </p:nvPr>
        </p:nvSpPr>
        <p:spPr>
          <a:xfrm>
            <a:off x="5024559" y="2922834"/>
            <a:ext cx="7028845" cy="24471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C3C3B"/>
              </a:buClr>
              <a:buSzPts val="2400"/>
              <a:buNone/>
            </a:pPr>
            <a:r>
              <a:rPr lang="sv-SE" b="1" dirty="0">
                <a:solidFill>
                  <a:srgbClr val="3C3C3B"/>
                </a:solidFill>
                <a:latin typeface="Sen"/>
                <a:ea typeface="Sen"/>
                <a:cs typeface="Sen"/>
                <a:sym typeface="Sen"/>
              </a:rPr>
              <a:t>Angel Dzhambov</a:t>
            </a: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C3C3B"/>
              </a:buClr>
              <a:buSzPts val="2400"/>
              <a:buNone/>
            </a:pPr>
            <a:endParaRPr lang="en-US" dirty="0">
              <a:solidFill>
                <a:srgbClr val="3C3C3B"/>
              </a:solidFill>
              <a:latin typeface="Sen"/>
              <a:ea typeface="Sen"/>
              <a:cs typeface="Sen"/>
              <a:sym typeface="Sen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C3C3B"/>
              </a:buClr>
              <a:buSzPts val="2400"/>
              <a:buNone/>
            </a:pPr>
            <a:r>
              <a:rPr lang="en-US" dirty="0">
                <a:solidFill>
                  <a:srgbClr val="3C3C3B"/>
                </a:solidFill>
                <a:latin typeface="Sen"/>
                <a:ea typeface="Sen"/>
                <a:cs typeface="Sen"/>
                <a:sym typeface="Sen"/>
              </a:rPr>
              <a:t>Environmental Health Division, </a:t>
            </a: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C3C3B"/>
              </a:buClr>
              <a:buSzPts val="2400"/>
              <a:buNone/>
            </a:pPr>
            <a:r>
              <a:rPr lang="en-US" dirty="0">
                <a:solidFill>
                  <a:srgbClr val="3C3C3B"/>
                </a:solidFill>
                <a:latin typeface="Sen"/>
                <a:ea typeface="Sen"/>
                <a:cs typeface="Sen"/>
                <a:sym typeface="Sen"/>
              </a:rPr>
              <a:t>Research Institute, </a:t>
            </a: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C3C3B"/>
              </a:buClr>
              <a:buSzPts val="2400"/>
              <a:buNone/>
            </a:pPr>
            <a:r>
              <a:rPr lang="en-US" dirty="0">
                <a:solidFill>
                  <a:srgbClr val="3C3C3B"/>
                </a:solidFill>
                <a:latin typeface="Sen"/>
                <a:ea typeface="Sen"/>
                <a:cs typeface="Sen"/>
                <a:sym typeface="Sen"/>
              </a:rPr>
              <a:t>Medical University of Plovdiv, Plovdiv, Bulgaria</a:t>
            </a:r>
            <a:endParaRPr dirty="0">
              <a:solidFill>
                <a:srgbClr val="3C3C3B"/>
              </a:solidFill>
              <a:latin typeface="Sen"/>
              <a:ea typeface="Sen"/>
              <a:cs typeface="Sen"/>
              <a:sym typeface="Sen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C3C3B"/>
              </a:buClr>
              <a:buSzPts val="2400"/>
              <a:buNone/>
            </a:pPr>
            <a:endParaRPr dirty="0">
              <a:solidFill>
                <a:srgbClr val="3C3C3B"/>
              </a:solidFill>
              <a:latin typeface="Sen"/>
              <a:ea typeface="Sen"/>
              <a:cs typeface="Sen"/>
              <a:sym typeface="Sen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C3C3B"/>
              </a:buClr>
              <a:buSzPts val="2400"/>
              <a:buNone/>
            </a:pPr>
            <a:endParaRPr dirty="0">
              <a:solidFill>
                <a:srgbClr val="3C3C3B"/>
              </a:solidFill>
              <a:latin typeface="Sen"/>
              <a:ea typeface="Sen"/>
              <a:cs typeface="Sen"/>
              <a:sym typeface="Sen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C3C3B"/>
              </a:buClr>
              <a:buSzPts val="2400"/>
              <a:buNone/>
            </a:pPr>
            <a:r>
              <a:rPr lang="sv-SE" sz="2000" dirty="0">
                <a:solidFill>
                  <a:srgbClr val="3C3C3B"/>
                </a:solidFill>
                <a:latin typeface="Sen"/>
                <a:ea typeface="Sen"/>
                <a:cs typeface="Sen"/>
                <a:sym typeface="Sen"/>
              </a:rPr>
              <a:t>AM25 Padova - 18/09/2025</a:t>
            </a:r>
            <a:endParaRPr sz="2000" dirty="0">
              <a:solidFill>
                <a:srgbClr val="3C3C3B"/>
              </a:solidFill>
              <a:latin typeface="Sen"/>
              <a:ea typeface="Sen"/>
              <a:cs typeface="Sen"/>
              <a:sym typeface="Sen"/>
            </a:endParaRPr>
          </a:p>
        </p:txBody>
      </p:sp>
      <p:pic>
        <p:nvPicPr>
          <p:cNvPr id="87" name="Google Shape;87;p1" descr="A picture containing graphics, graphic design, font, logo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60103" y="-399227"/>
            <a:ext cx="3592287" cy="1704190"/>
          </a:xfrm>
          <a:prstGeom prst="rect">
            <a:avLst/>
          </a:prstGeom>
          <a:noFill/>
          <a:ln>
            <a:noFill/>
          </a:ln>
        </p:spPr>
      </p:pic>
      <p:sp>
        <p:nvSpPr>
          <p:cNvPr id="88" name="Google Shape;88;p1"/>
          <p:cNvSpPr txBox="1"/>
          <p:nvPr/>
        </p:nvSpPr>
        <p:spPr>
          <a:xfrm>
            <a:off x="3048000" y="6214058"/>
            <a:ext cx="6096000" cy="5462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sv-SE" sz="1200" b="0" i="0" u="none" strike="noStrike" cap="none">
                <a:solidFill>
                  <a:schemeClr val="dk1"/>
                </a:solidFill>
                <a:latin typeface="Sen"/>
                <a:ea typeface="Sen"/>
                <a:cs typeface="Sen"/>
                <a:sym typeface="Sen"/>
              </a:rPr>
              <a:t>The Resonate project is funded by the European Union’s Horizons Europe Research and Innovation programme under grant agreement No. 101081420 and co-funded by the UK Research and Innovation grant award No. 10063874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9" name="Google Shape;89;p1" descr="A flag with yellow stars in a circle&#10;&#10;Description automatically generated with low confidenc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000688" y="6131674"/>
            <a:ext cx="952549" cy="628682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1" descr="A picture containing font, graphics, symbol, text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176972" y="6264091"/>
            <a:ext cx="1686557" cy="497999"/>
          </a:xfrm>
          <a:prstGeom prst="rect">
            <a:avLst/>
          </a:prstGeom>
          <a:noFill/>
          <a:ln>
            <a:noFill/>
          </a:ln>
        </p:spPr>
      </p:pic>
      <p:sp>
        <p:nvSpPr>
          <p:cNvPr id="91" name="Google Shape;91;p1"/>
          <p:cNvSpPr/>
          <p:nvPr/>
        </p:nvSpPr>
        <p:spPr>
          <a:xfrm>
            <a:off x="0" y="5879575"/>
            <a:ext cx="6096000" cy="132428"/>
          </a:xfrm>
          <a:prstGeom prst="rect">
            <a:avLst/>
          </a:prstGeom>
          <a:solidFill>
            <a:srgbClr val="0047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2" name="Google Shape;92;p1"/>
          <p:cNvSpPr/>
          <p:nvPr/>
        </p:nvSpPr>
        <p:spPr>
          <a:xfrm>
            <a:off x="6096000" y="5879575"/>
            <a:ext cx="6096000" cy="132428"/>
          </a:xfrm>
          <a:prstGeom prst="rect">
            <a:avLst/>
          </a:prstGeom>
          <a:solidFill>
            <a:srgbClr val="00AFD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3" name="Google Shape;93;p1"/>
          <p:cNvSpPr/>
          <p:nvPr/>
        </p:nvSpPr>
        <p:spPr>
          <a:xfrm>
            <a:off x="0" y="5764268"/>
            <a:ext cx="12192000" cy="115307"/>
          </a:xfrm>
          <a:prstGeom prst="rect">
            <a:avLst/>
          </a:prstGeom>
          <a:solidFill>
            <a:srgbClr val="49B17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7A4B245-E256-484C-BD4C-0A1AAC3C346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539" y="18717"/>
            <a:ext cx="5752866" cy="104431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3DD545F-DE9D-443E-9306-5CA3D9ED38D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303" y="1681756"/>
            <a:ext cx="4659317" cy="3494488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"/>
          <p:cNvSpPr txBox="1">
            <a:spLocks noGrp="1"/>
          </p:cNvSpPr>
          <p:nvPr>
            <p:ph type="ctrTitle"/>
          </p:nvPr>
        </p:nvSpPr>
        <p:spPr>
          <a:xfrm>
            <a:off x="887653" y="930475"/>
            <a:ext cx="9144000" cy="65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AFD7"/>
              </a:buClr>
              <a:buSzPts val="4000"/>
              <a:buFont typeface="Sen"/>
              <a:buNone/>
            </a:pPr>
            <a:r>
              <a:rPr lang="sv-SE" sz="4000" b="1" dirty="0">
                <a:solidFill>
                  <a:srgbClr val="00AFD7"/>
                </a:solidFill>
                <a:latin typeface="Sen"/>
                <a:ea typeface="Sen"/>
                <a:cs typeface="Sen"/>
                <a:sym typeface="Sen"/>
              </a:rPr>
              <a:t>Objectives of CS3</a:t>
            </a:r>
            <a:endParaRPr sz="4000" b="1" dirty="0">
              <a:solidFill>
                <a:srgbClr val="00AFD7"/>
              </a:solidFill>
              <a:latin typeface="Sen"/>
              <a:ea typeface="Sen"/>
              <a:cs typeface="Sen"/>
              <a:sym typeface="Sen"/>
            </a:endParaRPr>
          </a:p>
        </p:txBody>
      </p:sp>
      <p:sp>
        <p:nvSpPr>
          <p:cNvPr id="99" name="Google Shape;99;p2"/>
          <p:cNvSpPr txBox="1"/>
          <p:nvPr/>
        </p:nvSpPr>
        <p:spPr>
          <a:xfrm>
            <a:off x="241070" y="1584775"/>
            <a:ext cx="11804072" cy="359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Wingdings" panose="05000000000000000000" pitchFamily="2" charset="2"/>
              <a:buChar char="§"/>
            </a:pPr>
            <a:r>
              <a:rPr lang="en-US" sz="2000" b="0" i="0" u="none" strike="noStrike" cap="none" dirty="0">
                <a:solidFill>
                  <a:schemeClr val="dk1"/>
                </a:solidFill>
                <a:latin typeface="Sen"/>
                <a:ea typeface="Sen"/>
                <a:cs typeface="Sen"/>
                <a:sym typeface="Sen"/>
              </a:rPr>
              <a:t>Explore the frequency, duration, and form of habitual exposure to green/blue spaces and, in general, contact with nature</a:t>
            </a:r>
          </a:p>
          <a:p>
            <a:pPr marL="342900" marR="0" lvl="0" indent="-342900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Wingdings" panose="05000000000000000000" pitchFamily="2" charset="2"/>
              <a:buChar char="§"/>
            </a:pPr>
            <a:r>
              <a:rPr lang="en-US" sz="2000" b="1" dirty="0">
                <a:solidFill>
                  <a:schemeClr val="dk1"/>
                </a:solidFill>
                <a:latin typeface="Sen"/>
                <a:ea typeface="Sen"/>
                <a:cs typeface="Sen"/>
                <a:sym typeface="Sen"/>
              </a:rPr>
              <a:t>Explore </a:t>
            </a:r>
            <a:r>
              <a:rPr lang="en-US" sz="2000" b="1" i="0" u="none" strike="noStrike" cap="none" dirty="0">
                <a:solidFill>
                  <a:schemeClr val="dk1"/>
                </a:solidFill>
                <a:latin typeface="Sen"/>
                <a:ea typeface="Sen"/>
                <a:cs typeface="Sen"/>
                <a:sym typeface="Sen"/>
              </a:rPr>
              <a:t>the contribution of nature contact to different types of biopsychosocial resilience and, through that, mental/physical health</a:t>
            </a:r>
          </a:p>
          <a:p>
            <a:pPr marL="342900" marR="0" lvl="0" indent="-342900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Wingdings" panose="05000000000000000000" pitchFamily="2" charset="2"/>
              <a:buChar char="§"/>
            </a:pPr>
            <a:r>
              <a:rPr lang="en-US" sz="2000" b="1" dirty="0">
                <a:solidFill>
                  <a:schemeClr val="dk1"/>
                </a:solidFill>
                <a:latin typeface="Sen"/>
                <a:ea typeface="Sen"/>
                <a:cs typeface="Sen"/>
                <a:sym typeface="Sen"/>
              </a:rPr>
              <a:t>Test if </a:t>
            </a:r>
            <a:r>
              <a:rPr lang="en-US" sz="2000" b="1" i="0" u="none" strike="noStrike" cap="none" dirty="0">
                <a:solidFill>
                  <a:schemeClr val="dk1"/>
                </a:solidFill>
                <a:latin typeface="Sen"/>
                <a:ea typeface="Sen"/>
                <a:cs typeface="Sen"/>
                <a:sym typeface="Sen"/>
              </a:rPr>
              <a:t>nature contact mitigates the impact of everyday and environmental stressors on mental and physical health via enhanced biopsychosocial resilience</a:t>
            </a:r>
          </a:p>
          <a:p>
            <a:pPr marL="342900" marR="0" lvl="0" indent="-342900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Wingdings" panose="05000000000000000000" pitchFamily="2" charset="2"/>
              <a:buChar char="§"/>
            </a:pPr>
            <a:r>
              <a:rPr lang="en-US" sz="2000" b="1" i="0" u="none" strike="noStrike" cap="none" dirty="0">
                <a:solidFill>
                  <a:schemeClr val="dk1"/>
                </a:solidFill>
                <a:latin typeface="Sen"/>
                <a:ea typeface="Sen"/>
                <a:cs typeface="Sen"/>
                <a:sym typeface="Sen"/>
              </a:rPr>
              <a:t>Explore the underlying pathways linking nature contact, resilience, and mental health, including the potential of nature contact to buffer the impact on mental health of harmful physical exposures </a:t>
            </a:r>
          </a:p>
          <a:p>
            <a:pPr marL="342900" marR="0" lvl="0" indent="-342900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Wingdings" panose="05000000000000000000" pitchFamily="2" charset="2"/>
              <a:buChar char="§"/>
            </a:pPr>
            <a:r>
              <a:rPr lang="en-US" sz="2000" b="0" i="0" u="none" strike="noStrike" cap="none" dirty="0">
                <a:solidFill>
                  <a:schemeClr val="dk1"/>
                </a:solidFill>
                <a:latin typeface="Sen"/>
                <a:ea typeface="Sen"/>
                <a:cs typeface="Sen"/>
                <a:sym typeface="Sen"/>
              </a:rPr>
              <a:t>Explore the patterns and determinants of </a:t>
            </a:r>
            <a:r>
              <a:rPr lang="en-US" sz="2000" b="0" i="0" u="none" strike="noStrike" cap="none" dirty="0" err="1">
                <a:solidFill>
                  <a:schemeClr val="dk1"/>
                </a:solidFill>
                <a:latin typeface="Sen"/>
                <a:ea typeface="Sen"/>
                <a:cs typeface="Sen"/>
                <a:sym typeface="Sen"/>
              </a:rPr>
              <a:t>proenvironmental</a:t>
            </a:r>
            <a:r>
              <a:rPr lang="en-US" sz="2000" b="0" i="0" u="none" strike="noStrike" cap="none" dirty="0">
                <a:solidFill>
                  <a:schemeClr val="dk1"/>
                </a:solidFill>
                <a:latin typeface="Sen"/>
                <a:ea typeface="Sen"/>
                <a:cs typeface="Sen"/>
                <a:sym typeface="Sen"/>
              </a:rPr>
              <a:t> </a:t>
            </a:r>
            <a:r>
              <a:rPr lang="en-US" sz="2000" b="0" i="0" u="none" strike="noStrike" cap="none" dirty="0" err="1">
                <a:solidFill>
                  <a:schemeClr val="dk1"/>
                </a:solidFill>
                <a:latin typeface="Sen"/>
                <a:ea typeface="Sen"/>
                <a:cs typeface="Sen"/>
                <a:sym typeface="Sen"/>
              </a:rPr>
              <a:t>behaviours</a:t>
            </a:r>
            <a:r>
              <a:rPr lang="en-US" sz="2000" b="0" i="0" u="none" strike="noStrike" cap="none" dirty="0">
                <a:solidFill>
                  <a:schemeClr val="dk1"/>
                </a:solidFill>
                <a:latin typeface="Sen"/>
                <a:ea typeface="Sen"/>
                <a:cs typeface="Sen"/>
                <a:sym typeface="Sen"/>
              </a:rPr>
              <a:t> and attitudes</a:t>
            </a:r>
            <a:endParaRPr sz="2000" b="0" i="0" u="none" strike="noStrike" cap="none" dirty="0">
              <a:solidFill>
                <a:schemeClr val="dk1"/>
              </a:solidFill>
              <a:latin typeface="Sen"/>
              <a:ea typeface="Sen"/>
              <a:cs typeface="Sen"/>
              <a:sym typeface="Sen"/>
            </a:endParaRPr>
          </a:p>
        </p:txBody>
      </p:sp>
      <p:sp>
        <p:nvSpPr>
          <p:cNvPr id="100" name="Google Shape;100;p2"/>
          <p:cNvSpPr/>
          <p:nvPr/>
        </p:nvSpPr>
        <p:spPr>
          <a:xfrm>
            <a:off x="0" y="6725572"/>
            <a:ext cx="6096000" cy="132300"/>
          </a:xfrm>
          <a:prstGeom prst="rect">
            <a:avLst/>
          </a:prstGeom>
          <a:solidFill>
            <a:srgbClr val="0047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1" name="Google Shape;101;p2"/>
          <p:cNvSpPr/>
          <p:nvPr/>
        </p:nvSpPr>
        <p:spPr>
          <a:xfrm>
            <a:off x="6096000" y="6725572"/>
            <a:ext cx="6096000" cy="132300"/>
          </a:xfrm>
          <a:prstGeom prst="rect">
            <a:avLst/>
          </a:prstGeom>
          <a:solidFill>
            <a:srgbClr val="00AFD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2" name="Google Shape;102;p2"/>
          <p:cNvSpPr/>
          <p:nvPr/>
        </p:nvSpPr>
        <p:spPr>
          <a:xfrm>
            <a:off x="0" y="6610265"/>
            <a:ext cx="12192000" cy="115200"/>
          </a:xfrm>
          <a:prstGeom prst="rect">
            <a:avLst/>
          </a:prstGeom>
          <a:solidFill>
            <a:srgbClr val="49B17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3" name="Google Shape;103;p2" descr="A flag with yellow stars in a circle&#10;&#10;Description automatically generated with low confidenc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372661" y="300128"/>
            <a:ext cx="754544" cy="49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2" descr="A picture containing font, graphics, symbol, text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422293" y="328322"/>
            <a:ext cx="1495593" cy="4416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7627" y="-85724"/>
            <a:ext cx="2631234" cy="12482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3"/>
          <p:cNvSpPr txBox="1">
            <a:spLocks noGrp="1"/>
          </p:cNvSpPr>
          <p:nvPr>
            <p:ph type="ctrTitle"/>
          </p:nvPr>
        </p:nvSpPr>
        <p:spPr>
          <a:xfrm>
            <a:off x="889814" y="758219"/>
            <a:ext cx="11030233" cy="6544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AFD7"/>
              </a:buClr>
              <a:buSzPct val="100000"/>
              <a:buFont typeface="Sen"/>
              <a:buNone/>
            </a:pPr>
            <a:r>
              <a:rPr lang="sv-SE" sz="4000" b="1" dirty="0">
                <a:solidFill>
                  <a:srgbClr val="00AFD7"/>
                </a:solidFill>
                <a:latin typeface="Sen"/>
                <a:ea typeface="Sen"/>
                <a:cs typeface="Sen"/>
                <a:sym typeface="Sen"/>
              </a:rPr>
              <a:t>Updates on survey data collection</a:t>
            </a:r>
            <a:endParaRPr dirty="0"/>
          </a:p>
        </p:txBody>
      </p:sp>
      <p:sp>
        <p:nvSpPr>
          <p:cNvPr id="112" name="Google Shape;112;p3"/>
          <p:cNvSpPr/>
          <p:nvPr/>
        </p:nvSpPr>
        <p:spPr>
          <a:xfrm>
            <a:off x="0" y="6725572"/>
            <a:ext cx="6096000" cy="132428"/>
          </a:xfrm>
          <a:prstGeom prst="rect">
            <a:avLst/>
          </a:prstGeom>
          <a:solidFill>
            <a:srgbClr val="0047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3" name="Google Shape;113;p3"/>
          <p:cNvSpPr/>
          <p:nvPr/>
        </p:nvSpPr>
        <p:spPr>
          <a:xfrm>
            <a:off x="6096000" y="6725572"/>
            <a:ext cx="6096000" cy="132428"/>
          </a:xfrm>
          <a:prstGeom prst="rect">
            <a:avLst/>
          </a:prstGeom>
          <a:solidFill>
            <a:srgbClr val="00AFD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4" name="Google Shape;114;p3"/>
          <p:cNvSpPr/>
          <p:nvPr/>
        </p:nvSpPr>
        <p:spPr>
          <a:xfrm>
            <a:off x="0" y="6610265"/>
            <a:ext cx="12192000" cy="115307"/>
          </a:xfrm>
          <a:prstGeom prst="rect">
            <a:avLst/>
          </a:prstGeom>
          <a:solidFill>
            <a:srgbClr val="49B17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5" name="Google Shape;115;p3" descr="A flag with yellow stars in a circle&#10;&#10;Description automatically generated with low confidenc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372661" y="300128"/>
            <a:ext cx="754544" cy="49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p3" descr="A picture containing font, graphics, symbol, text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422293" y="328322"/>
            <a:ext cx="1495593" cy="4416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7627" y="-85724"/>
            <a:ext cx="2631232" cy="1248264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7C040D9-9B20-4918-8476-2B0F9C0A543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00431" y="1941378"/>
            <a:ext cx="5344460" cy="372016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7" name="TextBox 66">
            <a:extLst>
              <a:ext uri="{FF2B5EF4-FFF2-40B4-BE49-F238E27FC236}">
                <a16:creationId xmlns:a16="http://schemas.microsoft.com/office/drawing/2014/main" id="{C3CA53B2-415F-4ADC-BB33-B0F152CA3A0C}"/>
              </a:ext>
            </a:extLst>
          </p:cNvPr>
          <p:cNvSpPr txBox="1"/>
          <p:nvPr/>
        </p:nvSpPr>
        <p:spPr>
          <a:xfrm>
            <a:off x="575324" y="2277966"/>
            <a:ext cx="6272650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sng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n" panose="020B060402020202020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Data collection </a:t>
            </a:r>
            <a:r>
              <a:rPr kumimoji="0" lang="en-US" sz="2400" b="1" i="0" u="sng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n" panose="020B060402020202020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completed</a:t>
            </a:r>
            <a:r>
              <a:rPr kumimoji="0" lang="en-US" sz="2400" b="0" i="0" u="sng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n" panose="020B060402020202020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on 20.06.2025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400" b="0" i="0" u="sng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n" panose="020B0604020202020204" charset="0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  <a:p>
            <a:pPr marL="0" marR="0" lvl="2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n" panose="020B060402020202020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	First wave (May-July 24): 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Sen" panose="020B060402020202020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N=1506</a:t>
            </a:r>
          </a:p>
          <a:p>
            <a:pPr marL="0" marR="0" lvl="2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n" panose="020B060402020202020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	</a:t>
            </a:r>
          </a:p>
          <a:p>
            <a:pPr marL="0" marR="0" lvl="2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n" panose="020B060402020202020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	Second wave (Oct-Dec 24): N=1348</a:t>
            </a:r>
          </a:p>
          <a:p>
            <a:pPr marL="0" marR="0" lvl="2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n" panose="020B060402020202020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	</a:t>
            </a:r>
          </a:p>
          <a:p>
            <a:pPr marL="0" marR="0" lvl="2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400" dirty="0">
                <a:latin typeface="Sen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n" panose="020B060402020202020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Third wave (May-June 25): 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Sen" panose="020B060402020202020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N=1103 </a:t>
            </a:r>
          </a:p>
          <a:p>
            <a:pPr marL="0" marR="0" lvl="2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n" panose="020B060402020202020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			</a:t>
            </a:r>
          </a:p>
        </p:txBody>
      </p:sp>
      <p:sp>
        <p:nvSpPr>
          <p:cNvPr id="57" name="Arrow: Curved Right 56">
            <a:extLst>
              <a:ext uri="{FF2B5EF4-FFF2-40B4-BE49-F238E27FC236}">
                <a16:creationId xmlns:a16="http://schemas.microsoft.com/office/drawing/2014/main" id="{7F1FD364-A803-424E-8985-8473126E7150}"/>
              </a:ext>
            </a:extLst>
          </p:cNvPr>
          <p:cNvSpPr/>
          <p:nvPr/>
        </p:nvSpPr>
        <p:spPr>
          <a:xfrm>
            <a:off x="1150140" y="3157935"/>
            <a:ext cx="348810" cy="882050"/>
          </a:xfrm>
          <a:prstGeom prst="curved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>
              <a:solidFill>
                <a:schemeClr val="tx1"/>
              </a:solidFill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44030F96-90E8-45EF-8B01-DF15EB631D49}"/>
              </a:ext>
            </a:extLst>
          </p:cNvPr>
          <p:cNvSpPr txBox="1"/>
          <p:nvPr/>
        </p:nvSpPr>
        <p:spPr>
          <a:xfrm rot="18020948">
            <a:off x="-468778" y="3584800"/>
            <a:ext cx="222988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en" panose="020B060402020202020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27% attrition</a:t>
            </a:r>
            <a:endParaRPr lang="bg-BG" dirty="0">
              <a:solidFill>
                <a:srgbClr val="FF0000"/>
              </a:solidFill>
            </a:endParaRPr>
          </a:p>
        </p:txBody>
      </p:sp>
      <p:sp>
        <p:nvSpPr>
          <p:cNvPr id="71" name="Arrow: Curved Right 70">
            <a:extLst>
              <a:ext uri="{FF2B5EF4-FFF2-40B4-BE49-F238E27FC236}">
                <a16:creationId xmlns:a16="http://schemas.microsoft.com/office/drawing/2014/main" id="{A3C9B11A-385C-45EF-B800-33FCBF8574FF}"/>
              </a:ext>
            </a:extLst>
          </p:cNvPr>
          <p:cNvSpPr/>
          <p:nvPr/>
        </p:nvSpPr>
        <p:spPr>
          <a:xfrm>
            <a:off x="1188838" y="3945698"/>
            <a:ext cx="348810" cy="948723"/>
          </a:xfrm>
          <a:prstGeom prst="curved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61002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181224-6A78-64CA-456B-A00E718AE9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F97DBE-EBF5-AAB3-93FC-C55D79E7FE0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2474" y="0"/>
            <a:ext cx="8930286" cy="874706"/>
          </a:xfrm>
        </p:spPr>
        <p:txBody>
          <a:bodyPr>
            <a:noAutofit/>
          </a:bodyPr>
          <a:lstStyle/>
          <a:p>
            <a:pPr algn="l"/>
            <a:r>
              <a:rPr lang="sv-SE" sz="4000" b="1">
                <a:solidFill>
                  <a:srgbClr val="00AFD7"/>
                </a:solidFill>
                <a:latin typeface="Sen" pitchFamily="2" charset="0"/>
              </a:rPr>
              <a:t>Recap: Study design CS9</a:t>
            </a:r>
            <a:endParaRPr lang="sv-SE" sz="4000" b="1" dirty="0">
              <a:solidFill>
                <a:srgbClr val="00AFD7"/>
              </a:solidFill>
              <a:latin typeface="Sen" pitchFamily="2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75461AA-BD4B-319F-B056-0350BF63B580}"/>
              </a:ext>
            </a:extLst>
          </p:cNvPr>
          <p:cNvSpPr/>
          <p:nvPr/>
        </p:nvSpPr>
        <p:spPr>
          <a:xfrm>
            <a:off x="0" y="6725572"/>
            <a:ext cx="6096000" cy="132428"/>
          </a:xfrm>
          <a:prstGeom prst="rect">
            <a:avLst/>
          </a:prstGeom>
          <a:solidFill>
            <a:srgbClr val="00476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C06FE9B-4CD3-9BBE-1CC2-8048BFBD607A}"/>
              </a:ext>
            </a:extLst>
          </p:cNvPr>
          <p:cNvSpPr/>
          <p:nvPr/>
        </p:nvSpPr>
        <p:spPr>
          <a:xfrm>
            <a:off x="6096000" y="6725572"/>
            <a:ext cx="6096000" cy="132428"/>
          </a:xfrm>
          <a:prstGeom prst="rect">
            <a:avLst/>
          </a:prstGeom>
          <a:solidFill>
            <a:srgbClr val="00AFD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FA68FEE-57C3-18FF-EF4A-BBADC9301A31}"/>
              </a:ext>
            </a:extLst>
          </p:cNvPr>
          <p:cNvSpPr/>
          <p:nvPr/>
        </p:nvSpPr>
        <p:spPr>
          <a:xfrm>
            <a:off x="0" y="6610265"/>
            <a:ext cx="12192000" cy="115307"/>
          </a:xfrm>
          <a:prstGeom prst="rect">
            <a:avLst/>
          </a:prstGeom>
          <a:solidFill>
            <a:srgbClr val="49B17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hthoek 17">
            <a:extLst>
              <a:ext uri="{FF2B5EF4-FFF2-40B4-BE49-F238E27FC236}">
                <a16:creationId xmlns:a16="http://schemas.microsoft.com/office/drawing/2014/main" id="{FCBCC183-0F54-8DF7-E8B0-6A8E8A38CFA5}"/>
              </a:ext>
            </a:extLst>
          </p:cNvPr>
          <p:cNvSpPr/>
          <p:nvPr/>
        </p:nvSpPr>
        <p:spPr>
          <a:xfrm>
            <a:off x="883920" y="5811520"/>
            <a:ext cx="1310640" cy="76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82DE3FB7-A9DF-1655-2CA8-CF52F785C50E}"/>
              </a:ext>
            </a:extLst>
          </p:cNvPr>
          <p:cNvSpPr txBox="1"/>
          <p:nvPr/>
        </p:nvSpPr>
        <p:spPr>
          <a:xfrm>
            <a:off x="404622" y="1004054"/>
            <a:ext cx="248488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800" b="1" i="0" u="none" strike="noStrike" kern="1200" cap="none" spc="0" normalizeH="0" baseline="0" noProof="0">
                <a:ln>
                  <a:noFill/>
                </a:ln>
                <a:solidFill>
                  <a:srgbClr val="00AFD7"/>
                </a:solidFill>
                <a:effectLst/>
                <a:uLnTx/>
                <a:uFillTx/>
                <a:latin typeface="Sen" pitchFamily="2" charset="0"/>
                <a:ea typeface="+mn-ea"/>
                <a:cs typeface="+mn-cs"/>
              </a:rPr>
              <a:t>Phase 1 - 2024</a:t>
            </a: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9F9D0D40-8F33-B75B-B754-897D538A1AE0}"/>
              </a:ext>
            </a:extLst>
          </p:cNvPr>
          <p:cNvSpPr txBox="1"/>
          <p:nvPr/>
        </p:nvSpPr>
        <p:spPr>
          <a:xfrm>
            <a:off x="6683502" y="1001006"/>
            <a:ext cx="247878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800" b="1" i="0" u="none" strike="noStrike" kern="1200" cap="none" spc="0" normalizeH="0" baseline="0" noProof="0">
                <a:ln>
                  <a:noFill/>
                </a:ln>
                <a:solidFill>
                  <a:srgbClr val="00AFD7"/>
                </a:solidFill>
                <a:effectLst/>
                <a:uLnTx/>
                <a:uFillTx/>
                <a:latin typeface="Sen" pitchFamily="2" charset="0"/>
                <a:ea typeface="+mn-ea"/>
                <a:cs typeface="+mn-cs"/>
              </a:rPr>
              <a:t>Phase 2- 2025</a:t>
            </a: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" name="Afbeelding 15">
            <a:extLst>
              <a:ext uri="{FF2B5EF4-FFF2-40B4-BE49-F238E27FC236}">
                <a16:creationId xmlns:a16="http://schemas.microsoft.com/office/drawing/2014/main" id="{5B79EA35-C708-F6A0-38E9-E576F873CEC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60935" y="1657170"/>
            <a:ext cx="5195150" cy="3735924"/>
          </a:xfrm>
          <a:prstGeom prst="rect">
            <a:avLst/>
          </a:prstGeom>
        </p:spPr>
      </p:pic>
      <p:pic>
        <p:nvPicPr>
          <p:cNvPr id="21" name="Afbeelding 20">
            <a:extLst>
              <a:ext uri="{FF2B5EF4-FFF2-40B4-BE49-F238E27FC236}">
                <a16:creationId xmlns:a16="http://schemas.microsoft.com/office/drawing/2014/main" id="{E87F6AB4-A90B-5FB6-90EF-BBEFF35F50C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1675" y="1883664"/>
            <a:ext cx="4588941" cy="3630728"/>
          </a:xfrm>
          <a:prstGeom prst="rect">
            <a:avLst/>
          </a:prstGeom>
        </p:spPr>
      </p:pic>
      <p:sp>
        <p:nvSpPr>
          <p:cNvPr id="26" name="Tekstvak 25">
            <a:extLst>
              <a:ext uri="{FF2B5EF4-FFF2-40B4-BE49-F238E27FC236}">
                <a16:creationId xmlns:a16="http://schemas.microsoft.com/office/drawing/2014/main" id="{98CC09E1-12A3-75F6-F523-A64CAAF55B7B}"/>
              </a:ext>
            </a:extLst>
          </p:cNvPr>
          <p:cNvSpPr txBox="1"/>
          <p:nvPr/>
        </p:nvSpPr>
        <p:spPr>
          <a:xfrm>
            <a:off x="4217670" y="5548622"/>
            <a:ext cx="359130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4400" b="1" i="0" u="none" strike="noStrike" kern="1200" cap="none" spc="0" normalizeH="0" baseline="0" noProof="0">
                <a:ln>
                  <a:noFill/>
                </a:ln>
                <a:solidFill>
                  <a:srgbClr val="00AFD7"/>
                </a:solidFill>
                <a:effectLst/>
                <a:uLnTx/>
                <a:uFillTx/>
                <a:latin typeface="Sen" pitchFamily="2" charset="0"/>
                <a:ea typeface="+mn-ea"/>
                <a:cs typeface="+mn-cs"/>
                <a:sym typeface="Wingdings" panose="05000000000000000000" pitchFamily="2" charset="2"/>
              </a:rPr>
              <a:t> 4 papers</a:t>
            </a:r>
            <a:endParaRPr kumimoji="0" lang="nl-NL" sz="4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402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3"/>
          <p:cNvSpPr/>
          <p:nvPr/>
        </p:nvSpPr>
        <p:spPr>
          <a:xfrm>
            <a:off x="0" y="6725572"/>
            <a:ext cx="6096000" cy="132428"/>
          </a:xfrm>
          <a:prstGeom prst="rect">
            <a:avLst/>
          </a:prstGeom>
          <a:solidFill>
            <a:srgbClr val="0047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3" name="Google Shape;113;p3"/>
          <p:cNvSpPr/>
          <p:nvPr/>
        </p:nvSpPr>
        <p:spPr>
          <a:xfrm>
            <a:off x="6096000" y="6725572"/>
            <a:ext cx="6096000" cy="132428"/>
          </a:xfrm>
          <a:prstGeom prst="rect">
            <a:avLst/>
          </a:prstGeom>
          <a:solidFill>
            <a:srgbClr val="00AFD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4" name="Google Shape;114;p3"/>
          <p:cNvSpPr/>
          <p:nvPr/>
        </p:nvSpPr>
        <p:spPr>
          <a:xfrm>
            <a:off x="0" y="6610265"/>
            <a:ext cx="12192000" cy="115307"/>
          </a:xfrm>
          <a:prstGeom prst="rect">
            <a:avLst/>
          </a:prstGeom>
          <a:solidFill>
            <a:srgbClr val="49B17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5" name="Google Shape;115;p3" descr="A flag with yellow stars in a circle&#10;&#10;Description automatically generated with low confidenc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372661" y="300128"/>
            <a:ext cx="754544" cy="49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p3" descr="A picture containing font, graphics, symbol, text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422293" y="328322"/>
            <a:ext cx="1495593" cy="4416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7627" y="-85724"/>
            <a:ext cx="2631232" cy="1248264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B483175C-9DB7-4803-85E0-039E63DADC4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34750" y="1305860"/>
            <a:ext cx="8809623" cy="516108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3" name="Google Shape;110;p3">
            <a:extLst>
              <a:ext uri="{FF2B5EF4-FFF2-40B4-BE49-F238E27FC236}">
                <a16:creationId xmlns:a16="http://schemas.microsoft.com/office/drawing/2014/main" id="{2BAA3D99-711C-4302-93F2-80FD5161248E}"/>
              </a:ext>
            </a:extLst>
          </p:cNvPr>
          <p:cNvSpPr txBox="1">
            <a:spLocks/>
          </p:cNvSpPr>
          <p:nvPr/>
        </p:nvSpPr>
        <p:spPr>
          <a:xfrm>
            <a:off x="889814" y="758219"/>
            <a:ext cx="11030233" cy="6544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>
              <a:buClr>
                <a:srgbClr val="00AFD7"/>
              </a:buClr>
              <a:buSzPct val="100000"/>
              <a:buFont typeface="Sen"/>
              <a:buNone/>
            </a:pPr>
            <a:r>
              <a:rPr lang="sv-SE" sz="4000" b="1" dirty="0">
                <a:solidFill>
                  <a:srgbClr val="00AFD7"/>
                </a:solidFill>
                <a:latin typeface="Sen"/>
                <a:ea typeface="Sen"/>
                <a:cs typeface="Sen"/>
                <a:sym typeface="Sen"/>
              </a:rPr>
              <a:t>Survey data</a:t>
            </a:r>
            <a:endParaRPr lang="en-US" sz="10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2C4FFFF-AEDB-416D-8CF1-F1ED02C1E3AC}"/>
              </a:ext>
            </a:extLst>
          </p:cNvPr>
          <p:cNvSpPr txBox="1"/>
          <p:nvPr/>
        </p:nvSpPr>
        <p:spPr>
          <a:xfrm>
            <a:off x="47627" y="1527934"/>
            <a:ext cx="332734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u="sng" dirty="0">
                <a:latin typeface="Sen" panose="020B0604020202020204" charset="0"/>
              </a:rPr>
              <a:t>Participant characteristics (Wave 1): </a:t>
            </a:r>
          </a:p>
          <a:p>
            <a:pPr lvl="1"/>
            <a:endParaRPr lang="en-US" sz="2000" dirty="0">
              <a:latin typeface="Sen" panose="020B0604020202020204" charset="0"/>
            </a:endParaRPr>
          </a:p>
          <a:p>
            <a:pPr lvl="1"/>
            <a:r>
              <a:rPr lang="en-US" sz="2000" dirty="0">
                <a:latin typeface="Sen" panose="020B0604020202020204" charset="0"/>
              </a:rPr>
              <a:t>Age: </a:t>
            </a:r>
            <a:r>
              <a:rPr lang="en-US" sz="2000" dirty="0">
                <a:effectLst/>
                <a:latin typeface="Sen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48 (18-94) years</a:t>
            </a:r>
          </a:p>
          <a:p>
            <a:pPr lvl="1"/>
            <a:endParaRPr lang="en-US" sz="2000" dirty="0">
              <a:effectLst/>
              <a:latin typeface="Sen" panose="020B060402020202020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/>
            <a:r>
              <a:rPr lang="en-US" sz="2000" dirty="0">
                <a:effectLst/>
                <a:latin typeface="Sen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Female: 53%</a:t>
            </a:r>
          </a:p>
          <a:p>
            <a:pPr lvl="1"/>
            <a:endParaRPr lang="en-US" sz="2000" dirty="0">
              <a:latin typeface="Sen" panose="020B060402020202020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/>
            <a:r>
              <a:rPr lang="en-US" sz="2000" dirty="0">
                <a:latin typeface="Sen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Bulgarian: 92%</a:t>
            </a:r>
          </a:p>
          <a:p>
            <a:pPr lvl="1"/>
            <a:endParaRPr lang="en-US" sz="2000" dirty="0">
              <a:effectLst/>
              <a:latin typeface="Sen" panose="020B060402020202020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/>
            <a:r>
              <a:rPr lang="en-US" sz="2000" dirty="0">
                <a:effectLst/>
                <a:latin typeface="Sen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Primary/no education: 9%</a:t>
            </a:r>
          </a:p>
          <a:p>
            <a:pPr lvl="1"/>
            <a:endParaRPr lang="en-US" sz="2000" dirty="0">
              <a:effectLst/>
              <a:latin typeface="Sen" panose="020B060402020202020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/>
            <a:endParaRPr lang="en-US" sz="2000" dirty="0">
              <a:latin typeface="Sen" panose="020B060402020202020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/>
            <a:endParaRPr lang="en-US" sz="2000" dirty="0">
              <a:effectLst/>
              <a:latin typeface="Sen" panose="020B060402020202020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/>
            <a:r>
              <a:rPr lang="en-US" sz="2000" dirty="0">
                <a:latin typeface="Sen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Representative of the city population </a:t>
            </a:r>
            <a:endParaRPr lang="bg-BG" sz="1200" dirty="0"/>
          </a:p>
        </p:txBody>
      </p:sp>
    </p:spTree>
    <p:extLst>
      <p:ext uri="{BB962C8B-B14F-4D97-AF65-F5344CB8AC3E}">
        <p14:creationId xmlns:p14="http://schemas.microsoft.com/office/powerpoint/2010/main" val="340779714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3"/>
          <p:cNvSpPr/>
          <p:nvPr/>
        </p:nvSpPr>
        <p:spPr>
          <a:xfrm>
            <a:off x="0" y="6725572"/>
            <a:ext cx="6096000" cy="132428"/>
          </a:xfrm>
          <a:prstGeom prst="rect">
            <a:avLst/>
          </a:prstGeom>
          <a:solidFill>
            <a:srgbClr val="0047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3" name="Google Shape;113;p3"/>
          <p:cNvSpPr/>
          <p:nvPr/>
        </p:nvSpPr>
        <p:spPr>
          <a:xfrm>
            <a:off x="6096000" y="6725572"/>
            <a:ext cx="6096000" cy="132428"/>
          </a:xfrm>
          <a:prstGeom prst="rect">
            <a:avLst/>
          </a:prstGeom>
          <a:solidFill>
            <a:srgbClr val="00AFD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4" name="Google Shape;114;p3"/>
          <p:cNvSpPr/>
          <p:nvPr/>
        </p:nvSpPr>
        <p:spPr>
          <a:xfrm>
            <a:off x="0" y="6610265"/>
            <a:ext cx="12192000" cy="115307"/>
          </a:xfrm>
          <a:prstGeom prst="rect">
            <a:avLst/>
          </a:prstGeom>
          <a:solidFill>
            <a:srgbClr val="49B17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5" name="Google Shape;115;p3" descr="A flag with yellow stars in a circle&#10;&#10;Description automatically generated with low confidenc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372661" y="300128"/>
            <a:ext cx="754544" cy="49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p3" descr="A picture containing font, graphics, symbol, text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422293" y="328322"/>
            <a:ext cx="1495593" cy="4416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7627" y="-85724"/>
            <a:ext cx="2631232" cy="1248264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110;p3">
            <a:extLst>
              <a:ext uri="{FF2B5EF4-FFF2-40B4-BE49-F238E27FC236}">
                <a16:creationId xmlns:a16="http://schemas.microsoft.com/office/drawing/2014/main" id="{D42C9BE0-9E6F-45F7-BD5C-D2CFB6D28606}"/>
              </a:ext>
            </a:extLst>
          </p:cNvPr>
          <p:cNvSpPr txBox="1">
            <a:spLocks/>
          </p:cNvSpPr>
          <p:nvPr/>
        </p:nvSpPr>
        <p:spPr>
          <a:xfrm>
            <a:off x="889814" y="758219"/>
            <a:ext cx="11030233" cy="6544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>
              <a:buClr>
                <a:srgbClr val="00AFD7"/>
              </a:buClr>
              <a:buSzPct val="100000"/>
              <a:buFont typeface="Sen"/>
              <a:buNone/>
            </a:pPr>
            <a:r>
              <a:rPr lang="en-US" sz="4000" b="1" dirty="0">
                <a:solidFill>
                  <a:srgbClr val="00AFD7"/>
                </a:solidFill>
                <a:latin typeface="Sen"/>
                <a:ea typeface="Sen"/>
                <a:cs typeface="Sen"/>
                <a:sym typeface="Sen"/>
              </a:rPr>
              <a:t>Update on laboratory data collection</a:t>
            </a:r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3B0A112-BE15-4D9F-BD34-9A57A23FD853}"/>
              </a:ext>
            </a:extLst>
          </p:cNvPr>
          <p:cNvSpPr txBox="1"/>
          <p:nvPr/>
        </p:nvSpPr>
        <p:spPr>
          <a:xfrm>
            <a:off x="1568542" y="1350883"/>
            <a:ext cx="8802410" cy="13542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Sen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en-US" sz="2400" baseline="30000" dirty="0">
                <a:latin typeface="Sen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st</a:t>
            </a:r>
            <a:r>
              <a:rPr lang="en-US" sz="2400" dirty="0">
                <a:latin typeface="Sen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 Wave data collection completed on 28.05.2025  (</a:t>
            </a:r>
            <a:r>
              <a:rPr lang="en-US" sz="2400" b="1" dirty="0">
                <a:highlight>
                  <a:srgbClr val="FFFF00"/>
                </a:highlight>
                <a:latin typeface="Sen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N=256</a:t>
            </a:r>
            <a:r>
              <a:rPr lang="en-US" sz="2400" dirty="0">
                <a:latin typeface="Sen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) </a:t>
            </a:r>
          </a:p>
          <a:p>
            <a:pPr lvl="2"/>
            <a:r>
              <a:rPr lang="en-US" sz="2000" dirty="0">
                <a:effectLst/>
                <a:latin typeface="Sen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	Questionnaire completed: May 2024-Mar 2025</a:t>
            </a:r>
          </a:p>
          <a:p>
            <a:pPr lvl="2"/>
            <a:r>
              <a:rPr lang="en-US" sz="2000" dirty="0">
                <a:effectLst/>
                <a:latin typeface="Sen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	Blood collected: Oct 2024-Mar 2025</a:t>
            </a:r>
            <a:r>
              <a:rPr lang="en-US" sz="2400" dirty="0">
                <a:latin typeface="Sen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			</a:t>
            </a:r>
            <a:endParaRPr lang="bg-BG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bg-BG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A07D0BE-627F-4939-8DA0-79937EB629F9}"/>
              </a:ext>
            </a:extLst>
          </p:cNvPr>
          <p:cNvSpPr txBox="1"/>
          <p:nvPr/>
        </p:nvSpPr>
        <p:spPr>
          <a:xfrm>
            <a:off x="411511" y="3040017"/>
            <a:ext cx="4322556" cy="16927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n" panose="020B0604020202020204" charset="0"/>
                <a:cs typeface="Arial"/>
                <a:sym typeface="Arial"/>
              </a:rPr>
              <a:t>Original sample N=62 (24%)</a:t>
            </a:r>
          </a:p>
          <a:p>
            <a:pPr lvl="2"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n" panose="020B0604020202020204" charset="0"/>
                <a:cs typeface="Arial"/>
                <a:sym typeface="Arial"/>
              </a:rPr>
              <a:t>	Age: 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n" panose="020B060402020202020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55 (20-76) years</a:t>
            </a:r>
          </a:p>
          <a:p>
            <a:pPr lvl="2"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n" panose="020B060402020202020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	Female: 76%</a:t>
            </a:r>
          </a:p>
          <a:p>
            <a:pPr lvl="2"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n" panose="020B060402020202020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	Bulgarian: 97%</a:t>
            </a:r>
          </a:p>
          <a:p>
            <a:pPr lvl="2"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n" panose="020B060402020202020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	Primary education: 6%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n" panose="020B0604020202020204" charset="0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B383BFF-BBB9-4207-86E4-F5B576A450B8}"/>
              </a:ext>
            </a:extLst>
          </p:cNvPr>
          <p:cNvSpPr txBox="1"/>
          <p:nvPr/>
        </p:nvSpPr>
        <p:spPr>
          <a:xfrm>
            <a:off x="7027336" y="3034341"/>
            <a:ext cx="4690650" cy="16927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n" panose="020B0604020202020204" charset="0"/>
                <a:cs typeface="Arial"/>
                <a:sym typeface="Arial"/>
              </a:rPr>
              <a:t>Snowball sample N=194 (76%)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n" panose="020B0604020202020204" charset="0"/>
                <a:cs typeface="Arial"/>
                <a:sym typeface="Arial"/>
              </a:rPr>
              <a:t>	Age: 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n" panose="020B060402020202020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49 (19-87) years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n" panose="020B060402020202020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	Female: 71%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n" panose="020B060402020202020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	Bulgarian: 99%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n" panose="020B060402020202020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	Primary education: 0%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3A89992-E44A-4CA8-8A3F-963C0F2A4E17}"/>
              </a:ext>
            </a:extLst>
          </p:cNvPr>
          <p:cNvSpPr txBox="1"/>
          <p:nvPr/>
        </p:nvSpPr>
        <p:spPr>
          <a:xfrm>
            <a:off x="764771" y="5428963"/>
            <a:ext cx="11030233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n" panose="020B060402020202020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2</a:t>
            </a:r>
            <a:r>
              <a:rPr kumimoji="0" lang="en-US" sz="2400" b="0" i="0" strike="noStrike" kern="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n" panose="020B060402020202020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nd</a:t>
            </a:r>
            <a:r>
              <a:rPr kumimoji="0" lang="en-US" sz="2400" b="0" i="0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n" panose="020B060402020202020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Wave data collection completed on 09.09.2025 (</a:t>
            </a:r>
            <a:r>
              <a:rPr kumimoji="0" lang="en-US" sz="2400" b="1" i="0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Sen" panose="020B060402020202020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N=170, 34% attrition</a:t>
            </a:r>
            <a:r>
              <a:rPr kumimoji="0" lang="en-US" sz="2400" b="0" i="0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n" panose="020B060402020202020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) </a:t>
            </a:r>
          </a:p>
          <a:p>
            <a:pPr lvl="3"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n" panose="020B060402020202020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	Questionnaire completed</a:t>
            </a:r>
            <a:r>
              <a:rPr lang="en-US" sz="2000" dirty="0">
                <a:latin typeface="Sen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n" panose="020B060402020202020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May 2025-July 2025</a:t>
            </a:r>
          </a:p>
          <a:p>
            <a:pPr lvl="3"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n" panose="020B060402020202020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	Blood collected: June 2025-Sep 2025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B14FF257-B890-4FBE-845D-D0DA46A6F1A4}"/>
              </a:ext>
            </a:extLst>
          </p:cNvPr>
          <p:cNvSpPr/>
          <p:nvPr/>
        </p:nvSpPr>
        <p:spPr>
          <a:xfrm>
            <a:off x="382386" y="3028664"/>
            <a:ext cx="4380807" cy="1704123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0A7B3836-E4EF-40CB-BD2C-C03E40EF828A}"/>
              </a:ext>
            </a:extLst>
          </p:cNvPr>
          <p:cNvSpPr/>
          <p:nvPr/>
        </p:nvSpPr>
        <p:spPr>
          <a:xfrm>
            <a:off x="7027336" y="3034341"/>
            <a:ext cx="4380807" cy="1704123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25CC66C4-C5A2-4CE2-A101-C98B2D6A840F}"/>
              </a:ext>
            </a:extLst>
          </p:cNvPr>
          <p:cNvCxnSpPr>
            <a:cxnSpLocks/>
          </p:cNvCxnSpPr>
          <p:nvPr/>
        </p:nvCxnSpPr>
        <p:spPr>
          <a:xfrm>
            <a:off x="8944495" y="2543226"/>
            <a:ext cx="428166" cy="444813"/>
          </a:xfrm>
          <a:prstGeom prst="straightConnector1">
            <a:avLst/>
          </a:prstGeom>
          <a:ln w="920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86B30D91-06F8-44D5-8482-03C59BDAD8E3}"/>
              </a:ext>
            </a:extLst>
          </p:cNvPr>
          <p:cNvCxnSpPr>
            <a:cxnSpLocks/>
          </p:cNvCxnSpPr>
          <p:nvPr/>
        </p:nvCxnSpPr>
        <p:spPr>
          <a:xfrm flipH="1">
            <a:off x="3088874" y="2541340"/>
            <a:ext cx="591894" cy="446699"/>
          </a:xfrm>
          <a:prstGeom prst="straightConnector1">
            <a:avLst/>
          </a:prstGeom>
          <a:ln w="920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3BAED790-624E-4A0F-A3B0-D6869CE0CCE3}"/>
              </a:ext>
            </a:extLst>
          </p:cNvPr>
          <p:cNvCxnSpPr>
            <a:cxnSpLocks/>
          </p:cNvCxnSpPr>
          <p:nvPr/>
        </p:nvCxnSpPr>
        <p:spPr>
          <a:xfrm>
            <a:off x="3210253" y="4871439"/>
            <a:ext cx="349135" cy="487835"/>
          </a:xfrm>
          <a:prstGeom prst="straightConnector1">
            <a:avLst/>
          </a:prstGeom>
          <a:ln w="920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AF5612A3-4812-4C97-9EA4-CC7425E11225}"/>
              </a:ext>
            </a:extLst>
          </p:cNvPr>
          <p:cNvCxnSpPr>
            <a:cxnSpLocks/>
          </p:cNvCxnSpPr>
          <p:nvPr/>
        </p:nvCxnSpPr>
        <p:spPr>
          <a:xfrm flipH="1">
            <a:off x="9002219" y="4865649"/>
            <a:ext cx="431039" cy="530683"/>
          </a:xfrm>
          <a:prstGeom prst="straightConnector1">
            <a:avLst/>
          </a:prstGeom>
          <a:ln w="920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2BB31E2C-0D01-427B-B740-87E45CBBEA98}"/>
              </a:ext>
            </a:extLst>
          </p:cNvPr>
          <p:cNvSpPr/>
          <p:nvPr/>
        </p:nvSpPr>
        <p:spPr>
          <a:xfrm>
            <a:off x="1491054" y="1341631"/>
            <a:ext cx="8802410" cy="1137991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DB35DD34-969E-4827-9799-60A526F4B90F}"/>
              </a:ext>
            </a:extLst>
          </p:cNvPr>
          <p:cNvSpPr/>
          <p:nvPr/>
        </p:nvSpPr>
        <p:spPr>
          <a:xfrm>
            <a:off x="764771" y="5457854"/>
            <a:ext cx="10731731" cy="1019436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77874582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3"/>
          <p:cNvSpPr/>
          <p:nvPr/>
        </p:nvSpPr>
        <p:spPr>
          <a:xfrm>
            <a:off x="0" y="6725572"/>
            <a:ext cx="6096000" cy="132428"/>
          </a:xfrm>
          <a:prstGeom prst="rect">
            <a:avLst/>
          </a:prstGeom>
          <a:solidFill>
            <a:srgbClr val="0047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3" name="Google Shape;113;p3"/>
          <p:cNvSpPr/>
          <p:nvPr/>
        </p:nvSpPr>
        <p:spPr>
          <a:xfrm>
            <a:off x="6096000" y="6725572"/>
            <a:ext cx="6096000" cy="132428"/>
          </a:xfrm>
          <a:prstGeom prst="rect">
            <a:avLst/>
          </a:prstGeom>
          <a:solidFill>
            <a:srgbClr val="00AFD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4" name="Google Shape;114;p3"/>
          <p:cNvSpPr/>
          <p:nvPr/>
        </p:nvSpPr>
        <p:spPr>
          <a:xfrm>
            <a:off x="0" y="6610265"/>
            <a:ext cx="12192000" cy="115307"/>
          </a:xfrm>
          <a:prstGeom prst="rect">
            <a:avLst/>
          </a:prstGeom>
          <a:solidFill>
            <a:srgbClr val="49B17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5" name="Google Shape;115;p3" descr="A flag with yellow stars in a circle&#10;&#10;Description automatically generated with low confidenc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372661" y="300128"/>
            <a:ext cx="754544" cy="49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p3" descr="A picture containing font, graphics, symbol, text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422293" y="328322"/>
            <a:ext cx="1495593" cy="4416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7627" y="-85724"/>
            <a:ext cx="2631232" cy="1248264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769B4DD-65C0-401A-8EDF-1A561EDF8A6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9691" y="3354938"/>
            <a:ext cx="3830064" cy="230708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8B7147CC-7CEA-4C38-BC8A-AEF17AD9736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46913" y="3354939"/>
            <a:ext cx="3830062" cy="230708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1B077A65-BAD9-4596-84C9-6D0DD5185A6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24135" y="3354939"/>
            <a:ext cx="3830061" cy="230708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2" name="Google Shape;110;p3">
            <a:extLst>
              <a:ext uri="{FF2B5EF4-FFF2-40B4-BE49-F238E27FC236}">
                <a16:creationId xmlns:a16="http://schemas.microsoft.com/office/drawing/2014/main" id="{66E45FC6-79E4-4090-96F4-1A3D0FB54E15}"/>
              </a:ext>
            </a:extLst>
          </p:cNvPr>
          <p:cNvSpPr txBox="1">
            <a:spLocks/>
          </p:cNvSpPr>
          <p:nvPr/>
        </p:nvSpPr>
        <p:spPr>
          <a:xfrm>
            <a:off x="889814" y="758219"/>
            <a:ext cx="11030233" cy="6544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>
              <a:buClr>
                <a:srgbClr val="00AFD7"/>
              </a:buClr>
              <a:buSzPct val="100000"/>
              <a:buFont typeface="Sen"/>
              <a:buNone/>
            </a:pPr>
            <a:r>
              <a:rPr lang="sv-SE" sz="4000" b="1" dirty="0">
                <a:solidFill>
                  <a:srgbClr val="00AFD7"/>
                </a:solidFill>
                <a:latin typeface="Sen"/>
                <a:ea typeface="Sen"/>
                <a:cs typeface="Sen"/>
                <a:sym typeface="Sen"/>
              </a:rPr>
              <a:t>Updates on laboratory data</a:t>
            </a:r>
            <a:endParaRPr lang="en-US" dirty="0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250BF123-7962-4F46-8014-50EB7B5F9CC9}"/>
              </a:ext>
            </a:extLst>
          </p:cNvPr>
          <p:cNvSpPr txBox="1"/>
          <p:nvPr/>
        </p:nvSpPr>
        <p:spPr>
          <a:xfrm>
            <a:off x="322149" y="5811011"/>
            <a:ext cx="1143204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latin typeface="Sen" panose="020B0604020202020204" charset="0"/>
              </a:rPr>
              <a:t>Thyroid disease N= 40 (16%), CVD N=38 (15%), 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n" panose="020B0604020202020204" charset="0"/>
                <a:cs typeface="Arial"/>
                <a:sym typeface="Arial"/>
              </a:rPr>
              <a:t>Diabetes N=17 (7</a:t>
            </a:r>
            <a:r>
              <a:rPr lang="en-US" sz="2000" dirty="0">
                <a:latin typeface="Sen" panose="020B0604020202020204" charset="0"/>
              </a:rPr>
              <a:t>%), Autoimmune N=17 (7%), 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n" panose="020B0604020202020204" charset="0"/>
                <a:cs typeface="Arial"/>
                <a:sym typeface="Arial"/>
              </a:rPr>
              <a:t>Kidney disease N=4 (2</a:t>
            </a:r>
            <a:r>
              <a:rPr lang="en-US" sz="2000" dirty="0">
                <a:latin typeface="Sen" panose="020B0604020202020204" charset="0"/>
              </a:rPr>
              <a:t>%), Liver disease N=3 (1%), Leukemia ~2 (1%)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n" panose="020B0604020202020204" charset="0"/>
              <a:cs typeface="Arial"/>
              <a:sym typeface="Arial"/>
            </a:endParaRPr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B2E2C34C-008F-44C7-AF3F-B96A6995E46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160408" y="1394185"/>
            <a:ext cx="2863347" cy="172476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9470A80-4087-484E-969A-1A5DE365487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47522" y="1393039"/>
            <a:ext cx="2863346" cy="172476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1B0539F0-3502-418B-9022-951E5AF4C49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71393" y="1393039"/>
            <a:ext cx="2865249" cy="172591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A9E96AFB-20E1-4829-97FD-4E0D83B2060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131666" y="1403674"/>
            <a:ext cx="2863346" cy="172476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BF3AC60F-7B7E-49A3-B8D9-25A6E55E7ECA}"/>
              </a:ext>
            </a:extLst>
          </p:cNvPr>
          <p:cNvSpPr txBox="1"/>
          <p:nvPr/>
        </p:nvSpPr>
        <p:spPr>
          <a:xfrm>
            <a:off x="1218780" y="2934587"/>
            <a:ext cx="865943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dirty="0"/>
              <a:t>HBA1C</a:t>
            </a:r>
            <a:endParaRPr lang="bg-BG" sz="1600" dirty="0"/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94FC5D14-D3F4-44AE-8677-D243223539BB}"/>
              </a:ext>
            </a:extLst>
          </p:cNvPr>
          <p:cNvSpPr txBox="1"/>
          <p:nvPr/>
        </p:nvSpPr>
        <p:spPr>
          <a:xfrm>
            <a:off x="4309280" y="2958732"/>
            <a:ext cx="878767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dirty="0"/>
              <a:t>Cortisol</a:t>
            </a:r>
            <a:endParaRPr lang="bg-BG" sz="1600" dirty="0"/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0D1FDD4D-9F37-45DA-935D-3D6BDB422CD8}"/>
              </a:ext>
            </a:extLst>
          </p:cNvPr>
          <p:cNvSpPr txBox="1"/>
          <p:nvPr/>
        </p:nvSpPr>
        <p:spPr>
          <a:xfrm>
            <a:off x="7296393" y="2948531"/>
            <a:ext cx="615874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dirty="0"/>
              <a:t>CRP</a:t>
            </a:r>
            <a:endParaRPr lang="bg-BG" sz="1600" dirty="0"/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B3CCE9E7-1F3E-4F38-91A0-5DD4648664A3}"/>
              </a:ext>
            </a:extLst>
          </p:cNvPr>
          <p:cNvSpPr txBox="1"/>
          <p:nvPr/>
        </p:nvSpPr>
        <p:spPr>
          <a:xfrm>
            <a:off x="10227213" y="2979165"/>
            <a:ext cx="934871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dirty="0"/>
              <a:t>NK cells</a:t>
            </a:r>
            <a:endParaRPr lang="bg-BG" sz="1600" dirty="0"/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47BB08A2-2F91-4E5B-9210-F3A12F31162C}"/>
              </a:ext>
            </a:extLst>
          </p:cNvPr>
          <p:cNvSpPr txBox="1"/>
          <p:nvPr/>
        </p:nvSpPr>
        <p:spPr>
          <a:xfrm>
            <a:off x="1795570" y="5467841"/>
            <a:ext cx="538930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dirty="0"/>
              <a:t>IL-6</a:t>
            </a:r>
            <a:endParaRPr lang="bg-BG" sz="1600" dirty="0"/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A45FEECE-C9C0-4F8D-B93E-DBFB4CD111FC}"/>
              </a:ext>
            </a:extLst>
          </p:cNvPr>
          <p:cNvSpPr txBox="1"/>
          <p:nvPr/>
        </p:nvSpPr>
        <p:spPr>
          <a:xfrm>
            <a:off x="5730509" y="5438773"/>
            <a:ext cx="652743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dirty="0"/>
              <a:t>IL-10</a:t>
            </a:r>
            <a:endParaRPr lang="bg-BG" sz="1600" dirty="0"/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251CE733-ECB7-42C4-9E67-C677E52ADBF0}"/>
              </a:ext>
            </a:extLst>
          </p:cNvPr>
          <p:cNvSpPr txBox="1"/>
          <p:nvPr/>
        </p:nvSpPr>
        <p:spPr>
          <a:xfrm>
            <a:off x="9566875" y="5438773"/>
            <a:ext cx="764953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dirty="0"/>
              <a:t>TNF-a</a:t>
            </a:r>
            <a:endParaRPr lang="bg-BG" sz="1600" dirty="0"/>
          </a:p>
        </p:txBody>
      </p:sp>
    </p:spTree>
    <p:extLst>
      <p:ext uri="{BB962C8B-B14F-4D97-AF65-F5344CB8AC3E}">
        <p14:creationId xmlns:p14="http://schemas.microsoft.com/office/powerpoint/2010/main" val="121649673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3"/>
          <p:cNvSpPr txBox="1">
            <a:spLocks noGrp="1"/>
          </p:cNvSpPr>
          <p:nvPr>
            <p:ph type="ctrTitle"/>
          </p:nvPr>
        </p:nvSpPr>
        <p:spPr>
          <a:xfrm>
            <a:off x="889814" y="758219"/>
            <a:ext cx="11030233" cy="6544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AFD7"/>
              </a:buClr>
              <a:buSzPct val="100000"/>
              <a:buFont typeface="Sen"/>
              <a:buNone/>
            </a:pPr>
            <a:r>
              <a:rPr lang="sv-SE" sz="4000" b="1" dirty="0">
                <a:solidFill>
                  <a:srgbClr val="00AFD7"/>
                </a:solidFill>
                <a:latin typeface="Sen"/>
                <a:ea typeface="Sen"/>
                <a:cs typeface="Sen"/>
                <a:sym typeface="Sen"/>
              </a:rPr>
              <a:t>Testing NBRT with the CS3 Wave 1 survey data</a:t>
            </a:r>
            <a:endParaRPr dirty="0"/>
          </a:p>
        </p:txBody>
      </p:sp>
      <p:sp>
        <p:nvSpPr>
          <p:cNvPr id="112" name="Google Shape;112;p3"/>
          <p:cNvSpPr/>
          <p:nvPr/>
        </p:nvSpPr>
        <p:spPr>
          <a:xfrm>
            <a:off x="0" y="6725572"/>
            <a:ext cx="6096000" cy="132428"/>
          </a:xfrm>
          <a:prstGeom prst="rect">
            <a:avLst/>
          </a:prstGeom>
          <a:solidFill>
            <a:srgbClr val="0047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3" name="Google Shape;113;p3"/>
          <p:cNvSpPr/>
          <p:nvPr/>
        </p:nvSpPr>
        <p:spPr>
          <a:xfrm>
            <a:off x="6096000" y="6725572"/>
            <a:ext cx="6096000" cy="132428"/>
          </a:xfrm>
          <a:prstGeom prst="rect">
            <a:avLst/>
          </a:prstGeom>
          <a:solidFill>
            <a:srgbClr val="00AFD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4" name="Google Shape;114;p3"/>
          <p:cNvSpPr/>
          <p:nvPr/>
        </p:nvSpPr>
        <p:spPr>
          <a:xfrm>
            <a:off x="0" y="6610265"/>
            <a:ext cx="12192000" cy="115307"/>
          </a:xfrm>
          <a:prstGeom prst="rect">
            <a:avLst/>
          </a:prstGeom>
          <a:solidFill>
            <a:srgbClr val="49B17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5" name="Google Shape;115;p3" descr="A flag with yellow stars in a circle&#10;&#10;Description automatically generated with low confidenc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372661" y="300128"/>
            <a:ext cx="754544" cy="49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p3" descr="A picture containing font, graphics, symbol, text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422293" y="328322"/>
            <a:ext cx="1495593" cy="4416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7627" y="-85724"/>
            <a:ext cx="2631232" cy="124826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7C1BCF4-5787-4817-B71B-EB6BB4492ED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35426" y="1412628"/>
            <a:ext cx="8691780" cy="5065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025336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3"/>
          <p:cNvSpPr txBox="1">
            <a:spLocks noGrp="1"/>
          </p:cNvSpPr>
          <p:nvPr>
            <p:ph type="ctrTitle"/>
          </p:nvPr>
        </p:nvSpPr>
        <p:spPr>
          <a:xfrm>
            <a:off x="887653" y="1083352"/>
            <a:ext cx="11030233" cy="6544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AFD7"/>
              </a:buClr>
              <a:buSzPct val="100000"/>
              <a:buFont typeface="Sen"/>
              <a:buNone/>
            </a:pPr>
            <a:r>
              <a:rPr lang="en-US" sz="3200" b="1" dirty="0">
                <a:solidFill>
                  <a:srgbClr val="00AFD7"/>
                </a:solidFill>
                <a:latin typeface="Sen"/>
                <a:ea typeface="Sen"/>
                <a:cs typeface="Sen"/>
                <a:sym typeface="Sen"/>
              </a:rPr>
              <a:t>Nature contact associated with better mental health via a series of pathways involving resilience</a:t>
            </a:r>
            <a:endParaRPr sz="4800" dirty="0"/>
          </a:p>
        </p:txBody>
      </p:sp>
      <p:sp>
        <p:nvSpPr>
          <p:cNvPr id="112" name="Google Shape;112;p3"/>
          <p:cNvSpPr/>
          <p:nvPr/>
        </p:nvSpPr>
        <p:spPr>
          <a:xfrm>
            <a:off x="0" y="6725572"/>
            <a:ext cx="6096000" cy="132428"/>
          </a:xfrm>
          <a:prstGeom prst="rect">
            <a:avLst/>
          </a:prstGeom>
          <a:solidFill>
            <a:srgbClr val="0047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3" name="Google Shape;113;p3"/>
          <p:cNvSpPr/>
          <p:nvPr/>
        </p:nvSpPr>
        <p:spPr>
          <a:xfrm>
            <a:off x="6096000" y="6725572"/>
            <a:ext cx="6096000" cy="132428"/>
          </a:xfrm>
          <a:prstGeom prst="rect">
            <a:avLst/>
          </a:prstGeom>
          <a:solidFill>
            <a:srgbClr val="00AFD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4" name="Google Shape;114;p3"/>
          <p:cNvSpPr/>
          <p:nvPr/>
        </p:nvSpPr>
        <p:spPr>
          <a:xfrm>
            <a:off x="0" y="6610265"/>
            <a:ext cx="12192000" cy="115307"/>
          </a:xfrm>
          <a:prstGeom prst="rect">
            <a:avLst/>
          </a:prstGeom>
          <a:solidFill>
            <a:srgbClr val="49B17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5" name="Google Shape;115;p3" descr="A flag with yellow stars in a circle&#10;&#10;Description automatically generated with low confidenc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372661" y="300128"/>
            <a:ext cx="754544" cy="49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p3" descr="A picture containing font, graphics, symbol, text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422293" y="328322"/>
            <a:ext cx="1495593" cy="4416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7627" y="-85724"/>
            <a:ext cx="2631232" cy="1248264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364F979-6467-4BD9-8B75-88F23736FA5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3484" y="1662041"/>
            <a:ext cx="8581038" cy="5063531"/>
          </a:xfrm>
          <a:prstGeom prst="rect">
            <a:avLst/>
          </a:prstGeom>
          <a:solidFill>
            <a:srgbClr val="F5F9FD"/>
          </a:solidFill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1147CEE-FAFB-4F43-BB95-9BD6C8122973}"/>
              </a:ext>
            </a:extLst>
          </p:cNvPr>
          <p:cNvSpPr txBox="1"/>
          <p:nvPr/>
        </p:nvSpPr>
        <p:spPr>
          <a:xfrm>
            <a:off x="8986057" y="1815836"/>
            <a:ext cx="3042459" cy="2246769"/>
          </a:xfrm>
          <a:prstGeom prst="rect">
            <a:avLst/>
          </a:prstGeom>
          <a:solidFill>
            <a:srgbClr val="F5F9FD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2000" u="sng" dirty="0"/>
              <a:t>Model fit:</a:t>
            </a:r>
          </a:p>
          <a:p>
            <a:endParaRPr lang="en-US" sz="2000" dirty="0"/>
          </a:p>
          <a:p>
            <a:r>
              <a:rPr lang="el-GR" sz="2000" dirty="0"/>
              <a:t>χ</a:t>
            </a:r>
            <a:r>
              <a:rPr lang="el-GR" sz="2000" baseline="30000" dirty="0"/>
              <a:t>2</a:t>
            </a:r>
            <a:r>
              <a:rPr lang="el-GR" sz="2000" dirty="0"/>
              <a:t> </a:t>
            </a:r>
            <a:r>
              <a:rPr lang="el-GR" sz="2000" baseline="-25000" dirty="0"/>
              <a:t>(50) </a:t>
            </a:r>
            <a:r>
              <a:rPr lang="el-GR" sz="2000" dirty="0"/>
              <a:t>= 442.07, </a:t>
            </a:r>
            <a:r>
              <a:rPr lang="en-GB" sz="2000" dirty="0"/>
              <a:t>p &lt; 0.001 </a:t>
            </a:r>
          </a:p>
          <a:p>
            <a:r>
              <a:rPr lang="en-GB" sz="2000" dirty="0"/>
              <a:t>CFI = 0.92 </a:t>
            </a:r>
          </a:p>
          <a:p>
            <a:r>
              <a:rPr lang="en-GB" sz="2000" dirty="0"/>
              <a:t>RMSEA = 0.06 </a:t>
            </a:r>
          </a:p>
          <a:p>
            <a:r>
              <a:rPr lang="en-GB" sz="2000" dirty="0"/>
              <a:t>SRMR = 0.06 </a:t>
            </a:r>
          </a:p>
          <a:p>
            <a:r>
              <a:rPr lang="en-GB" sz="2000" dirty="0"/>
              <a:t>PNFI = 0.23 </a:t>
            </a:r>
            <a:endParaRPr lang="bg-BG" sz="2000" dirty="0"/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586EA023-E79D-4C3E-8EAE-7B3CA18AEFCD}"/>
              </a:ext>
            </a:extLst>
          </p:cNvPr>
          <p:cNvSpPr/>
          <p:nvPr/>
        </p:nvSpPr>
        <p:spPr>
          <a:xfrm>
            <a:off x="365626" y="1737760"/>
            <a:ext cx="401259" cy="27858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sp>
        <p:nvSpPr>
          <p:cNvPr id="18" name="Arrow: Right 17">
            <a:extLst>
              <a:ext uri="{FF2B5EF4-FFF2-40B4-BE49-F238E27FC236}">
                <a16:creationId xmlns:a16="http://schemas.microsoft.com/office/drawing/2014/main" id="{E59E5CA9-C340-41D7-8355-8DFEFA82903A}"/>
              </a:ext>
            </a:extLst>
          </p:cNvPr>
          <p:cNvSpPr/>
          <p:nvPr/>
        </p:nvSpPr>
        <p:spPr>
          <a:xfrm rot="2888024">
            <a:off x="3059824" y="2951642"/>
            <a:ext cx="393258" cy="207395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sp>
        <p:nvSpPr>
          <p:cNvPr id="19" name="Arrow: Right 18">
            <a:extLst>
              <a:ext uri="{FF2B5EF4-FFF2-40B4-BE49-F238E27FC236}">
                <a16:creationId xmlns:a16="http://schemas.microsoft.com/office/drawing/2014/main" id="{7719AB70-3F77-4BB0-A279-7FC42916814F}"/>
              </a:ext>
            </a:extLst>
          </p:cNvPr>
          <p:cNvSpPr/>
          <p:nvPr/>
        </p:nvSpPr>
        <p:spPr>
          <a:xfrm rot="7300224">
            <a:off x="1535827" y="2089169"/>
            <a:ext cx="384270" cy="21497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F636687-D08B-4238-BACA-CCEA46393174}"/>
              </a:ext>
            </a:extLst>
          </p:cNvPr>
          <p:cNvSpPr txBox="1"/>
          <p:nvPr/>
        </p:nvSpPr>
        <p:spPr>
          <a:xfrm>
            <a:off x="8908006" y="4285420"/>
            <a:ext cx="3205943" cy="1631216"/>
          </a:xfrm>
          <a:prstGeom prst="rect">
            <a:avLst/>
          </a:prstGeom>
          <a:solidFill>
            <a:srgbClr val="F4F9F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2000" u="sng" dirty="0"/>
              <a:t>Variables not displayed:</a:t>
            </a:r>
          </a:p>
          <a:p>
            <a:endParaRPr lang="en-US" sz="2000" u="sng" dirty="0"/>
          </a:p>
          <a:p>
            <a:r>
              <a:rPr lang="en-US" sz="2000" dirty="0"/>
              <a:t>Age, Gender, Ethnicity, Education, Marital Status, Perceived Income </a:t>
            </a:r>
            <a:endParaRPr lang="bg-BG" sz="2000" dirty="0"/>
          </a:p>
        </p:txBody>
      </p:sp>
    </p:spTree>
    <p:extLst>
      <p:ext uri="{BB962C8B-B14F-4D97-AF65-F5344CB8AC3E}">
        <p14:creationId xmlns:p14="http://schemas.microsoft.com/office/powerpoint/2010/main" val="87388909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3"/>
          <p:cNvSpPr txBox="1">
            <a:spLocks noGrp="1"/>
          </p:cNvSpPr>
          <p:nvPr>
            <p:ph type="ctrTitle"/>
          </p:nvPr>
        </p:nvSpPr>
        <p:spPr>
          <a:xfrm>
            <a:off x="887653" y="1189042"/>
            <a:ext cx="11030233" cy="6544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AFD7"/>
              </a:buClr>
              <a:buSzPct val="100000"/>
              <a:buFont typeface="Sen"/>
              <a:buNone/>
            </a:pPr>
            <a:r>
              <a:rPr lang="en-US" sz="3200" b="1" dirty="0">
                <a:solidFill>
                  <a:srgbClr val="00AFD7"/>
                </a:solidFill>
                <a:latin typeface="Sen"/>
                <a:ea typeface="Sen"/>
                <a:cs typeface="Sen"/>
                <a:sym typeface="Sen"/>
              </a:rPr>
              <a:t>Resilience buffers the effect of daily hassles on mental health but not because of nature contact</a:t>
            </a:r>
            <a:endParaRPr sz="4800" dirty="0"/>
          </a:p>
        </p:txBody>
      </p:sp>
      <p:sp>
        <p:nvSpPr>
          <p:cNvPr id="112" name="Google Shape;112;p3"/>
          <p:cNvSpPr/>
          <p:nvPr/>
        </p:nvSpPr>
        <p:spPr>
          <a:xfrm>
            <a:off x="0" y="6725572"/>
            <a:ext cx="6096000" cy="132428"/>
          </a:xfrm>
          <a:prstGeom prst="rect">
            <a:avLst/>
          </a:prstGeom>
          <a:solidFill>
            <a:srgbClr val="0047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3" name="Google Shape;113;p3"/>
          <p:cNvSpPr/>
          <p:nvPr/>
        </p:nvSpPr>
        <p:spPr>
          <a:xfrm>
            <a:off x="6096000" y="6725572"/>
            <a:ext cx="6096000" cy="132428"/>
          </a:xfrm>
          <a:prstGeom prst="rect">
            <a:avLst/>
          </a:prstGeom>
          <a:solidFill>
            <a:srgbClr val="00AFD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4" name="Google Shape;114;p3"/>
          <p:cNvSpPr/>
          <p:nvPr/>
        </p:nvSpPr>
        <p:spPr>
          <a:xfrm>
            <a:off x="0" y="6610265"/>
            <a:ext cx="12192000" cy="115307"/>
          </a:xfrm>
          <a:prstGeom prst="rect">
            <a:avLst/>
          </a:prstGeom>
          <a:solidFill>
            <a:srgbClr val="49B17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5" name="Google Shape;115;p3" descr="A flag with yellow stars in a circle&#10;&#10;Description automatically generated with low confidenc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372661" y="300128"/>
            <a:ext cx="754544" cy="49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p3" descr="A picture containing font, graphics, symbol, text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422293" y="328322"/>
            <a:ext cx="1495593" cy="4416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7627" y="-85724"/>
            <a:ext cx="2631232" cy="1248264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91602BE8-B89D-4F77-AA08-715DC9B3914C}"/>
              </a:ext>
            </a:extLst>
          </p:cNvPr>
          <p:cNvSpPr txBox="1">
            <a:spLocks/>
          </p:cNvSpPr>
          <p:nvPr/>
        </p:nvSpPr>
        <p:spPr>
          <a:xfrm>
            <a:off x="5623143" y="2126553"/>
            <a:ext cx="6568857" cy="8746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buClrTx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Interaction </a:t>
            </a:r>
            <a:r>
              <a:rPr lang="en-US" sz="2000" b="1" dirty="0">
                <a:solidFill>
                  <a:sysClr val="windowText" lastClr="000000"/>
                </a:solidFill>
                <a:latin typeface="Calibri Light" panose="020F0302020204030204"/>
              </a:rPr>
              <a:t>“state resilience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*daily hassles” = -0.50 (-0.59, -0.42)</a:t>
            </a:r>
            <a:endParaRPr kumimoji="0" lang="bg-BG" sz="20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0B653B1-9CC6-4EE6-84CE-FF43C3A977A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29" y="1972437"/>
            <a:ext cx="5575516" cy="4181637"/>
          </a:xfrm>
          <a:prstGeom prst="rect">
            <a:avLst/>
          </a:prstGeom>
          <a:ln>
            <a:solidFill>
              <a:sysClr val="windowText" lastClr="000000"/>
            </a:solidFill>
          </a:ln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7AFDCE0-5442-4ACB-9CB6-A8B87E607C36}"/>
              </a:ext>
            </a:extLst>
          </p:cNvPr>
          <p:cNvSpPr txBox="1"/>
          <p:nvPr/>
        </p:nvSpPr>
        <p:spPr>
          <a:xfrm>
            <a:off x="6008299" y="3733044"/>
            <a:ext cx="6069572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Tx/>
              <a:buFontTx/>
              <a:buNone/>
            </a:pPr>
            <a:r>
              <a:rPr lang="en-GB" sz="180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Index of mediated moderation (“nature time-&gt;state </a:t>
            </a:r>
            <a:r>
              <a:rPr lang="en-GB" sz="1800" kern="1200" dirty="0" err="1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resil</a:t>
            </a:r>
            <a:r>
              <a:rPr lang="en-GB" sz="180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.” * ”interaction term-&gt;GHQ-12”) </a:t>
            </a:r>
          </a:p>
          <a:p>
            <a:pPr>
              <a:buClrTx/>
              <a:buFontTx/>
              <a:buNone/>
            </a:pPr>
            <a:endParaRPr lang="en-GB" sz="1800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  <a:p>
            <a:pPr>
              <a:buClrTx/>
              <a:buFontTx/>
              <a:buNone/>
            </a:pPr>
            <a:r>
              <a:rPr lang="en-GB" sz="180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= 0.0001 (-0.02, 0.02) for neigh. nature time</a:t>
            </a:r>
          </a:p>
          <a:p>
            <a:pPr>
              <a:buClrTx/>
              <a:buFontTx/>
              <a:buNone/>
            </a:pPr>
            <a:r>
              <a:rPr lang="en-GB" sz="180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= -0.02 (-0.03, 0.002) for distal nature time</a:t>
            </a:r>
          </a:p>
        </p:txBody>
      </p:sp>
      <p:sp>
        <p:nvSpPr>
          <p:cNvPr id="15" name="Arrow: Right 14">
            <a:extLst>
              <a:ext uri="{FF2B5EF4-FFF2-40B4-BE49-F238E27FC236}">
                <a16:creationId xmlns:a16="http://schemas.microsoft.com/office/drawing/2014/main" id="{431744F0-7046-46D5-845F-B466C4F279BA}"/>
              </a:ext>
            </a:extLst>
          </p:cNvPr>
          <p:cNvSpPr/>
          <p:nvPr/>
        </p:nvSpPr>
        <p:spPr>
          <a:xfrm rot="9860523" flipV="1">
            <a:off x="4217703" y="3043883"/>
            <a:ext cx="2905657" cy="84796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97106104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5"/>
          <p:cNvSpPr txBox="1">
            <a:spLocks noGrp="1"/>
          </p:cNvSpPr>
          <p:nvPr>
            <p:ph type="ctrTitle"/>
          </p:nvPr>
        </p:nvSpPr>
        <p:spPr>
          <a:xfrm>
            <a:off x="887650" y="1082303"/>
            <a:ext cx="10583914" cy="109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AFD7"/>
              </a:buClr>
              <a:buSzPts val="3600"/>
              <a:buFont typeface="Sen"/>
              <a:buNone/>
            </a:pPr>
            <a:r>
              <a:rPr lang="sv-SE" sz="3600" b="1" dirty="0">
                <a:solidFill>
                  <a:srgbClr val="00AFD7"/>
                </a:solidFill>
                <a:latin typeface="Sen"/>
                <a:ea typeface="Sen"/>
                <a:cs typeface="Sen"/>
                <a:sym typeface="Sen"/>
              </a:rPr>
              <a:t>Publication ideas</a:t>
            </a:r>
            <a:br>
              <a:rPr lang="sv-SE" sz="3600" b="1" dirty="0">
                <a:solidFill>
                  <a:srgbClr val="00AFD7"/>
                </a:solidFill>
                <a:latin typeface="Sen"/>
                <a:ea typeface="Sen"/>
                <a:cs typeface="Sen"/>
                <a:sym typeface="Sen"/>
              </a:rPr>
            </a:br>
            <a:r>
              <a:rPr lang="sv-SE" sz="3600" b="1" dirty="0">
                <a:solidFill>
                  <a:srgbClr val="00AFD7"/>
                </a:solidFill>
                <a:latin typeface="Sen"/>
                <a:ea typeface="Sen"/>
                <a:cs typeface="Sen"/>
                <a:sym typeface="Sen"/>
              </a:rPr>
              <a:t>+ Needs for collaborations</a:t>
            </a:r>
            <a:endParaRPr sz="3600" dirty="0"/>
          </a:p>
        </p:txBody>
      </p:sp>
      <p:sp>
        <p:nvSpPr>
          <p:cNvPr id="135" name="Google Shape;135;p5"/>
          <p:cNvSpPr txBox="1"/>
          <p:nvPr/>
        </p:nvSpPr>
        <p:spPr>
          <a:xfrm>
            <a:off x="631621" y="2472528"/>
            <a:ext cx="10507434" cy="336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7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n"/>
                <a:ea typeface="Sen"/>
                <a:cs typeface="Sen"/>
                <a:sym typeface="Sen"/>
              </a:rPr>
              <a:t>Nature resilience mediated moderation paper – collaboration with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n"/>
                <a:ea typeface="Sen"/>
                <a:cs typeface="Sen"/>
                <a:sym typeface="Sen"/>
              </a:rPr>
              <a:t>UniVie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n"/>
                <a:ea typeface="Sen"/>
                <a:cs typeface="Sen"/>
                <a:sym typeface="Sen"/>
              </a:rPr>
              <a:t>, UU …</a:t>
            </a:r>
          </a:p>
          <a:p>
            <a:pPr marL="342900" marR="0" lvl="0" indent="-342900" algn="l" defTabSz="914400" rtl="0" eaLnBrk="1" fontAlgn="auto" latinLnBrk="0" hangingPunct="1">
              <a:lnSpc>
                <a:spcPct val="107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Wingdings" panose="05000000000000000000" pitchFamily="2" charset="2"/>
              <a:buChar char="§"/>
              <a:tabLst/>
              <a:defRPr/>
            </a:pPr>
            <a:r>
              <a:rPr lang="en-US" sz="2400" dirty="0">
                <a:latin typeface="Sen"/>
                <a:ea typeface="Sen"/>
                <a:cs typeface="Sen"/>
                <a:sym typeface="Sen"/>
              </a:rPr>
              <a:t>Natural and built environment exposures and biomarkers 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n"/>
                <a:ea typeface="Sen"/>
                <a:cs typeface="Sen"/>
                <a:sym typeface="Sen"/>
              </a:rPr>
              <a:t>paper – collaboration with PMU (CS5),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n"/>
                <a:ea typeface="Sen"/>
                <a:cs typeface="Sen"/>
                <a:sym typeface="Sen"/>
              </a:rPr>
              <a:t>UniVie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n"/>
                <a:ea typeface="Sen"/>
                <a:cs typeface="Sen"/>
                <a:sym typeface="Sen"/>
              </a:rPr>
              <a:t> …</a:t>
            </a:r>
          </a:p>
          <a:p>
            <a:pPr marL="342900" lvl="0" indent="-342900">
              <a:lnSpc>
                <a:spcPct val="107000"/>
              </a:lnSpc>
              <a:spcBef>
                <a:spcPts val="1800"/>
              </a:spcBef>
              <a:buSzPts val="2400"/>
              <a:buFont typeface="Wingdings" panose="05000000000000000000" pitchFamily="2" charset="2"/>
              <a:buChar char="§"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n"/>
                <a:ea typeface="Sen"/>
                <a:cs typeface="Sen"/>
                <a:sym typeface="Sen"/>
              </a:rPr>
              <a:t>Nature and loneliness paper – collaborations </a:t>
            </a:r>
            <a:r>
              <a:rPr lang="en-US" sz="2400" dirty="0">
                <a:latin typeface="Sen"/>
                <a:ea typeface="Sen"/>
                <a:cs typeface="Sen"/>
                <a:sym typeface="Sen"/>
              </a:rPr>
              <a:t>with ISG, </a:t>
            </a:r>
            <a:r>
              <a:rPr lang="en-US" sz="2400" dirty="0" err="1">
                <a:latin typeface="Sen"/>
                <a:ea typeface="Sen"/>
                <a:cs typeface="Sen"/>
                <a:sym typeface="Sen"/>
              </a:rPr>
              <a:t>UniVie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n"/>
                <a:ea typeface="Sen"/>
                <a:cs typeface="Sen"/>
                <a:sym typeface="Sen"/>
              </a:rPr>
              <a:t>, UU,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n"/>
                <a:ea typeface="Sen"/>
                <a:cs typeface="Sen"/>
                <a:sym typeface="Sen"/>
              </a:rPr>
              <a:t>Iana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n"/>
                <a:ea typeface="Sen"/>
                <a:cs typeface="Sen"/>
                <a:sym typeface="Sen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n"/>
                <a:ea typeface="Sen"/>
                <a:cs typeface="Sen"/>
                <a:sym typeface="Sen"/>
              </a:rPr>
              <a:t>Markevych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n"/>
              <a:ea typeface="Sen"/>
              <a:cs typeface="Sen"/>
              <a:sym typeface="Sen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7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Wingdings" panose="05000000000000000000" pitchFamily="2" charset="2"/>
              <a:buChar char="§"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n"/>
              <a:ea typeface="Sen"/>
              <a:cs typeface="Sen"/>
              <a:sym typeface="Sen"/>
            </a:endParaRPr>
          </a:p>
          <a:p>
            <a:pPr marL="914400" marR="0" lvl="1" indent="-342900" algn="l" rtl="0">
              <a:lnSpc>
                <a:spcPct val="107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chemeClr val="dk1"/>
              </a:solidFill>
              <a:latin typeface="Sen"/>
              <a:ea typeface="Sen"/>
              <a:cs typeface="Sen"/>
              <a:sym typeface="Sen"/>
            </a:endParaRPr>
          </a:p>
          <a:p>
            <a:pPr marL="914400" marR="0" lvl="1" indent="-342900" algn="l" rtl="0">
              <a:lnSpc>
                <a:spcPct val="107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chemeClr val="dk1"/>
              </a:solidFill>
              <a:latin typeface="Sen"/>
              <a:ea typeface="Sen"/>
              <a:cs typeface="Sen"/>
              <a:sym typeface="Sen"/>
            </a:endParaRPr>
          </a:p>
        </p:txBody>
      </p:sp>
      <p:sp>
        <p:nvSpPr>
          <p:cNvPr id="136" name="Google Shape;136;p5"/>
          <p:cNvSpPr/>
          <p:nvPr/>
        </p:nvSpPr>
        <p:spPr>
          <a:xfrm>
            <a:off x="0" y="6725572"/>
            <a:ext cx="6096000" cy="132300"/>
          </a:xfrm>
          <a:prstGeom prst="rect">
            <a:avLst/>
          </a:prstGeom>
          <a:solidFill>
            <a:srgbClr val="0047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7" name="Google Shape;137;p5"/>
          <p:cNvSpPr/>
          <p:nvPr/>
        </p:nvSpPr>
        <p:spPr>
          <a:xfrm>
            <a:off x="6096000" y="6725572"/>
            <a:ext cx="6096000" cy="132300"/>
          </a:xfrm>
          <a:prstGeom prst="rect">
            <a:avLst/>
          </a:prstGeom>
          <a:solidFill>
            <a:srgbClr val="00AFD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8" name="Google Shape;138;p5"/>
          <p:cNvSpPr/>
          <p:nvPr/>
        </p:nvSpPr>
        <p:spPr>
          <a:xfrm>
            <a:off x="0" y="6610265"/>
            <a:ext cx="12192000" cy="115200"/>
          </a:xfrm>
          <a:prstGeom prst="rect">
            <a:avLst/>
          </a:prstGeom>
          <a:solidFill>
            <a:srgbClr val="49B17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9" name="Google Shape;139;p5" descr="A flag with yellow stars in a circle&#10;&#10;Description automatically generated with low confidenc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372661" y="300128"/>
            <a:ext cx="754544" cy="49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5" descr="A picture containing font, graphics, symbol, text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422293" y="328322"/>
            <a:ext cx="1495593" cy="4416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7627" y="-85724"/>
            <a:ext cx="2631234" cy="12482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6"/>
          <p:cNvSpPr txBox="1">
            <a:spLocks noGrp="1"/>
          </p:cNvSpPr>
          <p:nvPr>
            <p:ph type="ctrTitle"/>
          </p:nvPr>
        </p:nvSpPr>
        <p:spPr>
          <a:xfrm>
            <a:off x="887653" y="893212"/>
            <a:ext cx="9144000" cy="65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AFD7"/>
              </a:buClr>
              <a:buSzPts val="4000"/>
              <a:buFont typeface="Sen"/>
              <a:buNone/>
            </a:pPr>
            <a:r>
              <a:rPr lang="sv-SE" sz="3600" b="1" dirty="0">
                <a:solidFill>
                  <a:srgbClr val="00AFD7"/>
                </a:solidFill>
                <a:latin typeface="Sen"/>
                <a:ea typeface="Sen"/>
                <a:cs typeface="Sen"/>
                <a:sym typeface="Sen"/>
              </a:rPr>
              <a:t>Timeline and next steps</a:t>
            </a:r>
            <a:endParaRPr sz="3600" dirty="0"/>
          </a:p>
        </p:txBody>
      </p:sp>
      <p:sp>
        <p:nvSpPr>
          <p:cNvPr id="147" name="Google Shape;147;p6"/>
          <p:cNvSpPr txBox="1"/>
          <p:nvPr/>
        </p:nvSpPr>
        <p:spPr>
          <a:xfrm>
            <a:off x="887653" y="1633050"/>
            <a:ext cx="10800042" cy="359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7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Wingdings" panose="05000000000000000000" pitchFamily="2" charset="2"/>
              <a:buChar char="§"/>
            </a:pPr>
            <a:r>
              <a:rPr lang="en-US" sz="2400" b="0" i="0" u="none" strike="noStrike" cap="none" dirty="0">
                <a:solidFill>
                  <a:schemeClr val="dk1"/>
                </a:solidFill>
                <a:latin typeface="Sen"/>
                <a:ea typeface="Sen"/>
                <a:cs typeface="Sen"/>
                <a:sym typeface="Sen"/>
              </a:rPr>
              <a:t>Nature resilience mediated moderation paper – completed by the end of 2025</a:t>
            </a:r>
          </a:p>
          <a:p>
            <a:pPr marL="342900" lvl="0" indent="-342900">
              <a:lnSpc>
                <a:spcPct val="107000"/>
              </a:lnSpc>
              <a:spcBef>
                <a:spcPts val="1800"/>
              </a:spcBef>
              <a:buClr>
                <a:schemeClr val="dk1"/>
              </a:buClr>
              <a:buSzPts val="2400"/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dk1"/>
                </a:solidFill>
                <a:latin typeface="Sen"/>
                <a:ea typeface="Sen"/>
                <a:cs typeface="Sen"/>
                <a:sym typeface="Sen"/>
              </a:rPr>
              <a:t>Data management and</a:t>
            </a:r>
            <a:r>
              <a:rPr lang="bg-BG" sz="2400" b="0" i="0" u="none" strike="noStrike" cap="none" dirty="0">
                <a:solidFill>
                  <a:schemeClr val="dk1"/>
                </a:solidFill>
                <a:latin typeface="Sen"/>
                <a:ea typeface="Sen"/>
                <a:cs typeface="Sen"/>
                <a:sym typeface="Sen"/>
              </a:rPr>
              <a:t> </a:t>
            </a:r>
            <a:r>
              <a:rPr lang="en-US" sz="2400" dirty="0">
                <a:solidFill>
                  <a:schemeClr val="dk1"/>
                </a:solidFill>
                <a:latin typeface="Sen"/>
                <a:ea typeface="Sen"/>
                <a:cs typeface="Sen"/>
                <a:sym typeface="Sen"/>
              </a:rPr>
              <a:t>cleaning of laboratory datasets – completed by the end of 2025</a:t>
            </a:r>
          </a:p>
          <a:p>
            <a:pPr marL="342900" lvl="0" indent="-342900">
              <a:lnSpc>
                <a:spcPct val="107000"/>
              </a:lnSpc>
              <a:spcBef>
                <a:spcPts val="1800"/>
              </a:spcBef>
              <a:buClr>
                <a:schemeClr val="dk1"/>
              </a:buClr>
              <a:buSzPts val="2400"/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dk1"/>
                </a:solidFill>
                <a:latin typeface="Sen"/>
                <a:ea typeface="Sen"/>
                <a:cs typeface="Sen"/>
                <a:sym typeface="Sen"/>
              </a:rPr>
              <a:t>Linkage of additional GIS variables to all survey waves – Spring 2026</a:t>
            </a:r>
          </a:p>
          <a:p>
            <a:pPr marL="342900" indent="-342900">
              <a:lnSpc>
                <a:spcPct val="107000"/>
              </a:lnSpc>
              <a:spcBef>
                <a:spcPts val="1800"/>
              </a:spcBef>
              <a:buClr>
                <a:schemeClr val="dk1"/>
              </a:buClr>
              <a:buSzPts val="2400"/>
              <a:buFont typeface="Wingdings" panose="05000000000000000000" pitchFamily="2" charset="2"/>
              <a:buChar char="§"/>
            </a:pPr>
            <a:r>
              <a:rPr lang="en-US" sz="2400" b="1" dirty="0">
                <a:solidFill>
                  <a:srgbClr val="FF0000"/>
                </a:solidFill>
                <a:latin typeface="Sen"/>
                <a:ea typeface="Sen"/>
                <a:cs typeface="Sen"/>
                <a:sym typeface="Sen"/>
              </a:rPr>
              <a:t>Deliverable D3.1 – Level 1 CS synthesis report – M34 (March 2026)</a:t>
            </a:r>
          </a:p>
          <a:p>
            <a:pPr marL="342900" indent="-342900">
              <a:lnSpc>
                <a:spcPct val="107000"/>
              </a:lnSpc>
              <a:spcBef>
                <a:spcPts val="1800"/>
              </a:spcBef>
              <a:buClr>
                <a:schemeClr val="dk1"/>
              </a:buClr>
              <a:buSzPts val="2400"/>
              <a:buFont typeface="Wingdings" panose="05000000000000000000" pitchFamily="2" charset="2"/>
              <a:buChar char="§"/>
            </a:pPr>
            <a:r>
              <a:rPr lang="en-US" sz="2400" dirty="0">
                <a:latin typeface="Sen"/>
                <a:ea typeface="Sen"/>
                <a:cs typeface="Sen"/>
                <a:sym typeface="Sen"/>
              </a:rPr>
              <a:t>Natural and built environment exposures and biomarkers 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n"/>
                <a:ea typeface="Sen"/>
                <a:cs typeface="Sen"/>
                <a:sym typeface="Sen"/>
              </a:rPr>
              <a:t>paper 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Sen"/>
                <a:ea typeface="Sen"/>
                <a:cs typeface="Sen"/>
                <a:sym typeface="Sen"/>
              </a:rPr>
              <a:t>– completed by Spring 2026</a:t>
            </a:r>
          </a:p>
          <a:p>
            <a:pPr marL="342900" indent="-342900">
              <a:lnSpc>
                <a:spcPct val="107000"/>
              </a:lnSpc>
              <a:spcBef>
                <a:spcPts val="1800"/>
              </a:spcBef>
              <a:buClr>
                <a:schemeClr val="dk1"/>
              </a:buClr>
              <a:buSzPts val="2400"/>
              <a:buFont typeface="Wingdings" panose="05000000000000000000" pitchFamily="2" charset="2"/>
              <a:buChar char="§"/>
            </a:pPr>
            <a:r>
              <a:rPr lang="en-US" sz="2400" b="0" i="0" u="none" strike="noStrike" cap="none" dirty="0">
                <a:solidFill>
                  <a:schemeClr val="dk1"/>
                </a:solidFill>
                <a:latin typeface="Sen"/>
                <a:ea typeface="Sen"/>
                <a:cs typeface="Sen"/>
                <a:sym typeface="Sen"/>
              </a:rPr>
              <a:t>Nature and loneliness paper – completed by Summer 2026</a:t>
            </a:r>
            <a:endParaRPr sz="2400" b="0" i="0" u="none" strike="noStrike" cap="none" dirty="0">
              <a:solidFill>
                <a:schemeClr val="dk1"/>
              </a:solidFill>
              <a:latin typeface="Sen"/>
              <a:ea typeface="Sen"/>
              <a:cs typeface="Sen"/>
              <a:sym typeface="Sen"/>
            </a:endParaRPr>
          </a:p>
        </p:txBody>
      </p:sp>
      <p:sp>
        <p:nvSpPr>
          <p:cNvPr id="148" name="Google Shape;148;p6"/>
          <p:cNvSpPr/>
          <p:nvPr/>
        </p:nvSpPr>
        <p:spPr>
          <a:xfrm>
            <a:off x="0" y="6725572"/>
            <a:ext cx="6096000" cy="132300"/>
          </a:xfrm>
          <a:prstGeom prst="rect">
            <a:avLst/>
          </a:prstGeom>
          <a:solidFill>
            <a:srgbClr val="0047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9" name="Google Shape;149;p6"/>
          <p:cNvSpPr/>
          <p:nvPr/>
        </p:nvSpPr>
        <p:spPr>
          <a:xfrm>
            <a:off x="6096000" y="6725572"/>
            <a:ext cx="6096000" cy="132300"/>
          </a:xfrm>
          <a:prstGeom prst="rect">
            <a:avLst/>
          </a:prstGeom>
          <a:solidFill>
            <a:srgbClr val="00AFD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0" name="Google Shape;150;p6"/>
          <p:cNvSpPr/>
          <p:nvPr/>
        </p:nvSpPr>
        <p:spPr>
          <a:xfrm>
            <a:off x="0" y="6610265"/>
            <a:ext cx="12192000" cy="115200"/>
          </a:xfrm>
          <a:prstGeom prst="rect">
            <a:avLst/>
          </a:prstGeom>
          <a:solidFill>
            <a:srgbClr val="49B17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1" name="Google Shape;151;p6" descr="A flag with yellow stars in a circle&#10;&#10;Description automatically generated with low confidenc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372661" y="300128"/>
            <a:ext cx="754544" cy="49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Google Shape;152;p6" descr="A picture containing font, graphics, symbol, text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422293" y="328322"/>
            <a:ext cx="1495593" cy="4416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Google Shape;153;p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7627" y="-85724"/>
            <a:ext cx="2631234" cy="12482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7"/>
          <p:cNvSpPr txBox="1">
            <a:spLocks noGrp="1"/>
          </p:cNvSpPr>
          <p:nvPr>
            <p:ph type="ctrTitle"/>
          </p:nvPr>
        </p:nvSpPr>
        <p:spPr>
          <a:xfrm>
            <a:off x="2926181" y="2061857"/>
            <a:ext cx="9144000" cy="12417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C3C3B"/>
              </a:buClr>
              <a:buSzPts val="6000"/>
              <a:buFont typeface="Fira Sans"/>
              <a:buNone/>
            </a:pPr>
            <a:r>
              <a:rPr lang="sv-SE" b="1" dirty="0">
                <a:solidFill>
                  <a:srgbClr val="3C3C3B"/>
                </a:solidFill>
                <a:latin typeface="Fira Sans"/>
                <a:ea typeface="Fira Sans"/>
                <a:cs typeface="Fira Sans"/>
                <a:sym typeface="Fira Sans"/>
              </a:rPr>
              <a:t>Thank you</a:t>
            </a:r>
            <a:endParaRPr b="1" dirty="0">
              <a:solidFill>
                <a:srgbClr val="3C3C3B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pic>
        <p:nvPicPr>
          <p:cNvPr id="159" name="Google Shape;159;p7" descr="A picture containing graphics, graphic design, font, logo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7000" y="-7286"/>
            <a:ext cx="4320425" cy="2049620"/>
          </a:xfrm>
          <a:prstGeom prst="rect">
            <a:avLst/>
          </a:prstGeom>
          <a:noFill/>
          <a:ln>
            <a:noFill/>
          </a:ln>
        </p:spPr>
      </p:pic>
      <p:sp>
        <p:nvSpPr>
          <p:cNvPr id="160" name="Google Shape;160;p7"/>
          <p:cNvSpPr txBox="1">
            <a:spLocks noGrp="1"/>
          </p:cNvSpPr>
          <p:nvPr>
            <p:ph type="subTitle" idx="1"/>
          </p:nvPr>
        </p:nvSpPr>
        <p:spPr>
          <a:xfrm>
            <a:off x="2926181" y="3634335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C3C3B"/>
              </a:buClr>
              <a:buSzPts val="2400"/>
              <a:buNone/>
            </a:pPr>
            <a:r>
              <a:rPr lang="sv-SE" dirty="0">
                <a:solidFill>
                  <a:srgbClr val="3C3C3B"/>
                </a:solidFill>
                <a:latin typeface="Sen"/>
                <a:ea typeface="Sen"/>
                <a:cs typeface="Sen"/>
                <a:sym typeface="Sen"/>
              </a:rPr>
              <a:t>Angel Dzhambov</a:t>
            </a: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C3C3B"/>
              </a:buClr>
              <a:buSzPts val="2400"/>
              <a:buNone/>
            </a:pPr>
            <a:r>
              <a:rPr lang="sv-SE" dirty="0">
                <a:solidFill>
                  <a:srgbClr val="3C3C3B"/>
                </a:solidFill>
                <a:latin typeface="Sen"/>
                <a:sym typeface="Sen"/>
              </a:rPr>
              <a:t>Enviroentmal Heath Dsiviosn, </a:t>
            </a: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C3C3B"/>
              </a:buClr>
              <a:buSzPts val="2400"/>
              <a:buNone/>
            </a:pPr>
            <a:r>
              <a:rPr lang="sv-SE" dirty="0">
                <a:solidFill>
                  <a:srgbClr val="3C3C3B"/>
                </a:solidFill>
                <a:latin typeface="Sen"/>
                <a:sym typeface="Sen"/>
              </a:rPr>
              <a:t>Research Insittue at MU-Plovdiv</a:t>
            </a: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C3C3B"/>
              </a:buClr>
              <a:buSzPts val="2400"/>
              <a:buNone/>
            </a:pPr>
            <a:endParaRPr lang="sv-SE" dirty="0">
              <a:solidFill>
                <a:srgbClr val="3C3C3B"/>
              </a:solidFill>
              <a:latin typeface="Sen"/>
              <a:sym typeface="Sen"/>
            </a:endParaRP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C3C3B"/>
              </a:buClr>
              <a:buSzPts val="2400"/>
              <a:buNone/>
            </a:pPr>
            <a:r>
              <a:rPr lang="sv-SE" dirty="0">
                <a:solidFill>
                  <a:srgbClr val="3C3C3B"/>
                </a:solidFill>
                <a:latin typeface="Sen"/>
                <a:sym typeface="Sen"/>
                <a:hlinkClick r:id="rId4"/>
              </a:rPr>
              <a:t>angel.dzhambov@mu-plovdiv.bg</a:t>
            </a:r>
            <a:r>
              <a:rPr lang="sv-SE" dirty="0">
                <a:solidFill>
                  <a:srgbClr val="3C3C3B"/>
                </a:solidFill>
                <a:latin typeface="Sen"/>
                <a:sym typeface="Sen"/>
              </a:rPr>
              <a:t>  </a:t>
            </a:r>
            <a:endParaRPr dirty="0"/>
          </a:p>
        </p:txBody>
      </p:sp>
      <p:sp>
        <p:nvSpPr>
          <p:cNvPr id="161" name="Google Shape;161;p7"/>
          <p:cNvSpPr/>
          <p:nvPr/>
        </p:nvSpPr>
        <p:spPr>
          <a:xfrm>
            <a:off x="0" y="5901772"/>
            <a:ext cx="6096000" cy="132428"/>
          </a:xfrm>
          <a:prstGeom prst="rect">
            <a:avLst/>
          </a:prstGeom>
          <a:solidFill>
            <a:srgbClr val="0047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2" name="Google Shape;162;p7"/>
          <p:cNvSpPr/>
          <p:nvPr/>
        </p:nvSpPr>
        <p:spPr>
          <a:xfrm>
            <a:off x="6096000" y="5901772"/>
            <a:ext cx="6096000" cy="132428"/>
          </a:xfrm>
          <a:prstGeom prst="rect">
            <a:avLst/>
          </a:prstGeom>
          <a:solidFill>
            <a:srgbClr val="00AFD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3" name="Google Shape;163;p7"/>
          <p:cNvSpPr txBox="1"/>
          <p:nvPr/>
        </p:nvSpPr>
        <p:spPr>
          <a:xfrm>
            <a:off x="3048000" y="6212415"/>
            <a:ext cx="6096000" cy="5462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sv-SE" sz="1200" b="0" i="0" u="none" strike="noStrike" cap="none">
                <a:solidFill>
                  <a:schemeClr val="dk1"/>
                </a:solidFill>
                <a:latin typeface="Sen"/>
                <a:ea typeface="Sen"/>
                <a:cs typeface="Sen"/>
                <a:sym typeface="Sen"/>
              </a:rPr>
              <a:t>The Resonate project is funded by the European Union’s Horizons Europe Research and Innovation programme under grant agreement No. 101081420 and co-funded by the UK Research and Innovation grant award No. 10063874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4" name="Google Shape;164;p7" descr="A flag with yellow stars in a circle&#10;&#10;Description automatically generated with low confidence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000688" y="6130031"/>
            <a:ext cx="952549" cy="628682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Google Shape;165;p7" descr="A picture containing font, graphics, symbol, text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176972" y="6262448"/>
            <a:ext cx="1686557" cy="497999"/>
          </a:xfrm>
          <a:prstGeom prst="rect">
            <a:avLst/>
          </a:prstGeom>
          <a:noFill/>
          <a:ln>
            <a:noFill/>
          </a:ln>
        </p:spPr>
      </p:pic>
      <p:sp>
        <p:nvSpPr>
          <p:cNvPr id="166" name="Google Shape;166;p7"/>
          <p:cNvSpPr/>
          <p:nvPr/>
        </p:nvSpPr>
        <p:spPr>
          <a:xfrm>
            <a:off x="0" y="5786465"/>
            <a:ext cx="12192000" cy="115307"/>
          </a:xfrm>
          <a:prstGeom prst="rect">
            <a:avLst/>
          </a:prstGeom>
          <a:solidFill>
            <a:srgbClr val="49B17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72E878A-A098-4206-8C7A-72D27870A08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103" y="1866448"/>
            <a:ext cx="4433718" cy="332912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1F504F8-B58C-435A-A279-B2584CBD64C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539" y="495369"/>
            <a:ext cx="5752866" cy="1044310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" descr="A person walking in a forest&#10;&#10;Description automatically generated with medium confidence"/>
          <p:cNvPicPr preferRelativeResize="0"/>
          <p:nvPr/>
        </p:nvPicPr>
        <p:blipFill rotWithShape="1">
          <a:blip r:embed="rId3">
            <a:alphaModFix/>
          </a:blip>
          <a:srcRect l="14074" r="34491"/>
          <a:stretch/>
        </p:blipFill>
        <p:spPr>
          <a:xfrm>
            <a:off x="-1" y="0"/>
            <a:ext cx="4447643" cy="5775649"/>
          </a:xfrm>
          <a:prstGeom prst="rect">
            <a:avLst/>
          </a:prstGeom>
          <a:noFill/>
          <a:ln>
            <a:noFill/>
          </a:ln>
        </p:spPr>
      </p:pic>
      <p:sp>
        <p:nvSpPr>
          <p:cNvPr id="85" name="Google Shape;85;p1"/>
          <p:cNvSpPr txBox="1">
            <a:spLocks noGrp="1"/>
          </p:cNvSpPr>
          <p:nvPr>
            <p:ph type="ctrTitle"/>
          </p:nvPr>
        </p:nvSpPr>
        <p:spPr>
          <a:xfrm>
            <a:off x="4864464" y="1788322"/>
            <a:ext cx="6261907" cy="15132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C3C3B"/>
              </a:buClr>
              <a:buSzPts val="6000"/>
              <a:buFont typeface="Fira Sans"/>
              <a:buNone/>
            </a:pPr>
            <a:r>
              <a:rPr lang="sv-SE" b="1" dirty="0">
                <a:solidFill>
                  <a:srgbClr val="3C3C3B"/>
                </a:solidFill>
                <a:latin typeface="Fira Sans"/>
                <a:ea typeface="Fira Sans"/>
                <a:cs typeface="Fira Sans"/>
                <a:sym typeface="Fira Sans"/>
              </a:rPr>
              <a:t>Case Study 2</a:t>
            </a:r>
            <a:endParaRPr dirty="0"/>
          </a:p>
        </p:txBody>
      </p:sp>
      <p:sp>
        <p:nvSpPr>
          <p:cNvPr id="86" name="Google Shape;86;p1"/>
          <p:cNvSpPr txBox="1">
            <a:spLocks noGrp="1"/>
          </p:cNvSpPr>
          <p:nvPr>
            <p:ph type="subTitle" idx="1"/>
          </p:nvPr>
        </p:nvSpPr>
        <p:spPr>
          <a:xfrm>
            <a:off x="4991309" y="3654404"/>
            <a:ext cx="4447643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C3C3B"/>
              </a:buClr>
              <a:buSzPts val="2400"/>
              <a:buNone/>
            </a:pPr>
            <a:r>
              <a:rPr lang="en-GB" dirty="0">
                <a:solidFill>
                  <a:srgbClr val="3C3C3B"/>
                </a:solidFill>
                <a:latin typeface="Sen"/>
                <a:ea typeface="Sen"/>
                <a:cs typeface="Sen"/>
                <a:sym typeface="Sen"/>
              </a:rPr>
              <a:t>University of Exeter</a:t>
            </a:r>
            <a:endParaRPr dirty="0">
              <a:solidFill>
                <a:srgbClr val="3C3C3B"/>
              </a:solidFill>
              <a:latin typeface="Sen"/>
              <a:ea typeface="Sen"/>
              <a:cs typeface="Sen"/>
              <a:sym typeface="Sen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C3C3B"/>
              </a:buClr>
              <a:buSzPts val="2400"/>
              <a:buNone/>
            </a:pPr>
            <a:r>
              <a:rPr lang="en-GB" dirty="0">
                <a:solidFill>
                  <a:srgbClr val="3C3C3B"/>
                </a:solidFill>
                <a:latin typeface="Sen"/>
                <a:ea typeface="Sen"/>
                <a:cs typeface="Sen"/>
                <a:sym typeface="Sen"/>
              </a:rPr>
              <a:t>Leanne Martin</a:t>
            </a:r>
            <a:endParaRPr dirty="0">
              <a:solidFill>
                <a:srgbClr val="3C3C3B"/>
              </a:solidFill>
              <a:latin typeface="Sen"/>
              <a:ea typeface="Sen"/>
              <a:cs typeface="Sen"/>
              <a:sym typeface="Sen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C3C3B"/>
              </a:buClr>
              <a:buSzPts val="2400"/>
              <a:buNone/>
            </a:pPr>
            <a:endParaRPr dirty="0">
              <a:solidFill>
                <a:srgbClr val="3C3C3B"/>
              </a:solidFill>
              <a:latin typeface="Sen"/>
              <a:ea typeface="Sen"/>
              <a:cs typeface="Sen"/>
              <a:sym typeface="Sen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C3C3B"/>
              </a:buClr>
              <a:buSzPts val="2400"/>
              <a:buNone/>
            </a:pPr>
            <a:endParaRPr dirty="0">
              <a:solidFill>
                <a:srgbClr val="3C3C3B"/>
              </a:solidFill>
              <a:latin typeface="Sen"/>
              <a:ea typeface="Sen"/>
              <a:cs typeface="Sen"/>
              <a:sym typeface="Sen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C3C3B"/>
              </a:buClr>
              <a:buSzPts val="2400"/>
              <a:buNone/>
            </a:pPr>
            <a:r>
              <a:rPr lang="sv-SE" dirty="0">
                <a:solidFill>
                  <a:srgbClr val="3C3C3B"/>
                </a:solidFill>
                <a:latin typeface="Sen"/>
                <a:ea typeface="Sen"/>
                <a:cs typeface="Sen"/>
                <a:sym typeface="Sen"/>
              </a:rPr>
              <a:t>AM25 Padova - 18/09/2025</a:t>
            </a:r>
            <a:endParaRPr dirty="0">
              <a:solidFill>
                <a:srgbClr val="3C3C3B"/>
              </a:solidFill>
              <a:latin typeface="Sen"/>
              <a:ea typeface="Sen"/>
              <a:cs typeface="Sen"/>
              <a:sym typeface="Sen"/>
            </a:endParaRPr>
          </a:p>
        </p:txBody>
      </p:sp>
      <p:pic>
        <p:nvPicPr>
          <p:cNvPr id="87" name="Google Shape;87;p1" descr="A picture containing graphics, graphic design, font, logo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550613" y="-31175"/>
            <a:ext cx="3592287" cy="1704190"/>
          </a:xfrm>
          <a:prstGeom prst="rect">
            <a:avLst/>
          </a:prstGeom>
          <a:noFill/>
          <a:ln>
            <a:noFill/>
          </a:ln>
        </p:spPr>
      </p:pic>
      <p:sp>
        <p:nvSpPr>
          <p:cNvPr id="88" name="Google Shape;88;p1"/>
          <p:cNvSpPr txBox="1"/>
          <p:nvPr/>
        </p:nvSpPr>
        <p:spPr>
          <a:xfrm>
            <a:off x="3048000" y="6214058"/>
            <a:ext cx="6096000" cy="5462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r>
              <a:rPr kumimoji="0" lang="sv-SE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n"/>
                <a:ea typeface="Sen"/>
                <a:cs typeface="Sen"/>
                <a:sym typeface="Sen"/>
              </a:rPr>
              <a:t>The Resonate project is funded by the European Union’s Horizons Europe Research and Innovation programme under grant agreement No. 101081420 and co-funded by the UK Research and Innovation grant award No. 10063874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9" name="Google Shape;89;p1" descr="A flag with yellow stars in a circle&#10;&#10;Description automatically generated with low confidence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000688" y="6131674"/>
            <a:ext cx="952549" cy="628682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1" descr="A picture containing font, graphics, symbol, text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176972" y="6264091"/>
            <a:ext cx="1686557" cy="497999"/>
          </a:xfrm>
          <a:prstGeom prst="rect">
            <a:avLst/>
          </a:prstGeom>
          <a:noFill/>
          <a:ln>
            <a:noFill/>
          </a:ln>
        </p:spPr>
      </p:pic>
      <p:sp>
        <p:nvSpPr>
          <p:cNvPr id="91" name="Google Shape;91;p1"/>
          <p:cNvSpPr/>
          <p:nvPr/>
        </p:nvSpPr>
        <p:spPr>
          <a:xfrm>
            <a:off x="0" y="5879575"/>
            <a:ext cx="6096000" cy="132428"/>
          </a:xfrm>
          <a:prstGeom prst="rect">
            <a:avLst/>
          </a:prstGeom>
          <a:solidFill>
            <a:srgbClr val="0047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2" name="Google Shape;92;p1"/>
          <p:cNvSpPr/>
          <p:nvPr/>
        </p:nvSpPr>
        <p:spPr>
          <a:xfrm>
            <a:off x="6096000" y="5879575"/>
            <a:ext cx="6096000" cy="132428"/>
          </a:xfrm>
          <a:prstGeom prst="rect">
            <a:avLst/>
          </a:prstGeom>
          <a:solidFill>
            <a:srgbClr val="00AFD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3" name="Google Shape;93;p1"/>
          <p:cNvSpPr/>
          <p:nvPr/>
        </p:nvSpPr>
        <p:spPr>
          <a:xfrm>
            <a:off x="0" y="5764268"/>
            <a:ext cx="12192000" cy="115307"/>
          </a:xfrm>
          <a:prstGeom prst="rect">
            <a:avLst/>
          </a:prstGeom>
          <a:solidFill>
            <a:srgbClr val="49B17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0DA9FC-34FA-7457-AF92-CE673A143D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761104-0D1F-2FB3-7F8A-1380E14255A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4534" y="444565"/>
            <a:ext cx="10708640" cy="714374"/>
          </a:xfrm>
        </p:spPr>
        <p:txBody>
          <a:bodyPr>
            <a:noAutofit/>
          </a:bodyPr>
          <a:lstStyle/>
          <a:p>
            <a:pPr algn="l">
              <a:spcBef>
                <a:spcPts val="1200"/>
              </a:spcBef>
            </a:pPr>
            <a:r>
              <a:rPr lang="sv-SE" sz="4000" b="1">
                <a:solidFill>
                  <a:srgbClr val="00AFD7"/>
                </a:solidFill>
                <a:latin typeface="Sen" pitchFamily="2" charset="0"/>
              </a:rPr>
              <a:t>Paper 1: Observation tool</a:t>
            </a:r>
            <a:br>
              <a:rPr lang="sv-SE" sz="4000" b="1">
                <a:solidFill>
                  <a:srgbClr val="00AFD7"/>
                </a:solidFill>
                <a:latin typeface="Sen" pitchFamily="2" charset="0"/>
              </a:rPr>
            </a:br>
            <a:r>
              <a:rPr lang="sv-SE" sz="3200" b="1">
                <a:solidFill>
                  <a:srgbClr val="00AFD7"/>
                </a:solidFill>
                <a:latin typeface="Sen" pitchFamily="2" charset="0"/>
              </a:rPr>
              <a:t>Based on Perceived Sensory Dimensions</a:t>
            </a:r>
            <a:endParaRPr lang="sv-SE" sz="3200" b="1" i="1" dirty="0">
              <a:solidFill>
                <a:srgbClr val="00AFD7"/>
              </a:solidFill>
              <a:latin typeface="Sen" pitchFamily="2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AAECB52-8147-3375-0D2B-9457583A525B}"/>
              </a:ext>
            </a:extLst>
          </p:cNvPr>
          <p:cNvSpPr/>
          <p:nvPr/>
        </p:nvSpPr>
        <p:spPr>
          <a:xfrm>
            <a:off x="0" y="6725572"/>
            <a:ext cx="6096000" cy="132428"/>
          </a:xfrm>
          <a:prstGeom prst="rect">
            <a:avLst/>
          </a:prstGeom>
          <a:solidFill>
            <a:srgbClr val="00476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E5BFBB7-2F41-9DC2-C354-4D2626F96F10}"/>
              </a:ext>
            </a:extLst>
          </p:cNvPr>
          <p:cNvSpPr/>
          <p:nvPr/>
        </p:nvSpPr>
        <p:spPr>
          <a:xfrm>
            <a:off x="6096000" y="6725572"/>
            <a:ext cx="6096000" cy="132428"/>
          </a:xfrm>
          <a:prstGeom prst="rect">
            <a:avLst/>
          </a:prstGeom>
          <a:solidFill>
            <a:srgbClr val="00AFD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1DAC660-906D-2D20-F629-17C730F7FE7F}"/>
              </a:ext>
            </a:extLst>
          </p:cNvPr>
          <p:cNvSpPr/>
          <p:nvPr/>
        </p:nvSpPr>
        <p:spPr>
          <a:xfrm>
            <a:off x="0" y="6610265"/>
            <a:ext cx="12192000" cy="115307"/>
          </a:xfrm>
          <a:prstGeom prst="rect">
            <a:avLst/>
          </a:prstGeom>
          <a:solidFill>
            <a:srgbClr val="49B17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E84DEC94-9909-C9B4-C526-2A8026DE1F01}"/>
              </a:ext>
            </a:extLst>
          </p:cNvPr>
          <p:cNvSpPr txBox="1"/>
          <p:nvPr/>
        </p:nvSpPr>
        <p:spPr>
          <a:xfrm>
            <a:off x="550506" y="5244542"/>
            <a:ext cx="10347647" cy="12003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Van den Berg, A. E., Van den Berg, M.M.H.E., Venema, J. &amp; Van Rompay, T (2025). </a:t>
            </a: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MS Gothic" panose="020B0609070205080204" pitchFamily="49" charset="-128"/>
                <a:cs typeface="Times New Roman" panose="02020603050405020304" pitchFamily="18" charset="0"/>
              </a:rPr>
              <a:t>An outdoor area evaluation tool for healthcare settings. </a:t>
            </a:r>
            <a:r>
              <a:rPr kumimoji="0" lang="nl-NL" sz="24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Environment and Planning</a:t>
            </a:r>
            <a:endParaRPr kumimoji="0" lang="nl-NL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Afbeelding 4" descr="Details are in the caption following the image">
            <a:extLst>
              <a:ext uri="{FF2B5EF4-FFF2-40B4-BE49-F238E27FC236}">
                <a16:creationId xmlns:a16="http://schemas.microsoft.com/office/drawing/2014/main" id="{A6624B87-AE6B-3BD1-9879-C1535500CDA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40718" y="1359123"/>
            <a:ext cx="7798012" cy="3128902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CC4FAC5A-E3B7-B8FF-A31B-AA53B45324DC}"/>
              </a:ext>
            </a:extLst>
          </p:cNvPr>
          <p:cNvSpPr txBox="1"/>
          <p:nvPr/>
        </p:nvSpPr>
        <p:spPr>
          <a:xfrm>
            <a:off x="453887" y="4532332"/>
            <a:ext cx="609447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800" b="1" i="0" u="none" strike="noStrike" kern="1200" cap="none" spc="0" normalizeH="0" baseline="0" noProof="0">
                <a:ln>
                  <a:noFill/>
                </a:ln>
                <a:solidFill>
                  <a:srgbClr val="00AFD7"/>
                </a:solidFill>
                <a:effectLst/>
                <a:uLnTx/>
                <a:uFillTx/>
                <a:latin typeface="Sen" pitchFamily="2" charset="0"/>
                <a:ea typeface="+mn-ea"/>
                <a:cs typeface="+mn-cs"/>
              </a:rPr>
              <a:t>Status: in preparation</a:t>
            </a: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274253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"/>
          <p:cNvSpPr txBox="1">
            <a:spLocks noGrp="1"/>
          </p:cNvSpPr>
          <p:nvPr>
            <p:ph type="ctrTitle"/>
          </p:nvPr>
        </p:nvSpPr>
        <p:spPr>
          <a:xfrm>
            <a:off x="887653" y="1519595"/>
            <a:ext cx="9144000" cy="65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AFD7"/>
              </a:buClr>
              <a:buSzPts val="4000"/>
              <a:buFont typeface="Sen"/>
              <a:buNone/>
            </a:pPr>
            <a:r>
              <a:rPr lang="sv-SE" sz="4000" b="1" dirty="0">
                <a:solidFill>
                  <a:srgbClr val="00AFD7"/>
                </a:solidFill>
                <a:latin typeface="Sen"/>
                <a:ea typeface="Sen"/>
                <a:cs typeface="Sen"/>
                <a:sym typeface="Sen"/>
              </a:rPr>
              <a:t>CS2 Objectives</a:t>
            </a:r>
            <a:endParaRPr sz="4000" b="1" dirty="0">
              <a:solidFill>
                <a:srgbClr val="00AFD7"/>
              </a:solidFill>
              <a:latin typeface="Sen"/>
              <a:ea typeface="Sen"/>
              <a:cs typeface="Sen"/>
              <a:sym typeface="Sen"/>
            </a:endParaRPr>
          </a:p>
        </p:txBody>
      </p:sp>
      <p:sp>
        <p:nvSpPr>
          <p:cNvPr id="99" name="Google Shape;99;p2"/>
          <p:cNvSpPr txBox="1"/>
          <p:nvPr/>
        </p:nvSpPr>
        <p:spPr>
          <a:xfrm>
            <a:off x="887652" y="2173895"/>
            <a:ext cx="10704579" cy="359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AutoNum type="arabicParenR"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n" panose="020B0604020202020204" charset="0"/>
                <a:cs typeface="Arial"/>
                <a:sym typeface="Arial"/>
              </a:rPr>
              <a:t>Examine whether nature exposure attenuates adverse mental health trajectories associated with societal (e.g. Covid-19) and individual-level (e.g. major life events) stressors.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AutoNum type="arabicParenR"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n" panose="020B0604020202020204" charset="0"/>
                <a:cs typeface="Arial"/>
                <a:sym typeface="Arial"/>
              </a:rPr>
              <a:t>And if so, are nature-wellbeing associations mediated by better psychological and/or social resilience.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AutoNum type="arabicParenR"/>
              <a:tabLst/>
              <a:defRPr/>
            </a:pP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n" panose="020B0604020202020204" charset="0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AFD7"/>
                </a:solidFill>
                <a:effectLst/>
                <a:uLnTx/>
                <a:uFillTx/>
                <a:latin typeface="Sen" panose="020B0604020202020204" charset="0"/>
                <a:cs typeface="Arial"/>
                <a:sym typeface="Calibri"/>
              </a:rPr>
              <a:t>3 sub- studies: </a:t>
            </a:r>
          </a:p>
          <a:p>
            <a:pPr marL="457200" marR="0" lvl="3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AutoNum type="arabicParenR"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n" panose="020B0604020202020204" charset="0"/>
                <a:cs typeface="Arial"/>
                <a:sym typeface="Arial"/>
              </a:rPr>
              <a:t>Secondary analysis of the UCL Covid-19 Social Study </a:t>
            </a:r>
          </a:p>
          <a:p>
            <a:pPr marL="457200" marR="0" lvl="3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AutoNum type="arabicParenR"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n" panose="020B0604020202020204" charset="0"/>
                <a:cs typeface="Arial"/>
                <a:sym typeface="Arial"/>
              </a:rPr>
              <a:t>Secondary analysis of PROTECT data (pre, during and post Covid-19)</a:t>
            </a:r>
          </a:p>
          <a:p>
            <a:pPr marL="457200" marR="0" lvl="3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AutoNum type="arabicParenR"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n" panose="020B0604020202020204" charset="0"/>
                <a:cs typeface="Arial"/>
                <a:sym typeface="Arial"/>
              </a:rPr>
              <a:t>Bespoke survey - PROTECT participants who experienced a stressful life event (e.g. divorce, bereavement). </a:t>
            </a: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n" panose="020B0604020202020204" charset="0"/>
              <a:ea typeface="Sen"/>
              <a:cs typeface="Sen"/>
              <a:sym typeface="Sen"/>
            </a:endParaRPr>
          </a:p>
        </p:txBody>
      </p:sp>
      <p:sp>
        <p:nvSpPr>
          <p:cNvPr id="100" name="Google Shape;100;p2"/>
          <p:cNvSpPr/>
          <p:nvPr/>
        </p:nvSpPr>
        <p:spPr>
          <a:xfrm>
            <a:off x="0" y="6725572"/>
            <a:ext cx="6096000" cy="132300"/>
          </a:xfrm>
          <a:prstGeom prst="rect">
            <a:avLst/>
          </a:prstGeom>
          <a:solidFill>
            <a:srgbClr val="0047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1" name="Google Shape;101;p2"/>
          <p:cNvSpPr/>
          <p:nvPr/>
        </p:nvSpPr>
        <p:spPr>
          <a:xfrm>
            <a:off x="6096000" y="6725572"/>
            <a:ext cx="6096000" cy="132300"/>
          </a:xfrm>
          <a:prstGeom prst="rect">
            <a:avLst/>
          </a:prstGeom>
          <a:solidFill>
            <a:srgbClr val="00AFD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2" name="Google Shape;102;p2"/>
          <p:cNvSpPr/>
          <p:nvPr/>
        </p:nvSpPr>
        <p:spPr>
          <a:xfrm>
            <a:off x="0" y="6610265"/>
            <a:ext cx="12192000" cy="115200"/>
          </a:xfrm>
          <a:prstGeom prst="rect">
            <a:avLst/>
          </a:prstGeom>
          <a:solidFill>
            <a:srgbClr val="49B17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3" name="Google Shape;103;p2" descr="A flag with yellow stars in a circle&#10;&#10;Description automatically generated with low confidenc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372661" y="300128"/>
            <a:ext cx="754544" cy="49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2" descr="A picture containing font, graphics, symbol, text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422293" y="328322"/>
            <a:ext cx="1495593" cy="4416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7627" y="-85724"/>
            <a:ext cx="2631234" cy="12482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3"/>
          <p:cNvSpPr txBox="1">
            <a:spLocks noGrp="1"/>
          </p:cNvSpPr>
          <p:nvPr>
            <p:ph type="ctrTitle"/>
          </p:nvPr>
        </p:nvSpPr>
        <p:spPr>
          <a:xfrm>
            <a:off x="481222" y="896166"/>
            <a:ext cx="9144000" cy="11458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AFD7"/>
              </a:buClr>
              <a:buSzPct val="100000"/>
              <a:buFont typeface="Sen"/>
              <a:buNone/>
            </a:pPr>
            <a:r>
              <a:rPr lang="sv-SE" sz="3200" b="1" dirty="0">
                <a:solidFill>
                  <a:srgbClr val="00AFD7"/>
                </a:solidFill>
                <a:latin typeface="Sen"/>
                <a:ea typeface="Sen"/>
                <a:cs typeface="Sen"/>
                <a:sym typeface="Sen"/>
              </a:rPr>
              <a:t>Updates on data collection and analysis</a:t>
            </a:r>
            <a:br>
              <a:rPr lang="sv-SE" sz="3200" b="1" dirty="0">
                <a:solidFill>
                  <a:srgbClr val="00AFD7"/>
                </a:solidFill>
                <a:latin typeface="Sen"/>
                <a:ea typeface="Sen"/>
                <a:cs typeface="Sen"/>
                <a:sym typeface="Sen"/>
              </a:rPr>
            </a:br>
            <a:endParaRPr sz="4800" dirty="0"/>
          </a:p>
        </p:txBody>
      </p:sp>
      <p:sp>
        <p:nvSpPr>
          <p:cNvPr id="112" name="Google Shape;112;p3"/>
          <p:cNvSpPr/>
          <p:nvPr/>
        </p:nvSpPr>
        <p:spPr>
          <a:xfrm>
            <a:off x="0" y="6725572"/>
            <a:ext cx="6096000" cy="132428"/>
          </a:xfrm>
          <a:prstGeom prst="rect">
            <a:avLst/>
          </a:prstGeom>
          <a:solidFill>
            <a:srgbClr val="0047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3" name="Google Shape;113;p3"/>
          <p:cNvSpPr/>
          <p:nvPr/>
        </p:nvSpPr>
        <p:spPr>
          <a:xfrm>
            <a:off x="6096000" y="6725572"/>
            <a:ext cx="6096000" cy="132428"/>
          </a:xfrm>
          <a:prstGeom prst="rect">
            <a:avLst/>
          </a:prstGeom>
          <a:solidFill>
            <a:srgbClr val="00AFD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4" name="Google Shape;114;p3"/>
          <p:cNvSpPr/>
          <p:nvPr/>
        </p:nvSpPr>
        <p:spPr>
          <a:xfrm>
            <a:off x="0" y="6610265"/>
            <a:ext cx="12192000" cy="115307"/>
          </a:xfrm>
          <a:prstGeom prst="rect">
            <a:avLst/>
          </a:prstGeom>
          <a:solidFill>
            <a:srgbClr val="49B17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5" name="Google Shape;115;p3" descr="A flag with yellow stars in a circle&#10;&#10;Description automatically generated with low confidenc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372661" y="300128"/>
            <a:ext cx="754544" cy="49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p3" descr="A picture containing font, graphics, symbol, text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422293" y="328322"/>
            <a:ext cx="1495593" cy="4416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3" descr="A logo with a black background&#10;&#10;AI-generated content may be incorrect.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7627" y="-85724"/>
            <a:ext cx="2631232" cy="124826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5709F26E-51D1-33EF-1AE6-D0A5B9A6AAC4}"/>
              </a:ext>
            </a:extLst>
          </p:cNvPr>
          <p:cNvGrpSpPr/>
          <p:nvPr/>
        </p:nvGrpSpPr>
        <p:grpSpPr>
          <a:xfrm>
            <a:off x="-202834" y="2621453"/>
            <a:ext cx="5722374" cy="3780184"/>
            <a:chOff x="775590" y="921565"/>
            <a:chExt cx="6521669" cy="5557608"/>
          </a:xfrm>
        </p:grpSpPr>
        <p:pic>
          <p:nvPicPr>
            <p:cNvPr id="4" name="Picture 3" descr="A graph of a graph of a number of days&#10;&#10;AI-generated content may be incorrect.">
              <a:extLst>
                <a:ext uri="{FF2B5EF4-FFF2-40B4-BE49-F238E27FC236}">
                  <a16:creationId xmlns:a16="http://schemas.microsoft.com/office/drawing/2014/main" id="{70338515-DF5F-6CB0-3C41-EE08BD88959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r="22589"/>
            <a:stretch/>
          </p:blipFill>
          <p:spPr>
            <a:xfrm>
              <a:off x="1703513" y="1005581"/>
              <a:ext cx="5078256" cy="4799683"/>
            </a:xfrm>
            <a:prstGeom prst="rect">
              <a:avLst/>
            </a:prstGeom>
          </p:spPr>
        </p:pic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E3D3A18E-26FF-7D8D-41FC-24F5A239B8CA}"/>
                </a:ext>
              </a:extLst>
            </p:cNvPr>
            <p:cNvGrpSpPr/>
            <p:nvPr/>
          </p:nvGrpSpPr>
          <p:grpSpPr>
            <a:xfrm>
              <a:off x="775590" y="921565"/>
              <a:ext cx="6521669" cy="5557608"/>
              <a:chOff x="775590" y="921565"/>
              <a:chExt cx="6521669" cy="5557608"/>
            </a:xfrm>
          </p:grpSpPr>
          <p:pic>
            <p:nvPicPr>
              <p:cNvPr id="6" name="Picture 5" descr="A graph of a graph of a number of days&#10;&#10;AI-generated content may be incorrect.">
                <a:extLst>
                  <a:ext uri="{FF2B5EF4-FFF2-40B4-BE49-F238E27FC236}">
                    <a16:creationId xmlns:a16="http://schemas.microsoft.com/office/drawing/2014/main" id="{2ADBAFF9-BA1E-3A5D-1EF7-BA6E3084FD3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rcRect l="76859" t="39624" r="2436" b="45291"/>
              <a:stretch/>
            </p:blipFill>
            <p:spPr>
              <a:xfrm>
                <a:off x="3736142" y="5755170"/>
                <a:ext cx="1358384" cy="724003"/>
              </a:xfrm>
              <a:prstGeom prst="rect">
                <a:avLst/>
              </a:prstGeom>
            </p:spPr>
          </p:pic>
          <p:pic>
            <p:nvPicPr>
              <p:cNvPr id="7" name="Picture 6" descr="A graph of a normal body">
                <a:extLst>
                  <a:ext uri="{FF2B5EF4-FFF2-40B4-BE49-F238E27FC236}">
                    <a16:creationId xmlns:a16="http://schemas.microsoft.com/office/drawing/2014/main" id="{E2BDA6FD-2005-28F0-9649-9960520F56F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90798" r="25941" b="4838"/>
              <a:stretch/>
            </p:blipFill>
            <p:spPr>
              <a:xfrm>
                <a:off x="775590" y="5441965"/>
                <a:ext cx="6521669" cy="230594"/>
              </a:xfrm>
              <a:prstGeom prst="rect">
                <a:avLst/>
              </a:prstGeom>
            </p:spPr>
          </p:pic>
          <p:pic>
            <p:nvPicPr>
              <p:cNvPr id="8" name="Picture 7" descr="A graph of a normal body">
                <a:extLst>
                  <a:ext uri="{FF2B5EF4-FFF2-40B4-BE49-F238E27FC236}">
                    <a16:creationId xmlns:a16="http://schemas.microsoft.com/office/drawing/2014/main" id="{28F6FFA1-5D08-D4B6-C1CE-5936E6C0097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94761"/>
              <a:stretch/>
            </p:blipFill>
            <p:spPr>
              <a:xfrm>
                <a:off x="1587547" y="921565"/>
                <a:ext cx="461353" cy="5283658"/>
              </a:xfrm>
              <a:prstGeom prst="rect">
                <a:avLst/>
              </a:prstGeom>
            </p:spPr>
          </p:pic>
        </p:grpSp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E37986C6-03CD-07E7-5075-919208B7C3B4}"/>
              </a:ext>
            </a:extLst>
          </p:cNvPr>
          <p:cNvSpPr/>
          <p:nvPr/>
        </p:nvSpPr>
        <p:spPr>
          <a:xfrm>
            <a:off x="1282094" y="3204122"/>
            <a:ext cx="1414628" cy="2299668"/>
          </a:xfrm>
          <a:prstGeom prst="rect">
            <a:avLst/>
          </a:prstGeom>
          <a:solidFill>
            <a:srgbClr val="FFFF00">
              <a:alpha val="30000"/>
            </a:srgbClr>
          </a:solidFill>
          <a:ln>
            <a:solidFill>
              <a:srgbClr val="FFFF00">
                <a:alpha val="30000"/>
              </a:srgb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A002F0F-7D9E-1E08-ECD3-18DD15785B79}"/>
              </a:ext>
            </a:extLst>
          </p:cNvPr>
          <p:cNvSpPr/>
          <p:nvPr/>
        </p:nvSpPr>
        <p:spPr>
          <a:xfrm>
            <a:off x="2944479" y="3204122"/>
            <a:ext cx="1874992" cy="2299668"/>
          </a:xfrm>
          <a:prstGeom prst="rect">
            <a:avLst/>
          </a:prstGeom>
          <a:solidFill>
            <a:srgbClr val="FFFF00">
              <a:alpha val="30000"/>
            </a:srgbClr>
          </a:solidFill>
          <a:ln>
            <a:solidFill>
              <a:srgbClr val="FFFF00">
                <a:alpha val="30000"/>
              </a:srgb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FDFD870-4EEC-7300-A7FB-B9D0CBA7C2CA}"/>
              </a:ext>
            </a:extLst>
          </p:cNvPr>
          <p:cNvSpPr txBox="1"/>
          <p:nvPr/>
        </p:nvSpPr>
        <p:spPr>
          <a:xfrm>
            <a:off x="5767297" y="3062053"/>
            <a:ext cx="553705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n" panose="020B0604020202020204" charset="0"/>
                <a:cs typeface="Arial" panose="020B0604020202020204" pitchFamily="34" charset="0"/>
                <a:sym typeface="Arial"/>
              </a:rPr>
              <a:t>Evidence of nature buffering stress?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n" panose="020B0604020202020204" charset="0"/>
              <a:cs typeface="Arial" panose="020B0604020202020204" pitchFamily="34" charset="0"/>
              <a:sym typeface="Arial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n" panose="020B0604020202020204" charset="0"/>
                <a:cs typeface="Arial" panose="020B0604020202020204" pitchFamily="34" charset="0"/>
                <a:sym typeface="Arial"/>
              </a:rPr>
              <a:t>Response resilience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n" panose="020B0604020202020204" charset="0"/>
              <a:cs typeface="Arial" panose="020B0604020202020204" pitchFamily="34" charset="0"/>
              <a:sym typeface="Arial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n" panose="020B0604020202020204" charset="0"/>
                <a:cs typeface="Arial" panose="020B0604020202020204" pitchFamily="34" charset="0"/>
                <a:sym typeface="Arial"/>
              </a:rPr>
              <a:t>Recovery resilience  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n" panose="020B0604020202020204" charset="0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n" panose="020B0604020202020204" charset="0"/>
                <a:cs typeface="Arial"/>
                <a:sym typeface="Arial"/>
              </a:rPr>
              <a:t>Evidence of mediation via mental wellbeing?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n" panose="020B0604020202020204" charset="0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n" panose="020B0604020202020204" charset="0"/>
                <a:cs typeface="Arial"/>
                <a:sym typeface="Arial"/>
              </a:rPr>
              <a:t>Preliminary evidence that is does, but…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12" name="Picture 11" descr="A green square with a white tick&#10;&#10;AI-generated content may be incorrect.">
            <a:extLst>
              <a:ext uri="{FF2B5EF4-FFF2-40B4-BE49-F238E27FC236}">
                <a16:creationId xmlns:a16="http://schemas.microsoft.com/office/drawing/2014/main" id="{F1D1FC22-A601-9139-0763-0BEDA114D3A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8709577" y="3596210"/>
            <a:ext cx="537943" cy="446804"/>
          </a:xfrm>
          <a:prstGeom prst="rect">
            <a:avLst/>
          </a:prstGeom>
        </p:spPr>
      </p:pic>
      <p:pic>
        <p:nvPicPr>
          <p:cNvPr id="17" name="Picture 4" descr="REPORTS | COVID Social Study">
            <a:extLst>
              <a:ext uri="{FF2B5EF4-FFF2-40B4-BE49-F238E27FC236}">
                <a16:creationId xmlns:a16="http://schemas.microsoft.com/office/drawing/2014/main" id="{E66D78E6-7E43-F09B-53FE-9D9C26DEB7D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 bwMode="auto">
          <a:xfrm>
            <a:off x="9725954" y="927388"/>
            <a:ext cx="1578393" cy="558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Google Shape;99;p2">
            <a:extLst>
              <a:ext uri="{FF2B5EF4-FFF2-40B4-BE49-F238E27FC236}">
                <a16:creationId xmlns:a16="http://schemas.microsoft.com/office/drawing/2014/main" id="{C6175618-B348-7B11-0E24-41C8A56BE3F9}"/>
              </a:ext>
            </a:extLst>
          </p:cNvPr>
          <p:cNvSpPr txBox="1"/>
          <p:nvPr/>
        </p:nvSpPr>
        <p:spPr>
          <a:xfrm>
            <a:off x="481222" y="1475600"/>
            <a:ext cx="11710778" cy="1757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000" b="1" i="0" u="sng" strike="noStrike" kern="0" cap="none" spc="0" normalizeH="0" baseline="0" noProof="0" dirty="0">
                <a:ln>
                  <a:noFill/>
                </a:ln>
                <a:solidFill>
                  <a:srgbClr val="00AFD7"/>
                </a:solidFill>
                <a:effectLst/>
                <a:uLnTx/>
                <a:uFillTx/>
                <a:latin typeface="Sen" panose="020B0604020202020204" charset="0"/>
                <a:cs typeface="Arial"/>
                <a:sym typeface="Sen"/>
              </a:rPr>
              <a:t>UCL Covid-19 Social study (N = </a:t>
            </a:r>
            <a:r>
              <a:rPr kumimoji="0" lang="en-GB" sz="2000" b="1" i="0" u="sng" strike="noStrike" kern="0" cap="none" spc="0" normalizeH="0" baseline="0" noProof="0" dirty="0">
                <a:ln>
                  <a:noFill/>
                </a:ln>
                <a:solidFill>
                  <a:srgbClr val="00AFD7"/>
                </a:solidFill>
                <a:effectLst/>
                <a:uLnTx/>
                <a:uFillTx/>
                <a:latin typeface="Sen" panose="020B0604020202020204" charset="0"/>
                <a:cs typeface="Arial"/>
                <a:sym typeface="Arial"/>
              </a:rPr>
              <a:t>12,903</a:t>
            </a:r>
            <a:r>
              <a:rPr kumimoji="0" lang="en-GB" sz="2000" b="1" i="0" u="sng" strike="noStrike" kern="0" cap="none" spc="0" normalizeH="0" baseline="0" noProof="0" dirty="0">
                <a:ln>
                  <a:noFill/>
                </a:ln>
                <a:solidFill>
                  <a:srgbClr val="00AFD7"/>
                </a:solidFill>
                <a:effectLst/>
                <a:uLnTx/>
                <a:uFillTx/>
                <a:latin typeface="Sen" panose="020B0604020202020204" charset="0"/>
                <a:cs typeface="Arial"/>
                <a:sym typeface="Sen"/>
              </a:rPr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n" panose="020B0604020202020204" charset="0"/>
                <a:cs typeface="Arial"/>
                <a:sym typeface="Arial"/>
              </a:rPr>
              <a:t>1) Did nearby nature exposure attenuate adverse sleep trajectories during the COVID-19 lockdown? </a:t>
            </a:r>
          </a:p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n" panose="020B0604020202020204" charset="0"/>
                <a:cs typeface="Arial"/>
                <a:sym typeface="Arial"/>
              </a:rPr>
              <a:t>2) And if so, are nature-sleep associations mediated by better psychological resilience (mental wellbeing)? 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AutoNum type="arabicParenR"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n"/>
              <a:ea typeface="Sen"/>
              <a:cs typeface="Sen"/>
              <a:sym typeface="Sen"/>
            </a:endParaRPr>
          </a:p>
        </p:txBody>
      </p:sp>
      <p:pic>
        <p:nvPicPr>
          <p:cNvPr id="19" name="Picture 18" descr="A green square with a white tick&#10;&#10;AI-generated content may be incorrect.">
            <a:extLst>
              <a:ext uri="{FF2B5EF4-FFF2-40B4-BE49-F238E27FC236}">
                <a16:creationId xmlns:a16="http://schemas.microsoft.com/office/drawing/2014/main" id="{21FAC696-5D53-8FB0-A637-95FB160FB37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8709577" y="4158321"/>
            <a:ext cx="537943" cy="4468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>
          <a:extLst>
            <a:ext uri="{FF2B5EF4-FFF2-40B4-BE49-F238E27FC236}">
              <a16:creationId xmlns:a16="http://schemas.microsoft.com/office/drawing/2014/main" id="{0E8C974D-BDC1-764B-8E8B-FD12961000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3">
            <a:extLst>
              <a:ext uri="{FF2B5EF4-FFF2-40B4-BE49-F238E27FC236}">
                <a16:creationId xmlns:a16="http://schemas.microsoft.com/office/drawing/2014/main" id="{1CCBCC0F-5570-49ED-D69F-864A3833239C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481222" y="896166"/>
            <a:ext cx="9144000" cy="11458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AFD7"/>
              </a:buClr>
              <a:buSzPct val="100000"/>
              <a:buFont typeface="Sen"/>
              <a:buNone/>
            </a:pPr>
            <a:r>
              <a:rPr lang="sv-SE" sz="3200" b="1" dirty="0">
                <a:solidFill>
                  <a:srgbClr val="00AFD7"/>
                </a:solidFill>
                <a:latin typeface="Sen"/>
                <a:ea typeface="Sen"/>
                <a:cs typeface="Sen"/>
                <a:sym typeface="Sen"/>
              </a:rPr>
              <a:t>Updates on data collection and analysis</a:t>
            </a:r>
            <a:br>
              <a:rPr lang="sv-SE" sz="3200" b="1" dirty="0">
                <a:solidFill>
                  <a:srgbClr val="00AFD7"/>
                </a:solidFill>
                <a:latin typeface="Sen"/>
                <a:ea typeface="Sen"/>
                <a:cs typeface="Sen"/>
                <a:sym typeface="Sen"/>
              </a:rPr>
            </a:br>
            <a:endParaRPr sz="4800" dirty="0"/>
          </a:p>
        </p:txBody>
      </p:sp>
      <p:sp>
        <p:nvSpPr>
          <p:cNvPr id="112" name="Google Shape;112;p3">
            <a:extLst>
              <a:ext uri="{FF2B5EF4-FFF2-40B4-BE49-F238E27FC236}">
                <a16:creationId xmlns:a16="http://schemas.microsoft.com/office/drawing/2014/main" id="{88915515-1AFA-309B-19C4-B0B872281B08}"/>
              </a:ext>
            </a:extLst>
          </p:cNvPr>
          <p:cNvSpPr/>
          <p:nvPr/>
        </p:nvSpPr>
        <p:spPr>
          <a:xfrm>
            <a:off x="0" y="6725572"/>
            <a:ext cx="6096000" cy="132428"/>
          </a:xfrm>
          <a:prstGeom prst="rect">
            <a:avLst/>
          </a:prstGeom>
          <a:solidFill>
            <a:srgbClr val="0047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3" name="Google Shape;113;p3">
            <a:extLst>
              <a:ext uri="{FF2B5EF4-FFF2-40B4-BE49-F238E27FC236}">
                <a16:creationId xmlns:a16="http://schemas.microsoft.com/office/drawing/2014/main" id="{74B36136-C234-4797-C706-564843E60BF2}"/>
              </a:ext>
            </a:extLst>
          </p:cNvPr>
          <p:cNvSpPr/>
          <p:nvPr/>
        </p:nvSpPr>
        <p:spPr>
          <a:xfrm>
            <a:off x="6096000" y="6725572"/>
            <a:ext cx="6096000" cy="132428"/>
          </a:xfrm>
          <a:prstGeom prst="rect">
            <a:avLst/>
          </a:prstGeom>
          <a:solidFill>
            <a:srgbClr val="00AFD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4" name="Google Shape;114;p3">
            <a:extLst>
              <a:ext uri="{FF2B5EF4-FFF2-40B4-BE49-F238E27FC236}">
                <a16:creationId xmlns:a16="http://schemas.microsoft.com/office/drawing/2014/main" id="{0F23BA2A-B390-A974-5BF1-6628234E26B0}"/>
              </a:ext>
            </a:extLst>
          </p:cNvPr>
          <p:cNvSpPr/>
          <p:nvPr/>
        </p:nvSpPr>
        <p:spPr>
          <a:xfrm>
            <a:off x="0" y="6610265"/>
            <a:ext cx="12192000" cy="115307"/>
          </a:xfrm>
          <a:prstGeom prst="rect">
            <a:avLst/>
          </a:prstGeom>
          <a:solidFill>
            <a:srgbClr val="49B17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5" name="Google Shape;115;p3" descr="A flag with yellow stars in a circle&#10;&#10;Description automatically generated with low confidence">
            <a:extLst>
              <a:ext uri="{FF2B5EF4-FFF2-40B4-BE49-F238E27FC236}">
                <a16:creationId xmlns:a16="http://schemas.microsoft.com/office/drawing/2014/main" id="{B5CC288D-A2C0-D10C-FF23-D7BBB2041B5A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372661" y="300128"/>
            <a:ext cx="754544" cy="49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p3" descr="A picture containing font, graphics, symbol, text&#10;&#10;Description automatically generated">
            <a:extLst>
              <a:ext uri="{FF2B5EF4-FFF2-40B4-BE49-F238E27FC236}">
                <a16:creationId xmlns:a16="http://schemas.microsoft.com/office/drawing/2014/main" id="{4D1118E6-1940-F78A-70D9-530EA823E447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422293" y="328322"/>
            <a:ext cx="1495593" cy="4416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3" descr="A logo with a black background&#10;&#10;AI-generated content may be incorrect.">
            <a:extLst>
              <a:ext uri="{FF2B5EF4-FFF2-40B4-BE49-F238E27FC236}">
                <a16:creationId xmlns:a16="http://schemas.microsoft.com/office/drawing/2014/main" id="{3D3D4CC1-3040-3321-6A9C-542F99ED7A1F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7627" y="-85724"/>
            <a:ext cx="2631232" cy="12482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Picture 4" descr="REPORTS | COVID Social Study">
            <a:extLst>
              <a:ext uri="{FF2B5EF4-FFF2-40B4-BE49-F238E27FC236}">
                <a16:creationId xmlns:a16="http://schemas.microsoft.com/office/drawing/2014/main" id="{3EF79E58-0EFA-C859-6769-C8126263C3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 bwMode="auto">
          <a:xfrm>
            <a:off x="9725954" y="927388"/>
            <a:ext cx="1578393" cy="558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Google Shape;99;p2">
            <a:extLst>
              <a:ext uri="{FF2B5EF4-FFF2-40B4-BE49-F238E27FC236}">
                <a16:creationId xmlns:a16="http://schemas.microsoft.com/office/drawing/2014/main" id="{8B4F9C86-820F-720D-6199-D4765C36415D}"/>
              </a:ext>
            </a:extLst>
          </p:cNvPr>
          <p:cNvSpPr txBox="1"/>
          <p:nvPr/>
        </p:nvSpPr>
        <p:spPr>
          <a:xfrm>
            <a:off x="609211" y="1416368"/>
            <a:ext cx="10976259" cy="1757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000" b="1" i="0" u="sng" strike="noStrike" kern="0" cap="none" spc="0" normalizeH="0" baseline="0" noProof="0" dirty="0">
                <a:ln>
                  <a:noFill/>
                </a:ln>
                <a:solidFill>
                  <a:srgbClr val="00AFD7"/>
                </a:solidFill>
                <a:effectLst/>
                <a:uLnTx/>
                <a:uFillTx/>
                <a:latin typeface="Sen" panose="020B0604020202020204" charset="0"/>
                <a:cs typeface="Arial"/>
                <a:sym typeface="Sen"/>
              </a:rPr>
              <a:t>UCL Covid-19 Social study (N = </a:t>
            </a:r>
            <a:r>
              <a:rPr kumimoji="0" lang="en-GB" sz="2000" b="1" i="0" u="sng" strike="noStrike" kern="0" cap="none" spc="0" normalizeH="0" baseline="0" noProof="0" dirty="0">
                <a:ln>
                  <a:noFill/>
                </a:ln>
                <a:solidFill>
                  <a:srgbClr val="00AFD7"/>
                </a:solidFill>
                <a:effectLst/>
                <a:uLnTx/>
                <a:uFillTx/>
                <a:latin typeface="Sen" panose="020B0604020202020204" charset="0"/>
                <a:cs typeface="Arial"/>
                <a:sym typeface="Arial"/>
              </a:rPr>
              <a:t>12,903</a:t>
            </a:r>
            <a:r>
              <a:rPr kumimoji="0" lang="en-GB" sz="2000" b="1" i="0" u="sng" strike="noStrike" kern="0" cap="none" spc="0" normalizeH="0" baseline="0" noProof="0" dirty="0">
                <a:ln>
                  <a:noFill/>
                </a:ln>
                <a:solidFill>
                  <a:srgbClr val="00AFD7"/>
                </a:solidFill>
                <a:effectLst/>
                <a:uLnTx/>
                <a:uFillTx/>
                <a:latin typeface="Sen" panose="020B0604020202020204" charset="0"/>
                <a:cs typeface="Arial"/>
                <a:sym typeface="Sen"/>
              </a:rPr>
              <a:t>)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n" panose="020B0604020202020204" charset="0"/>
                <a:cs typeface="Arial"/>
                <a:sym typeface="Sen"/>
              </a:rPr>
              <a:t>Unbalanced dataset with 20 timepoints and a quadratic time effect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400" b="1" i="0" u="sng" strike="noStrike" kern="0" cap="none" spc="0" normalizeH="0" baseline="0" noProof="0" dirty="0">
              <a:ln>
                <a:noFill/>
              </a:ln>
              <a:solidFill>
                <a:srgbClr val="00AFD7"/>
              </a:solidFill>
              <a:effectLst/>
              <a:uLnTx/>
              <a:uFillTx/>
              <a:latin typeface="Sen"/>
              <a:cs typeface="Arial"/>
              <a:sym typeface="Se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n"/>
              <a:ea typeface="Sen"/>
              <a:cs typeface="Sen"/>
              <a:sym typeface="Sen"/>
            </a:endParaRPr>
          </a:p>
        </p:txBody>
      </p:sp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D42CC25C-DBDC-4FDE-6774-7A2FC9C3D833}"/>
              </a:ext>
            </a:extLst>
          </p:cNvPr>
          <p:cNvGraphicFramePr>
            <a:graphicFrameLocks noGrp="1"/>
          </p:cNvGraphicFramePr>
          <p:nvPr/>
        </p:nvGraphicFramePr>
        <p:xfrm>
          <a:off x="660049" y="2213189"/>
          <a:ext cx="10510040" cy="4431665"/>
        </p:xfrm>
        <a:graphic>
          <a:graphicData uri="http://schemas.openxmlformats.org/drawingml/2006/table">
            <a:tbl>
              <a:tblPr firstRow="1" firstCol="1" bandRow="1"/>
              <a:tblGrid>
                <a:gridCol w="2102008">
                  <a:extLst>
                    <a:ext uri="{9D8B030D-6E8A-4147-A177-3AD203B41FA5}">
                      <a16:colId xmlns:a16="http://schemas.microsoft.com/office/drawing/2014/main" val="1108611611"/>
                    </a:ext>
                  </a:extLst>
                </a:gridCol>
                <a:gridCol w="2102008">
                  <a:extLst>
                    <a:ext uri="{9D8B030D-6E8A-4147-A177-3AD203B41FA5}">
                      <a16:colId xmlns:a16="http://schemas.microsoft.com/office/drawing/2014/main" val="3153158150"/>
                    </a:ext>
                  </a:extLst>
                </a:gridCol>
                <a:gridCol w="2102008">
                  <a:extLst>
                    <a:ext uri="{9D8B030D-6E8A-4147-A177-3AD203B41FA5}">
                      <a16:colId xmlns:a16="http://schemas.microsoft.com/office/drawing/2014/main" val="1671992058"/>
                    </a:ext>
                  </a:extLst>
                </a:gridCol>
                <a:gridCol w="2102008">
                  <a:extLst>
                    <a:ext uri="{9D8B030D-6E8A-4147-A177-3AD203B41FA5}">
                      <a16:colId xmlns:a16="http://schemas.microsoft.com/office/drawing/2014/main" val="1063018923"/>
                    </a:ext>
                  </a:extLst>
                </a:gridCol>
                <a:gridCol w="2102008">
                  <a:extLst>
                    <a:ext uri="{9D8B030D-6E8A-4147-A177-3AD203B41FA5}">
                      <a16:colId xmlns:a16="http://schemas.microsoft.com/office/drawing/2014/main" val="3046417705"/>
                    </a:ext>
                  </a:extLst>
                </a:gridCol>
              </a:tblGrid>
              <a:tr h="27709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1800" b="1" kern="0" dirty="0">
                          <a:effectLst/>
                          <a:latin typeface="Sen" panose="020B060402020202020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Approach</a:t>
                      </a:r>
                      <a:endParaRPr lang="en-GB" sz="1600" kern="100" dirty="0">
                        <a:effectLst/>
                        <a:latin typeface="Sen" panose="020B060402020202020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1800" b="1" kern="0" dirty="0">
                          <a:effectLst/>
                          <a:latin typeface="Sen" panose="020B060402020202020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Mediation Type</a:t>
                      </a:r>
                      <a:endParaRPr lang="en-GB" sz="1600" kern="100" dirty="0">
                        <a:effectLst/>
                        <a:latin typeface="Sen" panose="020B060402020202020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1800" b="1" kern="0" dirty="0">
                          <a:effectLst/>
                          <a:latin typeface="Sen" panose="020B060402020202020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Captures Time?</a:t>
                      </a:r>
                      <a:endParaRPr lang="en-GB" sz="1600" kern="100" dirty="0">
                        <a:effectLst/>
                        <a:latin typeface="Sen" panose="020B060402020202020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1800" b="1" kern="0" dirty="0">
                          <a:effectLst/>
                          <a:latin typeface="Sen" panose="020B060402020202020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Strengths</a:t>
                      </a:r>
                      <a:endParaRPr lang="en-GB" sz="1600" kern="100" dirty="0">
                        <a:effectLst/>
                        <a:latin typeface="Sen" panose="020B060402020202020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1800" b="1" kern="0" dirty="0">
                          <a:effectLst/>
                          <a:latin typeface="Sen" panose="020B060402020202020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Limitations</a:t>
                      </a:r>
                      <a:endParaRPr lang="en-GB" sz="1600" kern="100" dirty="0">
                        <a:effectLst/>
                        <a:latin typeface="Sen" panose="020B060402020202020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72212066"/>
                  </a:ext>
                </a:extLst>
              </a:tr>
              <a:tr h="81863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1800" b="1" kern="0" dirty="0">
                          <a:effectLst/>
                          <a:latin typeface="Sen" panose="020B060402020202020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SEM with shared random intercept</a:t>
                      </a:r>
                      <a:endParaRPr lang="en-GB" sz="1600" kern="100" dirty="0">
                        <a:effectLst/>
                        <a:latin typeface="Sen" panose="020B060402020202020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1800" kern="0" dirty="0">
                          <a:effectLst/>
                          <a:latin typeface="Sen" panose="020B060402020202020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Concurrent (same-wave)</a:t>
                      </a:r>
                      <a:endParaRPr lang="en-GB" sz="1600" kern="100" dirty="0">
                        <a:effectLst/>
                        <a:latin typeface="Sen" panose="020B060402020202020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1800" kern="0" dirty="0">
                          <a:effectLst/>
                          <a:latin typeface="Sen" panose="020B060402020202020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Nonlinear trend (week + week²) + clustering</a:t>
                      </a:r>
                      <a:endParaRPr lang="en-GB" sz="1600" kern="100" dirty="0">
                        <a:effectLst/>
                        <a:latin typeface="Sen" panose="020B060402020202020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1800" kern="0" dirty="0">
                          <a:effectLst/>
                          <a:latin typeface="Sen" panose="020B060402020202020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Feasible, interpretable, adjusts for repeated measures</a:t>
                      </a:r>
                      <a:endParaRPr lang="en-GB" sz="1600" kern="100" dirty="0">
                        <a:effectLst/>
                        <a:latin typeface="Sen" panose="020B060402020202020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1800" kern="0" dirty="0">
                          <a:effectLst/>
                          <a:latin typeface="Sen" panose="020B060402020202020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Doesn’t model trajectories; mediation only contemporaneous</a:t>
                      </a:r>
                      <a:endParaRPr lang="en-GB" sz="1600" kern="100" dirty="0">
                        <a:effectLst/>
                        <a:latin typeface="Sen" panose="020B060402020202020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78832894"/>
                  </a:ext>
                </a:extLst>
              </a:tr>
              <a:tr h="81863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1800" b="1" kern="0" dirty="0">
                          <a:effectLst/>
                          <a:latin typeface="Sen" panose="020B060402020202020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Two-step LGCM (BLUPs)</a:t>
                      </a:r>
                      <a:endParaRPr lang="en-GB" sz="1600" kern="100" dirty="0">
                        <a:effectLst/>
                        <a:latin typeface="Sen" panose="020B060402020202020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1800" kern="0" dirty="0">
                          <a:effectLst/>
                          <a:latin typeface="Sen" panose="020B060402020202020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Approx. trajectory-level</a:t>
                      </a:r>
                      <a:endParaRPr lang="en-GB" sz="1600" kern="100" dirty="0">
                        <a:effectLst/>
                        <a:latin typeface="Sen" panose="020B060402020202020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1800" kern="0" dirty="0">
                          <a:effectLst/>
                          <a:latin typeface="Sen" panose="020B060402020202020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Yes (slopes + quadratic)</a:t>
                      </a:r>
                      <a:endParaRPr lang="en-GB" sz="1600" kern="100" dirty="0">
                        <a:effectLst/>
                        <a:latin typeface="Sen" panose="020B060402020202020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1800" kern="0" dirty="0">
                          <a:effectLst/>
                          <a:latin typeface="Sen" panose="020B060402020202020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Easy to run, lighter than full LGCM</a:t>
                      </a:r>
                      <a:endParaRPr lang="en-GB" sz="1600" kern="100" dirty="0">
                        <a:effectLst/>
                        <a:latin typeface="Sen" panose="020B060402020202020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1800" kern="0" dirty="0">
                          <a:effectLst/>
                          <a:latin typeface="Sen" panose="020B060402020202020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BLUPs treated as observed → attenuates effects</a:t>
                      </a:r>
                      <a:endParaRPr lang="en-GB" sz="1600" kern="100" dirty="0">
                        <a:effectLst/>
                        <a:latin typeface="Sen" panose="020B060402020202020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18177"/>
                  </a:ext>
                </a:extLst>
              </a:tr>
              <a:tr h="108940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1800" b="1" kern="0" dirty="0">
                          <a:effectLst/>
                          <a:latin typeface="Sen" panose="020B060402020202020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Parallel-process LGCM</a:t>
                      </a:r>
                      <a:endParaRPr lang="en-GB" sz="1600" kern="100" dirty="0">
                        <a:effectLst/>
                        <a:latin typeface="Sen" panose="020B060402020202020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1800" kern="0" dirty="0">
                          <a:effectLst/>
                          <a:latin typeface="Sen" panose="020B060402020202020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Latent trajectory-level</a:t>
                      </a:r>
                      <a:endParaRPr lang="en-GB" sz="1600" kern="100" dirty="0">
                        <a:effectLst/>
                        <a:latin typeface="Sen" panose="020B060402020202020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1800" kern="0" dirty="0">
                          <a:effectLst/>
                          <a:latin typeface="Sen" panose="020B060402020202020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Yes (growth factors for both outcomes)</a:t>
                      </a:r>
                      <a:endParaRPr lang="en-GB" sz="1600" kern="100" dirty="0">
                        <a:effectLst/>
                        <a:latin typeface="Sen" panose="020B060402020202020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1800" kern="0" dirty="0">
                          <a:effectLst/>
                          <a:latin typeface="Sen" panose="020B060402020202020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Gold standard for developmental mediation</a:t>
                      </a:r>
                      <a:endParaRPr lang="en-GB" sz="1600" kern="100" dirty="0">
                        <a:effectLst/>
                        <a:latin typeface="Sen" panose="020B060402020202020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1800" kern="0" dirty="0">
                          <a:effectLst/>
                          <a:latin typeface="Sen" panose="020B060402020202020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Very heavy; convergence issues with 20 waves + covariates</a:t>
                      </a:r>
                      <a:endParaRPr lang="en-GB" sz="1600" kern="100" dirty="0">
                        <a:effectLst/>
                        <a:latin typeface="Sen" panose="020B060402020202020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77638760"/>
                  </a:ext>
                </a:extLst>
              </a:tr>
              <a:tr h="81863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1800" b="1" kern="0" dirty="0">
                          <a:effectLst/>
                          <a:latin typeface="Sen" panose="020B060402020202020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Wave-by-wave SEM</a:t>
                      </a:r>
                      <a:endParaRPr lang="en-GB" sz="1600" kern="100" dirty="0">
                        <a:effectLst/>
                        <a:latin typeface="Sen" panose="020B060402020202020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1800" kern="0" dirty="0">
                          <a:effectLst/>
                          <a:latin typeface="Sen" panose="020B060402020202020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Cross-sectional snapshots</a:t>
                      </a:r>
                      <a:endParaRPr lang="en-GB" sz="1600" kern="100" dirty="0">
                        <a:effectLst/>
                        <a:latin typeface="Sen" panose="020B060402020202020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1800" kern="0" dirty="0">
                          <a:effectLst/>
                          <a:latin typeface="Sen" panose="020B060402020202020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No (separate per wave)</a:t>
                      </a:r>
                      <a:endParaRPr lang="en-GB" sz="1600" kern="100" dirty="0">
                        <a:effectLst/>
                        <a:latin typeface="Sen" panose="020B060402020202020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1800" kern="0" dirty="0">
                          <a:effectLst/>
                          <a:latin typeface="Sen" panose="020B060402020202020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Simple, identifies when mediation strongest</a:t>
                      </a:r>
                      <a:endParaRPr lang="en-GB" sz="1600" kern="100" dirty="0">
                        <a:effectLst/>
                        <a:latin typeface="Sen" panose="020B060402020202020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1800" kern="0" dirty="0">
                          <a:effectLst/>
                          <a:latin typeface="Sen" panose="020B060402020202020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Ignores clustering &amp; longitudinal structure</a:t>
                      </a:r>
                      <a:endParaRPr lang="en-GB" sz="1600" kern="100" dirty="0">
                        <a:effectLst/>
                        <a:latin typeface="Sen" panose="020B060402020202020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57817931"/>
                  </a:ext>
                </a:extLst>
              </a:tr>
            </a:tbl>
          </a:graphicData>
        </a:graphic>
      </p:graphicFrame>
      <p:pic>
        <p:nvPicPr>
          <p:cNvPr id="14" name="Picture 13" descr="A green square with a white tick&#10;&#10;AI-generated content may be incorrect.">
            <a:extLst>
              <a:ext uri="{FF2B5EF4-FFF2-40B4-BE49-F238E27FC236}">
                <a16:creationId xmlns:a16="http://schemas.microsoft.com/office/drawing/2014/main" id="{3EC625E2-DA59-28A0-86AA-D77085A8F9C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11268538" y="2734902"/>
            <a:ext cx="537943" cy="446804"/>
          </a:xfrm>
          <a:prstGeom prst="rect">
            <a:avLst/>
          </a:prstGeom>
        </p:spPr>
      </p:pic>
      <p:pic>
        <p:nvPicPr>
          <p:cNvPr id="15" name="Picture 14" descr="A green square with a white tick&#10;&#10;AI-generated content may be incorrect.">
            <a:extLst>
              <a:ext uri="{FF2B5EF4-FFF2-40B4-BE49-F238E27FC236}">
                <a16:creationId xmlns:a16="http://schemas.microsoft.com/office/drawing/2014/main" id="{530CC56E-4B03-B815-DFD4-D488EC82230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11262979" y="3824382"/>
            <a:ext cx="537943" cy="446804"/>
          </a:xfrm>
          <a:prstGeom prst="rect">
            <a:avLst/>
          </a:prstGeom>
        </p:spPr>
      </p:pic>
      <p:pic>
        <p:nvPicPr>
          <p:cNvPr id="16" name="Picture 15" descr="A green square with a white tick&#10;&#10;AI-generated content may be incorrect.">
            <a:extLst>
              <a:ext uri="{FF2B5EF4-FFF2-40B4-BE49-F238E27FC236}">
                <a16:creationId xmlns:a16="http://schemas.microsoft.com/office/drawing/2014/main" id="{D67C415D-8144-4A0B-2B66-91BD86023CB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11282836" y="5882406"/>
            <a:ext cx="537943" cy="446804"/>
          </a:xfrm>
          <a:prstGeom prst="rect">
            <a:avLst/>
          </a:prstGeom>
        </p:spPr>
      </p:pic>
      <p:pic>
        <p:nvPicPr>
          <p:cNvPr id="24" name="Picture 23" descr="A red x in a black square&#10;&#10;AI-generated content may be incorrect.">
            <a:extLst>
              <a:ext uri="{FF2B5EF4-FFF2-40B4-BE49-F238E27FC236}">
                <a16:creationId xmlns:a16="http://schemas.microsoft.com/office/drawing/2014/main" id="{150FB800-D747-0FD4-F1A2-BE9B8989FA8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11262979" y="4913862"/>
            <a:ext cx="537943" cy="446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0246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>
          <a:extLst>
            <a:ext uri="{FF2B5EF4-FFF2-40B4-BE49-F238E27FC236}">
              <a16:creationId xmlns:a16="http://schemas.microsoft.com/office/drawing/2014/main" id="{E6CC3EEF-615A-E0C0-BD4D-37FE1BF4D0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3">
            <a:extLst>
              <a:ext uri="{FF2B5EF4-FFF2-40B4-BE49-F238E27FC236}">
                <a16:creationId xmlns:a16="http://schemas.microsoft.com/office/drawing/2014/main" id="{552E7974-885F-DEB1-8C8F-7583E37EEAAB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720858" y="1385180"/>
            <a:ext cx="9144000" cy="11458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AFD7"/>
              </a:buClr>
              <a:buSzPct val="100000"/>
              <a:buFont typeface="Sen"/>
              <a:buNone/>
            </a:pPr>
            <a:r>
              <a:rPr lang="sv-SE" sz="3200" b="1" dirty="0">
                <a:solidFill>
                  <a:srgbClr val="00AFD7"/>
                </a:solidFill>
                <a:latin typeface="Sen"/>
                <a:ea typeface="Sen"/>
                <a:cs typeface="Sen"/>
                <a:sym typeface="Sen"/>
              </a:rPr>
              <a:t>Updates on data collection and analysis</a:t>
            </a:r>
            <a:br>
              <a:rPr lang="sv-SE" sz="3200" b="1" dirty="0">
                <a:solidFill>
                  <a:srgbClr val="00AFD7"/>
                </a:solidFill>
                <a:latin typeface="Sen"/>
                <a:ea typeface="Sen"/>
                <a:cs typeface="Sen"/>
                <a:sym typeface="Sen"/>
              </a:rPr>
            </a:br>
            <a:br>
              <a:rPr lang="sv-SE" sz="2400" dirty="0">
                <a:solidFill>
                  <a:srgbClr val="00AFD7"/>
                </a:solidFill>
                <a:latin typeface="Sen"/>
                <a:ea typeface="Sen"/>
                <a:cs typeface="Sen"/>
                <a:sym typeface="Sen"/>
              </a:rPr>
            </a:br>
            <a:br>
              <a:rPr lang="sv-SE" sz="2400" dirty="0">
                <a:solidFill>
                  <a:srgbClr val="00AFD7"/>
                </a:solidFill>
                <a:latin typeface="Sen"/>
                <a:ea typeface="Sen"/>
                <a:cs typeface="Sen"/>
                <a:sym typeface="Sen"/>
              </a:rPr>
            </a:br>
            <a:endParaRPr sz="4800" dirty="0"/>
          </a:p>
        </p:txBody>
      </p:sp>
      <p:sp>
        <p:nvSpPr>
          <p:cNvPr id="112" name="Google Shape;112;p3">
            <a:extLst>
              <a:ext uri="{FF2B5EF4-FFF2-40B4-BE49-F238E27FC236}">
                <a16:creationId xmlns:a16="http://schemas.microsoft.com/office/drawing/2014/main" id="{59B9A13B-93FB-C744-0863-3687C7B524FC}"/>
              </a:ext>
            </a:extLst>
          </p:cNvPr>
          <p:cNvSpPr/>
          <p:nvPr/>
        </p:nvSpPr>
        <p:spPr>
          <a:xfrm>
            <a:off x="0" y="6725572"/>
            <a:ext cx="6096000" cy="132428"/>
          </a:xfrm>
          <a:prstGeom prst="rect">
            <a:avLst/>
          </a:prstGeom>
          <a:solidFill>
            <a:srgbClr val="0047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3" name="Google Shape;113;p3">
            <a:extLst>
              <a:ext uri="{FF2B5EF4-FFF2-40B4-BE49-F238E27FC236}">
                <a16:creationId xmlns:a16="http://schemas.microsoft.com/office/drawing/2014/main" id="{0A742D85-0ACB-4A8A-7259-F3FB0FEEDD45}"/>
              </a:ext>
            </a:extLst>
          </p:cNvPr>
          <p:cNvSpPr/>
          <p:nvPr/>
        </p:nvSpPr>
        <p:spPr>
          <a:xfrm>
            <a:off x="6096000" y="6725572"/>
            <a:ext cx="6096000" cy="132428"/>
          </a:xfrm>
          <a:prstGeom prst="rect">
            <a:avLst/>
          </a:prstGeom>
          <a:solidFill>
            <a:srgbClr val="00AFD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4" name="Google Shape;114;p3">
            <a:extLst>
              <a:ext uri="{FF2B5EF4-FFF2-40B4-BE49-F238E27FC236}">
                <a16:creationId xmlns:a16="http://schemas.microsoft.com/office/drawing/2014/main" id="{D0A63DD5-AB07-5099-70A2-6F9CFB1D92EB}"/>
              </a:ext>
            </a:extLst>
          </p:cNvPr>
          <p:cNvSpPr/>
          <p:nvPr/>
        </p:nvSpPr>
        <p:spPr>
          <a:xfrm>
            <a:off x="0" y="6610265"/>
            <a:ext cx="12192000" cy="115307"/>
          </a:xfrm>
          <a:prstGeom prst="rect">
            <a:avLst/>
          </a:prstGeom>
          <a:solidFill>
            <a:srgbClr val="49B17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5" name="Google Shape;115;p3" descr="A flag with yellow stars in a circle&#10;&#10;Description automatically generated with low confidence">
            <a:extLst>
              <a:ext uri="{FF2B5EF4-FFF2-40B4-BE49-F238E27FC236}">
                <a16:creationId xmlns:a16="http://schemas.microsoft.com/office/drawing/2014/main" id="{3184A5EA-4B2F-1DBD-C28D-62D5F6BE8501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372661" y="300128"/>
            <a:ext cx="754544" cy="49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p3" descr="A picture containing font, graphics, symbol, text&#10;&#10;Description automatically generated">
            <a:extLst>
              <a:ext uri="{FF2B5EF4-FFF2-40B4-BE49-F238E27FC236}">
                <a16:creationId xmlns:a16="http://schemas.microsoft.com/office/drawing/2014/main" id="{675AECEE-6757-7FEF-4475-B93CBC6DF64F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422293" y="328322"/>
            <a:ext cx="1495593" cy="4416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3">
            <a:extLst>
              <a:ext uri="{FF2B5EF4-FFF2-40B4-BE49-F238E27FC236}">
                <a16:creationId xmlns:a16="http://schemas.microsoft.com/office/drawing/2014/main" id="{993D87E0-7C92-09CE-4E5A-D692E279E9C8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-120575"/>
            <a:ext cx="2631232" cy="1248264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 descr="A graph of a sleep trajectories&#10;&#10;AI-generated content may be incorrect.">
            <a:extLst>
              <a:ext uri="{FF2B5EF4-FFF2-40B4-BE49-F238E27FC236}">
                <a16:creationId xmlns:a16="http://schemas.microsoft.com/office/drawing/2014/main" id="{C850D2D5-3D81-9096-53B8-FED7424E3C4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7" y="2923169"/>
            <a:ext cx="6241250" cy="3744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 descr="A graph showing a number of numbers and a line graph&#10;&#10;AI-generated content may be incorrect.">
            <a:extLst>
              <a:ext uri="{FF2B5EF4-FFF2-40B4-BE49-F238E27FC236}">
                <a16:creationId xmlns:a16="http://schemas.microsoft.com/office/drawing/2014/main" id="{5A6323ED-D289-C3A7-0566-F9309898CC3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3375" y="2923168"/>
            <a:ext cx="6241250" cy="374475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99;p2">
            <a:extLst>
              <a:ext uri="{FF2B5EF4-FFF2-40B4-BE49-F238E27FC236}">
                <a16:creationId xmlns:a16="http://schemas.microsoft.com/office/drawing/2014/main" id="{82AE3E82-6602-0E53-F641-D1373150C12C}"/>
              </a:ext>
            </a:extLst>
          </p:cNvPr>
          <p:cNvSpPr txBox="1"/>
          <p:nvPr/>
        </p:nvSpPr>
        <p:spPr>
          <a:xfrm>
            <a:off x="720858" y="1275221"/>
            <a:ext cx="10083300" cy="359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sv-SE" sz="2000" b="1" i="0" u="sng" strike="noStrike" kern="0" cap="none" spc="0" normalizeH="0" baseline="0" noProof="0" dirty="0">
                <a:ln>
                  <a:noFill/>
                </a:ln>
                <a:solidFill>
                  <a:srgbClr val="00AFD7"/>
                </a:solidFill>
                <a:effectLst/>
                <a:uLnTx/>
                <a:uFillTx/>
                <a:latin typeface="Sen"/>
                <a:ea typeface="Sen"/>
                <a:cs typeface="Sen"/>
                <a:sym typeface="Sen"/>
              </a:rPr>
              <a:t>PROTECT secondary data (N = 13,110)</a:t>
            </a:r>
            <a:endParaRPr kumimoji="0" lang="en-GB" sz="2000" b="1" i="0" u="sng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n"/>
              <a:ea typeface="Sen"/>
              <a:cs typeface="Sen"/>
              <a:sym typeface="Sen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n"/>
                <a:ea typeface="Sen"/>
                <a:cs typeface="Sen"/>
                <a:sym typeface="Sen"/>
              </a:rPr>
              <a:t>Datasets cleaned and merged with environmental data (LSOA greenspace, distance from coast)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n"/>
                <a:ea typeface="Sen"/>
                <a:cs typeface="Sen"/>
                <a:sym typeface="Sen"/>
              </a:rPr>
              <a:t>Partially–adjusted LGCMs are looking promising but need further adjustment for Covid-19 covariates (missing from the original dataset). 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AutoNum type="arabicParenR"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n"/>
              <a:ea typeface="Sen"/>
              <a:cs typeface="Sen"/>
              <a:sym typeface="Sen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6374605-C69C-B0DF-5815-2CB48106BBC8}"/>
              </a:ext>
            </a:extLst>
          </p:cNvPr>
          <p:cNvSpPr/>
          <p:nvPr/>
        </p:nvSpPr>
        <p:spPr>
          <a:xfrm>
            <a:off x="2176727" y="3221035"/>
            <a:ext cx="301002" cy="2618079"/>
          </a:xfrm>
          <a:prstGeom prst="rect">
            <a:avLst/>
          </a:prstGeom>
          <a:solidFill>
            <a:srgbClr val="FFFF00">
              <a:alpha val="30000"/>
            </a:srgbClr>
          </a:solidFill>
          <a:ln>
            <a:solidFill>
              <a:srgbClr val="FFFF00">
                <a:alpha val="30000"/>
              </a:srgb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259CBAD-8E32-20D6-4C13-178451AB2934}"/>
              </a:ext>
            </a:extLst>
          </p:cNvPr>
          <p:cNvSpPr/>
          <p:nvPr/>
        </p:nvSpPr>
        <p:spPr>
          <a:xfrm>
            <a:off x="8162111" y="3221036"/>
            <a:ext cx="255866" cy="2661838"/>
          </a:xfrm>
          <a:prstGeom prst="rect">
            <a:avLst/>
          </a:prstGeom>
          <a:solidFill>
            <a:srgbClr val="FFFF00">
              <a:alpha val="30000"/>
            </a:srgbClr>
          </a:solidFill>
          <a:ln>
            <a:solidFill>
              <a:srgbClr val="FFFF00">
                <a:alpha val="30000"/>
              </a:srgb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7F12F5E-DE2C-B61F-D2D1-96338E591D5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715620" y="881634"/>
            <a:ext cx="1755522" cy="560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7024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>
          <a:extLst>
            <a:ext uri="{FF2B5EF4-FFF2-40B4-BE49-F238E27FC236}">
              <a16:creationId xmlns:a16="http://schemas.microsoft.com/office/drawing/2014/main" id="{2EBCD96D-9F5E-395C-6FCC-CB56935DAC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3">
            <a:extLst>
              <a:ext uri="{FF2B5EF4-FFF2-40B4-BE49-F238E27FC236}">
                <a16:creationId xmlns:a16="http://schemas.microsoft.com/office/drawing/2014/main" id="{9D38B8C3-2160-07AE-2056-1087155F267F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746267" y="1038400"/>
            <a:ext cx="9144000" cy="11458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algn="l">
              <a:buClr>
                <a:srgbClr val="00AFD7"/>
              </a:buClr>
              <a:buSzPct val="100000"/>
            </a:pPr>
            <a:r>
              <a:rPr lang="sv-SE" sz="3200" b="1" dirty="0">
                <a:solidFill>
                  <a:srgbClr val="00AFD7"/>
                </a:solidFill>
                <a:latin typeface="Sen"/>
                <a:ea typeface="Sen"/>
                <a:cs typeface="Sen"/>
                <a:sym typeface="Sen"/>
              </a:rPr>
              <a:t>Updates on data collection and analysis</a:t>
            </a:r>
            <a:br>
              <a:rPr lang="sv-SE" sz="3200" b="1" dirty="0">
                <a:solidFill>
                  <a:srgbClr val="00AFD7"/>
                </a:solidFill>
                <a:latin typeface="Sen"/>
                <a:ea typeface="Sen"/>
                <a:cs typeface="Sen"/>
                <a:sym typeface="Sen"/>
              </a:rPr>
            </a:br>
            <a:r>
              <a:rPr lang="sv-SE" sz="2000" b="1" u="sng" dirty="0">
                <a:solidFill>
                  <a:srgbClr val="00AFD7"/>
                </a:solidFill>
                <a:latin typeface="Sen"/>
                <a:ea typeface="Sen"/>
                <a:cs typeface="Sen"/>
                <a:sym typeface="Sen"/>
              </a:rPr>
              <a:t>PROTECT Nested Study</a:t>
            </a:r>
            <a:br>
              <a:rPr lang="sv-SE" sz="4800" b="1" u="sng" dirty="0">
                <a:solidFill>
                  <a:srgbClr val="00AFD7"/>
                </a:solidFill>
                <a:latin typeface="Sen"/>
                <a:ea typeface="Sen"/>
                <a:cs typeface="Sen"/>
                <a:sym typeface="Sen"/>
              </a:rPr>
            </a:br>
            <a:endParaRPr sz="4800" dirty="0"/>
          </a:p>
        </p:txBody>
      </p:sp>
      <p:sp>
        <p:nvSpPr>
          <p:cNvPr id="112" name="Google Shape;112;p3">
            <a:extLst>
              <a:ext uri="{FF2B5EF4-FFF2-40B4-BE49-F238E27FC236}">
                <a16:creationId xmlns:a16="http://schemas.microsoft.com/office/drawing/2014/main" id="{F88EC28D-BC19-4DAE-8F96-AF9A55A7A49C}"/>
              </a:ext>
            </a:extLst>
          </p:cNvPr>
          <p:cNvSpPr/>
          <p:nvPr/>
        </p:nvSpPr>
        <p:spPr>
          <a:xfrm>
            <a:off x="0" y="6725572"/>
            <a:ext cx="6096000" cy="132428"/>
          </a:xfrm>
          <a:prstGeom prst="rect">
            <a:avLst/>
          </a:prstGeom>
          <a:solidFill>
            <a:srgbClr val="0047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3" name="Google Shape;113;p3">
            <a:extLst>
              <a:ext uri="{FF2B5EF4-FFF2-40B4-BE49-F238E27FC236}">
                <a16:creationId xmlns:a16="http://schemas.microsoft.com/office/drawing/2014/main" id="{99293810-379C-A524-8068-B4504B220ADE}"/>
              </a:ext>
            </a:extLst>
          </p:cNvPr>
          <p:cNvSpPr/>
          <p:nvPr/>
        </p:nvSpPr>
        <p:spPr>
          <a:xfrm>
            <a:off x="6096000" y="6725572"/>
            <a:ext cx="6096000" cy="132428"/>
          </a:xfrm>
          <a:prstGeom prst="rect">
            <a:avLst/>
          </a:prstGeom>
          <a:solidFill>
            <a:srgbClr val="00AFD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4" name="Google Shape;114;p3">
            <a:extLst>
              <a:ext uri="{FF2B5EF4-FFF2-40B4-BE49-F238E27FC236}">
                <a16:creationId xmlns:a16="http://schemas.microsoft.com/office/drawing/2014/main" id="{1CFE9892-3A0E-32BC-4698-8649FF69FB1C}"/>
              </a:ext>
            </a:extLst>
          </p:cNvPr>
          <p:cNvSpPr/>
          <p:nvPr/>
        </p:nvSpPr>
        <p:spPr>
          <a:xfrm>
            <a:off x="0" y="6610265"/>
            <a:ext cx="12192000" cy="115307"/>
          </a:xfrm>
          <a:prstGeom prst="rect">
            <a:avLst/>
          </a:prstGeom>
          <a:solidFill>
            <a:srgbClr val="49B17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5" name="Google Shape;115;p3" descr="A flag with yellow stars in a circle&#10;&#10;Description automatically generated with low confidence">
            <a:extLst>
              <a:ext uri="{FF2B5EF4-FFF2-40B4-BE49-F238E27FC236}">
                <a16:creationId xmlns:a16="http://schemas.microsoft.com/office/drawing/2014/main" id="{066BF3F7-9DD9-690C-8F19-6BA8E6D10E18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372661" y="300128"/>
            <a:ext cx="754544" cy="49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p3" descr="A picture containing font, graphics, symbol, text&#10;&#10;Description automatically generated">
            <a:extLst>
              <a:ext uri="{FF2B5EF4-FFF2-40B4-BE49-F238E27FC236}">
                <a16:creationId xmlns:a16="http://schemas.microsoft.com/office/drawing/2014/main" id="{5B8123CB-24A0-C597-FCA1-4A1A5AEA997D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422293" y="328322"/>
            <a:ext cx="1495593" cy="4416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3">
            <a:extLst>
              <a:ext uri="{FF2B5EF4-FFF2-40B4-BE49-F238E27FC236}">
                <a16:creationId xmlns:a16="http://schemas.microsoft.com/office/drawing/2014/main" id="{31DD8FEB-1C29-1AD7-8ABD-4900F6F59193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7627" y="-85724"/>
            <a:ext cx="2631232" cy="1248264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99;p2">
            <a:extLst>
              <a:ext uri="{FF2B5EF4-FFF2-40B4-BE49-F238E27FC236}">
                <a16:creationId xmlns:a16="http://schemas.microsoft.com/office/drawing/2014/main" id="{4AB19BCA-93AB-6C75-E4E2-D1FD2DB08AC3}"/>
              </a:ext>
            </a:extLst>
          </p:cNvPr>
          <p:cNvSpPr txBox="1"/>
          <p:nvPr/>
        </p:nvSpPr>
        <p:spPr>
          <a:xfrm>
            <a:off x="8897678" y="3308377"/>
            <a:ext cx="3049229" cy="48593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sv-SE" sz="2000" b="1" i="0" u="sng" strike="noStrike" kern="0" cap="none" spc="0" normalizeH="0" baseline="0" noProof="0" dirty="0">
                <a:ln>
                  <a:noFill/>
                </a:ln>
                <a:solidFill>
                  <a:srgbClr val="00AFD7"/>
                </a:solidFill>
                <a:effectLst/>
                <a:uLnTx/>
                <a:uFillTx/>
                <a:latin typeface="Sen" panose="020B0604020202020204" charset="0"/>
                <a:ea typeface="Sen"/>
                <a:cs typeface="Sen"/>
                <a:sym typeface="Sen"/>
              </a:rPr>
              <a:t>PROGRESS: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sv-SE" sz="2000" b="1" i="0" u="sng" strike="noStrike" kern="0" cap="none" spc="0" normalizeH="0" baseline="0" noProof="0" dirty="0">
              <a:ln>
                <a:noFill/>
              </a:ln>
              <a:solidFill>
                <a:srgbClr val="00AFD7"/>
              </a:solidFill>
              <a:effectLst/>
              <a:uLnTx/>
              <a:uFillTx/>
              <a:latin typeface="Sen" panose="020B0604020202020204" charset="0"/>
              <a:ea typeface="Sen"/>
              <a:cs typeface="Sen"/>
              <a:sym typeface="Sen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n" panose="020B0604020202020204" charset="0"/>
                <a:ea typeface="Sen"/>
                <a:cs typeface="Sen"/>
                <a:sym typeface="Sen"/>
              </a:rPr>
              <a:t>Survey live:  Jan 2025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n" panose="020B0604020202020204" charset="0"/>
                <a:ea typeface="Sen"/>
                <a:cs typeface="Sen"/>
                <a:sym typeface="Sen"/>
              </a:rPr>
              <a:t>344 participants completed.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n" panose="020B0604020202020204" charset="0"/>
                <a:ea typeface="Sen"/>
                <a:cs typeface="Sen"/>
                <a:sym typeface="Sen"/>
              </a:rPr>
              <a:t>3 months remaining until T2 data available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n"/>
              <a:ea typeface="Sen"/>
              <a:cs typeface="Sen"/>
              <a:sym typeface="Sen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E071810-A50D-F8CC-0F0A-62667DBEE469}"/>
              </a:ext>
            </a:extLst>
          </p:cNvPr>
          <p:cNvGrpSpPr/>
          <p:nvPr/>
        </p:nvGrpSpPr>
        <p:grpSpPr>
          <a:xfrm>
            <a:off x="258957" y="1767600"/>
            <a:ext cx="8281064" cy="4781865"/>
            <a:chOff x="627806" y="1563177"/>
            <a:chExt cx="8281064" cy="4781865"/>
          </a:xfrm>
        </p:grpSpPr>
        <p:graphicFrame>
          <p:nvGraphicFramePr>
            <p:cNvPr id="12" name="Diagram 11">
              <a:extLst>
                <a:ext uri="{FF2B5EF4-FFF2-40B4-BE49-F238E27FC236}">
                  <a16:creationId xmlns:a16="http://schemas.microsoft.com/office/drawing/2014/main" id="{8E5007A9-93E8-F177-42FE-3065510E1ADE}"/>
                </a:ext>
              </a:extLst>
            </p:cNvPr>
            <p:cNvGraphicFramePr/>
            <p:nvPr/>
          </p:nvGraphicFramePr>
          <p:xfrm>
            <a:off x="627806" y="2774666"/>
            <a:ext cx="8281064" cy="3402297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6" r:lo="rId7" r:qs="rId8" r:cs="rId9"/>
            </a:graphicData>
          </a:graphic>
        </p:graphicFrame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D90423EF-FBA9-4F7E-A54B-4BF66884085D}"/>
                </a:ext>
              </a:extLst>
            </p:cNvPr>
            <p:cNvCxnSpPr/>
            <p:nvPr/>
          </p:nvCxnSpPr>
          <p:spPr>
            <a:xfrm flipH="1">
              <a:off x="3352800" y="2133600"/>
              <a:ext cx="17929" cy="4211442"/>
            </a:xfrm>
            <a:prstGeom prst="line">
              <a:avLst/>
            </a:prstGeom>
            <a:ln w="76200">
              <a:solidFill>
                <a:srgbClr val="C0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10F79BE3-FF18-B70C-3653-AFF4DACD5BB8}"/>
                </a:ext>
              </a:extLst>
            </p:cNvPr>
            <p:cNvSpPr/>
            <p:nvPr/>
          </p:nvSpPr>
          <p:spPr>
            <a:xfrm>
              <a:off x="2301733" y="1563177"/>
              <a:ext cx="2137992" cy="1148167"/>
            </a:xfrm>
            <a:prstGeom prst="rect">
              <a:avLst/>
            </a:prstGeom>
            <a:blipFill>
              <a:blip r:embed="rId11"/>
              <a:stretch>
                <a:fillRect/>
              </a:stretch>
            </a:blip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GB" sz="1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43909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4"/>
          <p:cNvSpPr txBox="1">
            <a:spLocks noGrp="1"/>
          </p:cNvSpPr>
          <p:nvPr>
            <p:ph type="ctrTitle"/>
          </p:nvPr>
        </p:nvSpPr>
        <p:spPr>
          <a:xfrm>
            <a:off x="872902" y="328551"/>
            <a:ext cx="9144000" cy="109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AFD7"/>
              </a:buClr>
              <a:buSzPts val="3600"/>
              <a:buFont typeface="Sen"/>
              <a:buNone/>
            </a:pPr>
            <a:r>
              <a:rPr lang="sv-SE" sz="3600" b="1" dirty="0">
                <a:solidFill>
                  <a:srgbClr val="00AFD7"/>
                </a:solidFill>
                <a:latin typeface="Sen"/>
                <a:ea typeface="Sen"/>
                <a:cs typeface="Sen"/>
                <a:sym typeface="Sen"/>
              </a:rPr>
              <a:t>Upcoming challenges</a:t>
            </a:r>
            <a:endParaRPr sz="3600" dirty="0"/>
          </a:p>
        </p:txBody>
      </p:sp>
      <p:sp>
        <p:nvSpPr>
          <p:cNvPr id="123" name="Google Shape;123;p4"/>
          <p:cNvSpPr txBox="1"/>
          <p:nvPr/>
        </p:nvSpPr>
        <p:spPr>
          <a:xfrm>
            <a:off x="253723" y="1212402"/>
            <a:ext cx="10798379" cy="336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914400" marR="0" lvl="1" indent="-342900" algn="l" defTabSz="914400" rtl="0" eaLnBrk="1" fontAlgn="auto" latinLnBrk="0" hangingPunct="1">
              <a:lnSpc>
                <a:spcPct val="107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n"/>
              <a:ea typeface="Sen"/>
              <a:cs typeface="Sen"/>
              <a:sym typeface="Sen"/>
            </a:endParaRPr>
          </a:p>
          <a:p>
            <a:pPr marL="914400" marR="0" lvl="1" indent="-342900" algn="l" defTabSz="914400" rtl="0" eaLnBrk="1" fontAlgn="auto" latinLnBrk="0" hangingPunct="1">
              <a:lnSpc>
                <a:spcPct val="107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n" panose="020B0604020202020204" charset="0"/>
                <a:ea typeface="Sen"/>
                <a:cs typeface="Sen"/>
                <a:sym typeface="Sen"/>
              </a:rPr>
              <a:t>Convergence issues for UCL Covid-19 Social Study mediation models</a:t>
            </a:r>
          </a:p>
          <a:p>
            <a:pPr marL="914400" marR="0" lvl="1" indent="-342900" algn="l" defTabSz="914400" rtl="0" eaLnBrk="1" fontAlgn="auto" latinLnBrk="0" hangingPunct="1">
              <a:lnSpc>
                <a:spcPct val="107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n" panose="020B0604020202020204" charset="0"/>
                <a:ea typeface="Sen"/>
                <a:cs typeface="Sen"/>
                <a:sym typeface="Sen"/>
              </a:rPr>
              <a:t>Anticipated to be an issue for all datasets</a:t>
            </a: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n" panose="020B0604020202020204" charset="0"/>
              <a:ea typeface="Sen"/>
              <a:cs typeface="Sen"/>
              <a:sym typeface="Sen"/>
            </a:endParaRPr>
          </a:p>
        </p:txBody>
      </p:sp>
      <p:sp>
        <p:nvSpPr>
          <p:cNvPr id="124" name="Google Shape;124;p4"/>
          <p:cNvSpPr/>
          <p:nvPr/>
        </p:nvSpPr>
        <p:spPr>
          <a:xfrm>
            <a:off x="0" y="6725572"/>
            <a:ext cx="6096000" cy="132300"/>
          </a:xfrm>
          <a:prstGeom prst="rect">
            <a:avLst/>
          </a:prstGeom>
          <a:solidFill>
            <a:srgbClr val="0047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5" name="Google Shape;125;p4"/>
          <p:cNvSpPr/>
          <p:nvPr/>
        </p:nvSpPr>
        <p:spPr>
          <a:xfrm>
            <a:off x="6096000" y="6725572"/>
            <a:ext cx="6096000" cy="132300"/>
          </a:xfrm>
          <a:prstGeom prst="rect">
            <a:avLst/>
          </a:prstGeom>
          <a:solidFill>
            <a:srgbClr val="00AFD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6" name="Google Shape;126;p4"/>
          <p:cNvSpPr/>
          <p:nvPr/>
        </p:nvSpPr>
        <p:spPr>
          <a:xfrm>
            <a:off x="0" y="6610265"/>
            <a:ext cx="12192000" cy="115200"/>
          </a:xfrm>
          <a:prstGeom prst="rect">
            <a:avLst/>
          </a:prstGeom>
          <a:solidFill>
            <a:srgbClr val="49B17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7" name="Google Shape;127;p4" descr="A flag with yellow stars in a circle&#10;&#10;Description automatically generated with low confidenc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372661" y="300128"/>
            <a:ext cx="754544" cy="49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p4" descr="A picture containing font, graphics, symbol, text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422293" y="328322"/>
            <a:ext cx="1495593" cy="4416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p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7627" y="-85724"/>
            <a:ext cx="2631234" cy="124826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134;p5">
            <a:extLst>
              <a:ext uri="{FF2B5EF4-FFF2-40B4-BE49-F238E27FC236}">
                <a16:creationId xmlns:a16="http://schemas.microsoft.com/office/drawing/2014/main" id="{B53CB1AD-F9FD-D4D0-7287-2F701237AB3D}"/>
              </a:ext>
            </a:extLst>
          </p:cNvPr>
          <p:cNvSpPr txBox="1">
            <a:spLocks/>
          </p:cNvSpPr>
          <p:nvPr/>
        </p:nvSpPr>
        <p:spPr>
          <a:xfrm>
            <a:off x="872902" y="2644292"/>
            <a:ext cx="9144000" cy="109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AFD7"/>
              </a:buClr>
              <a:buSzPts val="3600"/>
              <a:buFont typeface="Sen"/>
              <a:buNone/>
              <a:tabLst/>
              <a:defRPr/>
            </a:pPr>
            <a:r>
              <a:rPr kumimoji="0" lang="sv-SE" sz="3600" b="1" i="0" u="none" strike="noStrike" kern="0" cap="none" spc="0" normalizeH="0" baseline="0" noProof="0" dirty="0">
                <a:ln>
                  <a:noFill/>
                </a:ln>
                <a:solidFill>
                  <a:srgbClr val="00AFD7"/>
                </a:solidFill>
                <a:effectLst/>
                <a:uLnTx/>
                <a:uFillTx/>
                <a:latin typeface="Sen"/>
                <a:ea typeface="Sen"/>
                <a:cs typeface="Sen"/>
                <a:sym typeface="Sen"/>
              </a:rPr>
              <a:t>Publication ideas</a:t>
            </a:r>
            <a:br>
              <a:rPr kumimoji="0" lang="sv-SE" sz="3600" b="1" i="0" u="none" strike="noStrike" kern="0" cap="none" spc="0" normalizeH="0" baseline="0" noProof="0" dirty="0">
                <a:ln>
                  <a:noFill/>
                </a:ln>
                <a:solidFill>
                  <a:srgbClr val="00AFD7"/>
                </a:solidFill>
                <a:effectLst/>
                <a:uLnTx/>
                <a:uFillTx/>
                <a:latin typeface="Sen"/>
                <a:ea typeface="Sen"/>
                <a:cs typeface="Sen"/>
                <a:sym typeface="Sen"/>
              </a:rPr>
            </a:br>
            <a:endParaRPr kumimoji="0" lang="sv-SE" sz="3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Google Shape;123;p4">
            <a:extLst>
              <a:ext uri="{FF2B5EF4-FFF2-40B4-BE49-F238E27FC236}">
                <a16:creationId xmlns:a16="http://schemas.microsoft.com/office/drawing/2014/main" id="{9387D28A-1D7E-6EFD-979F-FA37305CAF6C}"/>
              </a:ext>
            </a:extLst>
          </p:cNvPr>
          <p:cNvSpPr txBox="1"/>
          <p:nvPr/>
        </p:nvSpPr>
        <p:spPr>
          <a:xfrm>
            <a:off x="307780" y="2915391"/>
            <a:ext cx="11884220" cy="336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914400" marR="0" lvl="1" indent="-342900" algn="l" defTabSz="914400" rtl="0" eaLnBrk="1" fontAlgn="auto" latinLnBrk="0" hangingPunct="1">
              <a:lnSpc>
                <a:spcPct val="107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n"/>
              <a:ea typeface="Sen"/>
              <a:cs typeface="Sen"/>
              <a:sym typeface="Sen"/>
            </a:endParaRPr>
          </a:p>
          <a:p>
            <a:pPr marL="857250" marR="0" lvl="1" indent="-285750" algn="l" defTabSz="914400" rtl="0" eaLnBrk="1" fontAlgn="auto" latinLnBrk="0" hangingPunct="1">
              <a:lnSpc>
                <a:spcPct val="107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n" panose="020B0604020202020204" charset="0"/>
                <a:ea typeface="Sen"/>
                <a:cs typeface="Sen"/>
                <a:sym typeface="Sen"/>
              </a:rPr>
              <a:t>Three (</a:t>
            </a:r>
            <a:r>
              <a:rPr kumimoji="0" lang="en-GB" sz="18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n" panose="020B0604020202020204" charset="0"/>
                <a:ea typeface="Sen"/>
                <a:cs typeface="Sen"/>
                <a:sym typeface="Sen"/>
              </a:rPr>
              <a:t>potentially four</a:t>
            </a: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n" panose="020B0604020202020204" charset="0"/>
                <a:ea typeface="Sen"/>
                <a:cs typeface="Sen"/>
                <a:sym typeface="Sen"/>
              </a:rPr>
              <a:t>) papers:</a:t>
            </a:r>
          </a:p>
          <a:p>
            <a:pPr marL="720000" marR="0" lvl="5" indent="0" algn="l" defTabSz="914400" rtl="0" eaLnBrk="1" fontAlgn="auto" latinLnBrk="0" hangingPunct="1">
              <a:lnSpc>
                <a:spcPct val="107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n" panose="020B0604020202020204" charset="0"/>
                <a:cs typeface="Arial"/>
                <a:sym typeface="Arial"/>
              </a:rPr>
              <a:t>1) Does Nature Buffer the Impact of Stress on Sleep? A Longitudinal Analysis of Mediation through Mental Wellbeing in the UK (in prep)</a:t>
            </a:r>
          </a:p>
          <a:p>
            <a:pPr marL="720000" marR="0" lvl="5" indent="0" algn="l" defTabSz="914400" rtl="0" eaLnBrk="1" fontAlgn="auto" latinLnBrk="0" hangingPunct="1">
              <a:lnSpc>
                <a:spcPct val="107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n" panose="020B0604020202020204" charset="0"/>
                <a:cs typeface="Arial"/>
                <a:sym typeface="Arial"/>
              </a:rPr>
              <a:t>2) Executive Function as a Longitudinal Mediator Between Stress and Health Outcomes in Later Life: Evidence from the PROTECT Study </a:t>
            </a:r>
          </a:p>
          <a:p>
            <a:pPr marL="720000" marR="0" lvl="5" indent="0" algn="l" defTabSz="914400" rtl="0" eaLnBrk="1" fontAlgn="auto" latinLnBrk="0" hangingPunct="1">
              <a:lnSpc>
                <a:spcPct val="107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n" panose="020B0604020202020204" charset="0"/>
                <a:cs typeface="Arial"/>
                <a:sym typeface="Arial"/>
              </a:rPr>
              <a:t>3) Does Contact with Nature Buffer the Health Impact of Stressful Life Events? Initial Evidence from a Two-Year Longitudinal Study </a:t>
            </a:r>
          </a:p>
          <a:p>
            <a:pPr marL="720000" marR="0" lvl="5" indent="0" algn="l" defTabSz="914400" rtl="0" eaLnBrk="1" fontAlgn="auto" latinLnBrk="0" hangingPunct="1">
              <a:lnSpc>
                <a:spcPct val="107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r>
              <a:rPr kumimoji="0" lang="en-GB" sz="18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n" panose="020B0604020202020204" charset="0"/>
                <a:ea typeface="Sen"/>
                <a:cs typeface="Sen"/>
                <a:sym typeface="Sen"/>
              </a:rPr>
              <a:t>4) </a:t>
            </a:r>
            <a:r>
              <a:rPr kumimoji="0" lang="en-GB" sz="18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n" panose="020B0604020202020204" charset="0"/>
                <a:cs typeface="Arial"/>
                <a:sym typeface="Arial"/>
              </a:rPr>
              <a:t>Nature as a Buffer Against the Health Impact of Stressful Life Events: Findings from a Two-Year Longitudinal Study</a:t>
            </a:r>
            <a:endParaRPr kumimoji="0" sz="1800" b="0" i="1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n" panose="020B0604020202020204" charset="0"/>
              <a:ea typeface="Sen"/>
              <a:cs typeface="Sen"/>
              <a:sym typeface="Se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6"/>
          <p:cNvSpPr txBox="1">
            <a:spLocks noGrp="1"/>
          </p:cNvSpPr>
          <p:nvPr>
            <p:ph type="ctrTitle"/>
          </p:nvPr>
        </p:nvSpPr>
        <p:spPr>
          <a:xfrm>
            <a:off x="872905" y="926710"/>
            <a:ext cx="9144000" cy="65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AFD7"/>
              </a:buClr>
              <a:buSzPts val="4000"/>
              <a:buFont typeface="Sen"/>
              <a:buNone/>
            </a:pPr>
            <a:r>
              <a:rPr lang="en-GB" sz="3600" b="1" noProof="0" dirty="0">
                <a:solidFill>
                  <a:srgbClr val="00AFD7"/>
                </a:solidFill>
                <a:latin typeface="Sen"/>
                <a:ea typeface="Sen"/>
                <a:cs typeface="Sen"/>
                <a:sym typeface="Sen"/>
              </a:rPr>
              <a:t>Timeline and next steps</a:t>
            </a:r>
            <a:endParaRPr lang="en-GB" sz="3600" noProof="0" dirty="0"/>
          </a:p>
        </p:txBody>
      </p:sp>
      <p:sp>
        <p:nvSpPr>
          <p:cNvPr id="147" name="Google Shape;147;p6"/>
          <p:cNvSpPr txBox="1"/>
          <p:nvPr/>
        </p:nvSpPr>
        <p:spPr>
          <a:xfrm>
            <a:off x="620948" y="3739534"/>
            <a:ext cx="10083300" cy="359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7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n" panose="020B0604020202020204" charset="0"/>
                <a:ea typeface="Sen"/>
                <a:cs typeface="Sen"/>
                <a:sym typeface="Sen"/>
              </a:rPr>
              <a:t>UCL Covid Social Study - finalise mediation approach  (Oct 25) and finish paper write up (November 25).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7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n" panose="020B0604020202020204" charset="0"/>
                <a:ea typeface="Sen"/>
                <a:cs typeface="Sen"/>
                <a:sym typeface="Sen"/>
              </a:rPr>
              <a:t>PROTECT secondary data – merge Covid-19 data/adjust models (winter 25) and write up paper (March 26)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7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n" panose="020B0604020202020204" charset="0"/>
                <a:ea typeface="Sen"/>
                <a:cs typeface="Sen"/>
                <a:sym typeface="Sen"/>
              </a:rPr>
              <a:t>Year 1 nested study analyses (Spring/ Summer 26) </a:t>
            </a:r>
          </a:p>
        </p:txBody>
      </p:sp>
      <p:sp>
        <p:nvSpPr>
          <p:cNvPr id="148" name="Google Shape;148;p6"/>
          <p:cNvSpPr/>
          <p:nvPr/>
        </p:nvSpPr>
        <p:spPr>
          <a:xfrm>
            <a:off x="0" y="6725572"/>
            <a:ext cx="6096000" cy="132300"/>
          </a:xfrm>
          <a:prstGeom prst="rect">
            <a:avLst/>
          </a:prstGeom>
          <a:solidFill>
            <a:srgbClr val="0047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9" name="Google Shape;149;p6"/>
          <p:cNvSpPr/>
          <p:nvPr/>
        </p:nvSpPr>
        <p:spPr>
          <a:xfrm>
            <a:off x="6096000" y="6725572"/>
            <a:ext cx="6096000" cy="132300"/>
          </a:xfrm>
          <a:prstGeom prst="rect">
            <a:avLst/>
          </a:prstGeom>
          <a:solidFill>
            <a:srgbClr val="00AFD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0" name="Google Shape;150;p6"/>
          <p:cNvSpPr/>
          <p:nvPr/>
        </p:nvSpPr>
        <p:spPr>
          <a:xfrm>
            <a:off x="0" y="6610265"/>
            <a:ext cx="12192000" cy="115200"/>
          </a:xfrm>
          <a:prstGeom prst="rect">
            <a:avLst/>
          </a:prstGeom>
          <a:solidFill>
            <a:srgbClr val="49B17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1" name="Google Shape;151;p6" descr="A flag with yellow stars in a circle&#10;&#10;Description automatically generated with low confidenc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372661" y="300128"/>
            <a:ext cx="754544" cy="49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Google Shape;152;p6" descr="A picture containing font, graphics, symbol, text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422293" y="328322"/>
            <a:ext cx="1495593" cy="4416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Google Shape;153;p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7627" y="-85724"/>
            <a:ext cx="2631234" cy="1248264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25CADB1-6B78-A7FF-F17F-8DBF66B5482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0948" y="1796800"/>
            <a:ext cx="10950104" cy="1726944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7"/>
          <p:cNvSpPr txBox="1">
            <a:spLocks noGrp="1"/>
          </p:cNvSpPr>
          <p:nvPr>
            <p:ph type="ctrTitle"/>
          </p:nvPr>
        </p:nvSpPr>
        <p:spPr>
          <a:xfrm>
            <a:off x="1524000" y="2224005"/>
            <a:ext cx="9144000" cy="12417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C3C3B"/>
              </a:buClr>
              <a:buSzPts val="6000"/>
              <a:buFont typeface="Fira Sans"/>
              <a:buNone/>
            </a:pPr>
            <a:r>
              <a:rPr lang="sv-SE" b="1" dirty="0">
                <a:solidFill>
                  <a:srgbClr val="3C3C3B"/>
                </a:solidFill>
                <a:latin typeface="Fira Sans"/>
                <a:ea typeface="Fira Sans"/>
                <a:cs typeface="Fira Sans"/>
                <a:sym typeface="Fira Sans"/>
              </a:rPr>
              <a:t>Thank you</a:t>
            </a:r>
            <a:endParaRPr b="1" dirty="0">
              <a:solidFill>
                <a:srgbClr val="3C3C3B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pic>
        <p:nvPicPr>
          <p:cNvPr id="159" name="Google Shape;159;p7" descr="A picture containing graphics, graphic design, font, logo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7000" y="-7286"/>
            <a:ext cx="4320425" cy="2049620"/>
          </a:xfrm>
          <a:prstGeom prst="rect">
            <a:avLst/>
          </a:prstGeom>
          <a:noFill/>
          <a:ln>
            <a:noFill/>
          </a:ln>
        </p:spPr>
      </p:pic>
      <p:sp>
        <p:nvSpPr>
          <p:cNvPr id="160" name="Google Shape;160;p7"/>
          <p:cNvSpPr txBox="1">
            <a:spLocks noGrp="1"/>
          </p:cNvSpPr>
          <p:nvPr>
            <p:ph type="subTitle" idx="1"/>
          </p:nvPr>
        </p:nvSpPr>
        <p:spPr>
          <a:xfrm>
            <a:off x="1524000" y="3796483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C3C3B"/>
              </a:buClr>
              <a:buSzPts val="2400"/>
              <a:buNone/>
            </a:pPr>
            <a:r>
              <a:rPr lang="en-GB" dirty="0"/>
              <a:t>Leanne Martin | University of Exeter</a:t>
            </a:r>
            <a:endParaRPr dirty="0"/>
          </a:p>
        </p:txBody>
      </p:sp>
      <p:sp>
        <p:nvSpPr>
          <p:cNvPr id="161" name="Google Shape;161;p7"/>
          <p:cNvSpPr/>
          <p:nvPr/>
        </p:nvSpPr>
        <p:spPr>
          <a:xfrm>
            <a:off x="0" y="5901772"/>
            <a:ext cx="6096000" cy="132428"/>
          </a:xfrm>
          <a:prstGeom prst="rect">
            <a:avLst/>
          </a:prstGeom>
          <a:solidFill>
            <a:srgbClr val="0047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2" name="Google Shape;162;p7"/>
          <p:cNvSpPr/>
          <p:nvPr/>
        </p:nvSpPr>
        <p:spPr>
          <a:xfrm>
            <a:off x="6096000" y="5901772"/>
            <a:ext cx="6096000" cy="132428"/>
          </a:xfrm>
          <a:prstGeom prst="rect">
            <a:avLst/>
          </a:prstGeom>
          <a:solidFill>
            <a:srgbClr val="00AFD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3" name="Google Shape;163;p7"/>
          <p:cNvSpPr txBox="1"/>
          <p:nvPr/>
        </p:nvSpPr>
        <p:spPr>
          <a:xfrm>
            <a:off x="3048000" y="6212415"/>
            <a:ext cx="6096000" cy="5462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r>
              <a:rPr kumimoji="0" lang="sv-SE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n"/>
                <a:ea typeface="Sen"/>
                <a:cs typeface="Sen"/>
                <a:sym typeface="Sen"/>
              </a:rPr>
              <a:t>The Resonate project is funded by the European Union’s Horizons Europe Research and Innovation programme under grant agreement No. 101081420 and co-funded by the UK Research and Innovation grant award No. 10063874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4" name="Google Shape;164;p7" descr="A flag with yellow stars in a circle&#10;&#10;Description automatically generated with low confidenc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000688" y="6130031"/>
            <a:ext cx="952549" cy="628682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Google Shape;165;p7" descr="A picture containing font, graphics, symbol, text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176972" y="6262448"/>
            <a:ext cx="1686557" cy="497999"/>
          </a:xfrm>
          <a:prstGeom prst="rect">
            <a:avLst/>
          </a:prstGeom>
          <a:noFill/>
          <a:ln>
            <a:noFill/>
          </a:ln>
        </p:spPr>
      </p:pic>
      <p:sp>
        <p:nvSpPr>
          <p:cNvPr id="166" name="Google Shape;166;p7"/>
          <p:cNvSpPr/>
          <p:nvPr/>
        </p:nvSpPr>
        <p:spPr>
          <a:xfrm>
            <a:off x="0" y="5786465"/>
            <a:ext cx="12192000" cy="115307"/>
          </a:xfrm>
          <a:prstGeom prst="rect">
            <a:avLst/>
          </a:prstGeom>
          <a:solidFill>
            <a:srgbClr val="49B17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algn="l">
              <a:buClr>
                <a:srgbClr val="3C3C3B"/>
              </a:buClr>
            </a:pPr>
            <a:r>
              <a:rPr lang="sv-SE" sz="3200" b="1" dirty="0">
                <a:sym typeface="Fira Sans"/>
              </a:rPr>
              <a:t>CS1 </a:t>
            </a:r>
            <a:r>
              <a:rPr lang="en-GB" sz="3200" dirty="0"/>
              <a:t>Associations between nature contact and well-being: mediation by self-efficacy</a:t>
            </a:r>
            <a:endParaRPr sz="3200" dirty="0"/>
          </a:p>
        </p:txBody>
      </p:sp>
      <p:sp>
        <p:nvSpPr>
          <p:cNvPr id="86" name="Google Shape;86;p1"/>
          <p:cNvSpPr txBox="1">
            <a:spLocks noGrp="1"/>
          </p:cNvSpPr>
          <p:nvPr>
            <p:ph type="subTitle" idx="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C3C3B"/>
              </a:buClr>
              <a:buSzPts val="2400"/>
              <a:buNone/>
            </a:pPr>
            <a:r>
              <a:rPr lang="en-GB" dirty="0">
                <a:solidFill>
                  <a:srgbClr val="3C3C3B"/>
                </a:solidFill>
                <a:latin typeface="Sen"/>
                <a:ea typeface="Sen"/>
                <a:cs typeface="Sen"/>
                <a:sym typeface="Sen"/>
              </a:rPr>
              <a:t>University of Exeter</a:t>
            </a:r>
            <a:endParaRPr dirty="0">
              <a:solidFill>
                <a:srgbClr val="3C3C3B"/>
              </a:solidFill>
              <a:latin typeface="Sen"/>
              <a:ea typeface="Sen"/>
              <a:cs typeface="Sen"/>
              <a:sym typeface="Sen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C3C3B"/>
              </a:buClr>
              <a:buSzPts val="2400"/>
              <a:buNone/>
            </a:pPr>
            <a:r>
              <a:rPr lang="sv-SE" dirty="0">
                <a:solidFill>
                  <a:srgbClr val="3C3C3B"/>
                </a:solidFill>
                <a:latin typeface="Sen"/>
                <a:ea typeface="Sen"/>
                <a:cs typeface="Sen"/>
                <a:sym typeface="Sen"/>
              </a:rPr>
              <a:t>James Grellier</a:t>
            </a:r>
            <a:endParaRPr dirty="0">
              <a:solidFill>
                <a:srgbClr val="3C3C3B"/>
              </a:solidFill>
              <a:latin typeface="Sen"/>
              <a:ea typeface="Sen"/>
              <a:cs typeface="Sen"/>
              <a:sym typeface="Sen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C3C3B"/>
              </a:buClr>
              <a:buSzPts val="2400"/>
              <a:buNone/>
            </a:pPr>
            <a:endParaRPr dirty="0">
              <a:solidFill>
                <a:srgbClr val="3C3C3B"/>
              </a:solidFill>
              <a:latin typeface="Sen"/>
              <a:ea typeface="Sen"/>
              <a:cs typeface="Sen"/>
              <a:sym typeface="Sen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C3C3B"/>
              </a:buClr>
              <a:buSzPts val="2400"/>
              <a:buNone/>
            </a:pPr>
            <a:endParaRPr dirty="0">
              <a:solidFill>
                <a:srgbClr val="3C3C3B"/>
              </a:solidFill>
              <a:latin typeface="Sen"/>
              <a:ea typeface="Sen"/>
              <a:cs typeface="Sen"/>
              <a:sym typeface="Sen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C3C3B"/>
              </a:buClr>
              <a:buSzPts val="2400"/>
              <a:buNone/>
            </a:pPr>
            <a:r>
              <a:rPr lang="sv-SE" dirty="0">
                <a:solidFill>
                  <a:srgbClr val="3C3C3B"/>
                </a:solidFill>
                <a:latin typeface="Sen"/>
                <a:ea typeface="Sen"/>
                <a:cs typeface="Sen"/>
                <a:sym typeface="Sen"/>
              </a:rPr>
              <a:t>AM25 Padova - 18/09/2025</a:t>
            </a:r>
            <a:endParaRPr dirty="0">
              <a:solidFill>
                <a:srgbClr val="3C3C3B"/>
              </a:solidFill>
              <a:latin typeface="Sen"/>
              <a:ea typeface="Sen"/>
              <a:cs typeface="Sen"/>
              <a:sym typeface="Sen"/>
            </a:endParaRPr>
          </a:p>
        </p:txBody>
      </p:sp>
      <p:pic>
        <p:nvPicPr>
          <p:cNvPr id="87" name="Google Shape;87;p1" descr="A picture containing graphics, graphic design, font, logo&#10;&#10;Description automatically generated"/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50613" y="-31175"/>
            <a:ext cx="3592287" cy="170419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Looking up view of trees in the forest&#10;&#10;AI-generated content may be incorrect.">
            <a:extLst>
              <a:ext uri="{FF2B5EF4-FFF2-40B4-BE49-F238E27FC236}">
                <a16:creationId xmlns:a16="http://schemas.microsoft.com/office/drawing/2014/main" id="{3EF5B5C4-B894-736E-9D2C-D0FEF82959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-658313" y="658313"/>
            <a:ext cx="5764270" cy="4447644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AFD7"/>
              </a:buClr>
              <a:buSzPts val="4000"/>
              <a:buFont typeface="Sen"/>
              <a:buNone/>
            </a:pPr>
            <a:r>
              <a:rPr lang="en-GB" sz="4000" b="1" dirty="0">
                <a:solidFill>
                  <a:srgbClr val="00AFD7"/>
                </a:solidFill>
                <a:latin typeface="Sen" panose="020B0604020202020204" charset="0"/>
                <a:ea typeface="Ebrima" panose="02000000000000000000" pitchFamily="2" charset="0"/>
                <a:cs typeface="Ebrima" panose="02000000000000000000" pitchFamily="2" charset="0"/>
                <a:sym typeface="Sen"/>
              </a:rPr>
              <a:t>Objectives of CS1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7ED326B-C575-9F6C-F681-12D52B8D083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dirty="0">
                <a:ea typeface="Ebrima" panose="02000000000000000000" pitchFamily="2" charset="0"/>
                <a:cs typeface="Ebrima" panose="02000000000000000000" pitchFamily="2" charset="0"/>
              </a:rPr>
              <a:t>Research question</a:t>
            </a:r>
          </a:p>
          <a:p>
            <a:pPr lvl="1"/>
            <a:r>
              <a:rPr lang="en-GB" dirty="0">
                <a:ea typeface="Ebrima" panose="02000000000000000000" pitchFamily="2" charset="0"/>
                <a:cs typeface="Ebrima" panose="02000000000000000000" pitchFamily="2" charset="0"/>
              </a:rPr>
              <a:t>Does contact with nature help adults build resilience (self-efficacy) that allows them to cope better (in terms of their subjective well-being) with stress (specifically, with increased volatility in their income)?</a:t>
            </a:r>
          </a:p>
          <a:p>
            <a:r>
              <a:rPr lang="en-GB" dirty="0">
                <a:ea typeface="Ebrima" panose="02000000000000000000" pitchFamily="2" charset="0"/>
                <a:cs typeface="Ebrima" panose="02000000000000000000" pitchFamily="2" charset="0"/>
              </a:rPr>
              <a:t>Hypotheses</a:t>
            </a:r>
          </a:p>
          <a:p>
            <a:pPr lvl="1"/>
            <a:r>
              <a:rPr lang="en-GB" dirty="0">
                <a:ea typeface="Ebrima" panose="02000000000000000000" pitchFamily="2" charset="0"/>
                <a:cs typeface="Ebrima" panose="02000000000000000000" pitchFamily="2" charset="0"/>
              </a:rPr>
              <a:t>Higher nature contact is associated with higher levels of SWB (specifically GHQ-12 score (the “main effect” hypothesis).</a:t>
            </a:r>
          </a:p>
          <a:p>
            <a:pPr lvl="1"/>
            <a:r>
              <a:rPr lang="en-GB" dirty="0">
                <a:ea typeface="Ebrima" panose="02000000000000000000" pitchFamily="2" charset="0"/>
                <a:cs typeface="Ebrima" panose="02000000000000000000" pitchFamily="2" charset="0"/>
              </a:rPr>
              <a:t>Association between nature contact and SWB in subsequent waves is due to increased resilience (specifically generalised self-efficacy) (the “mediation hypothesis”)</a:t>
            </a:r>
          </a:p>
          <a:p>
            <a:pPr lvl="1"/>
            <a:r>
              <a:rPr lang="en-GB" dirty="0">
                <a:ea typeface="Ebrima" panose="02000000000000000000" pitchFamily="2" charset="0"/>
                <a:cs typeface="Ebrima" panose="02000000000000000000" pitchFamily="2" charset="0"/>
              </a:rPr>
              <a:t>Increase in income volatility attenuates the nature contact-SWB relationship; no change or a decrease in income volatility is associated with a stronger nature-SWB relationship (the “moderation hypothesis”).</a:t>
            </a:r>
          </a:p>
        </p:txBody>
      </p:sp>
      <p:sp>
        <p:nvSpPr>
          <p:cNvPr id="100" name="Google Shape;100;p2"/>
          <p:cNvSpPr/>
          <p:nvPr/>
        </p:nvSpPr>
        <p:spPr>
          <a:xfrm>
            <a:off x="0" y="6725572"/>
            <a:ext cx="6096000" cy="132300"/>
          </a:xfrm>
          <a:prstGeom prst="rect">
            <a:avLst/>
          </a:prstGeom>
          <a:solidFill>
            <a:srgbClr val="0047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Sen" panose="020B0604020202020204" charset="0"/>
              <a:ea typeface="Ebrima" panose="02000000000000000000" pitchFamily="2" charset="0"/>
              <a:cs typeface="Ebrima" panose="02000000000000000000" pitchFamily="2" charset="0"/>
              <a:sym typeface="Calibri"/>
            </a:endParaRPr>
          </a:p>
        </p:txBody>
      </p:sp>
      <p:sp>
        <p:nvSpPr>
          <p:cNvPr id="101" name="Google Shape;101;p2"/>
          <p:cNvSpPr/>
          <p:nvPr/>
        </p:nvSpPr>
        <p:spPr>
          <a:xfrm>
            <a:off x="6096000" y="6725572"/>
            <a:ext cx="6096000" cy="132300"/>
          </a:xfrm>
          <a:prstGeom prst="rect">
            <a:avLst/>
          </a:prstGeom>
          <a:solidFill>
            <a:srgbClr val="00AFD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Sen" panose="020B0604020202020204" charset="0"/>
              <a:ea typeface="Ebrima" panose="02000000000000000000" pitchFamily="2" charset="0"/>
              <a:cs typeface="Ebrima" panose="02000000000000000000" pitchFamily="2" charset="0"/>
              <a:sym typeface="Calibri"/>
            </a:endParaRPr>
          </a:p>
        </p:txBody>
      </p:sp>
      <p:sp>
        <p:nvSpPr>
          <p:cNvPr id="102" name="Google Shape;102;p2"/>
          <p:cNvSpPr/>
          <p:nvPr/>
        </p:nvSpPr>
        <p:spPr>
          <a:xfrm>
            <a:off x="0" y="6610265"/>
            <a:ext cx="12192000" cy="115200"/>
          </a:xfrm>
          <a:prstGeom prst="rect">
            <a:avLst/>
          </a:prstGeom>
          <a:solidFill>
            <a:srgbClr val="49B17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Sen" panose="020B0604020202020204" charset="0"/>
              <a:ea typeface="Ebrima" panose="02000000000000000000" pitchFamily="2" charset="0"/>
              <a:cs typeface="Ebrima" panose="02000000000000000000" pitchFamily="2" charset="0"/>
              <a:sym typeface="Calibri"/>
            </a:endParaRPr>
          </a:p>
        </p:txBody>
      </p:sp>
      <p:pic>
        <p:nvPicPr>
          <p:cNvPr id="103" name="Google Shape;103;p2" descr="A flag with yellow stars in a circle&#10;&#10;Description automatically generated with low confidenc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372661" y="300128"/>
            <a:ext cx="754544" cy="49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2" descr="A picture containing font, graphics, symbol, text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422293" y="328322"/>
            <a:ext cx="1495593" cy="4416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2"/>
          <p:cNvPicPr preferRelativeResize="0"/>
          <p:nvPr/>
        </p:nvPicPr>
        <p:blipFill rotWithShape="1">
          <a:blip r:embed="rId5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627" y="-85724"/>
            <a:ext cx="2631234" cy="1248264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 descr="A rock with a hole in it&#10;&#10;AI-generated content may be incorrect.">
            <a:extLst>
              <a:ext uri="{FF2B5EF4-FFF2-40B4-BE49-F238E27FC236}">
                <a16:creationId xmlns:a16="http://schemas.microsoft.com/office/drawing/2014/main" id="{88AABF24-9665-F7EA-1F8C-23566667036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768858" y="2173788"/>
            <a:ext cx="3423141" cy="443637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80A3A03-CD3A-F22A-03AD-FEB848102873}"/>
              </a:ext>
            </a:extLst>
          </p:cNvPr>
          <p:cNvSpPr txBox="1"/>
          <p:nvPr/>
        </p:nvSpPr>
        <p:spPr>
          <a:xfrm>
            <a:off x="10655938" y="2173681"/>
            <a:ext cx="1536062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sz="1800" dirty="0">
                <a:solidFill>
                  <a:schemeClr val="bg1"/>
                </a:solidFill>
                <a:latin typeface="Sen" panose="020B0604020202020204" charset="0"/>
                <a:ea typeface="Ebrima" panose="02000000000000000000" pitchFamily="2" charset="0"/>
                <a:cs typeface="Ebrima" panose="02000000000000000000" pitchFamily="2" charset="0"/>
              </a:rPr>
              <a:t>Analysis of</a:t>
            </a:r>
          </a:p>
          <a:p>
            <a:pPr algn="r"/>
            <a:r>
              <a:rPr lang="en-GB" sz="1800" dirty="0">
                <a:solidFill>
                  <a:schemeClr val="bg1"/>
                </a:solidFill>
                <a:latin typeface="Sen" panose="020B0604020202020204" charset="0"/>
                <a:ea typeface="Ebrima" panose="02000000000000000000" pitchFamily="2" charset="0"/>
                <a:cs typeface="Ebrima" panose="02000000000000000000" pitchFamily="2" charset="0"/>
              </a:rPr>
              <a:t>secondary</a:t>
            </a:r>
          </a:p>
          <a:p>
            <a:pPr algn="r"/>
            <a:r>
              <a:rPr lang="en-GB" sz="1800" dirty="0">
                <a:solidFill>
                  <a:schemeClr val="bg1"/>
                </a:solidFill>
                <a:latin typeface="Sen" panose="020B0604020202020204" charset="0"/>
                <a:ea typeface="Ebrima" panose="02000000000000000000" pitchFamily="2" charset="0"/>
                <a:cs typeface="Ebrima" panose="02000000000000000000" pitchFamily="2" charset="0"/>
              </a:rPr>
              <a:t>longitudinal</a:t>
            </a:r>
          </a:p>
          <a:p>
            <a:pPr algn="r"/>
            <a:r>
              <a:rPr lang="en-GB" sz="1800" dirty="0">
                <a:solidFill>
                  <a:schemeClr val="bg1"/>
                </a:solidFill>
                <a:latin typeface="Sen" panose="020B0604020202020204" charset="0"/>
                <a:ea typeface="Ebrima" panose="02000000000000000000" pitchFamily="2" charset="0"/>
                <a:cs typeface="Ebrima" panose="02000000000000000000" pitchFamily="2" charset="0"/>
              </a:rPr>
              <a:t>panel survey</a:t>
            </a:r>
          </a:p>
          <a:p>
            <a:pPr algn="r"/>
            <a:r>
              <a:rPr lang="en-GB" sz="1800" dirty="0">
                <a:solidFill>
                  <a:schemeClr val="bg1"/>
                </a:solidFill>
                <a:latin typeface="Sen" panose="020B0604020202020204" charset="0"/>
                <a:ea typeface="Ebrima" panose="02000000000000000000" pitchFamily="2" charset="0"/>
                <a:cs typeface="Ebrima" panose="02000000000000000000" pitchFamily="2" charset="0"/>
              </a:rPr>
              <a:t>data</a:t>
            </a:r>
          </a:p>
          <a:p>
            <a:pPr algn="r"/>
            <a:endParaRPr lang="en-GB" sz="1800" dirty="0">
              <a:solidFill>
                <a:schemeClr val="bg1"/>
              </a:solidFill>
              <a:latin typeface="Sen" panose="020B0604020202020204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0CED2566-A65F-2413-2024-B36094C815CE}"/>
              </a:ext>
            </a:extLst>
          </p:cNvPr>
          <p:cNvGrpSpPr/>
          <p:nvPr/>
        </p:nvGrpSpPr>
        <p:grpSpPr>
          <a:xfrm>
            <a:off x="8768857" y="6240826"/>
            <a:ext cx="3471773" cy="369332"/>
            <a:chOff x="8768857" y="6240826"/>
            <a:chExt cx="3471773" cy="369332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6CB1B7AF-F43A-5EE2-B845-04B13A9A307E}"/>
                </a:ext>
              </a:extLst>
            </p:cNvPr>
            <p:cNvSpPr txBox="1"/>
            <p:nvPr/>
          </p:nvSpPr>
          <p:spPr>
            <a:xfrm>
              <a:off x="8768857" y="6240826"/>
              <a:ext cx="93968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800" dirty="0">
                  <a:solidFill>
                    <a:schemeClr val="bg1"/>
                  </a:solidFill>
                  <a:latin typeface="Sen" panose="020B0604020202020204" charset="0"/>
                  <a:ea typeface="Ebrima" panose="02000000000000000000" pitchFamily="2" charset="0"/>
                  <a:cs typeface="Ebrima" panose="02000000000000000000" pitchFamily="2" charset="0"/>
                </a:rPr>
                <a:t>UKHLS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044778F4-9BBB-F948-A804-34D62DB77C32}"/>
                </a:ext>
              </a:extLst>
            </p:cNvPr>
            <p:cNvSpPr txBox="1"/>
            <p:nvPr/>
          </p:nvSpPr>
          <p:spPr>
            <a:xfrm>
              <a:off x="9659908" y="6286992"/>
              <a:ext cx="2580722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/>
              <a:r>
                <a:rPr lang="en-GB" sz="1200" dirty="0">
                  <a:solidFill>
                    <a:schemeClr val="bg1"/>
                  </a:solidFill>
                  <a:latin typeface="Sen" panose="020B0604020202020204" charset="0"/>
                </a:rPr>
                <a:t>www.understandingsociety.ac.uk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22CA61-0F51-59CC-8D8B-3173DDECF6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0C0688-AE33-DD05-5869-9647AB4D021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43865" y="295275"/>
            <a:ext cx="10708640" cy="714374"/>
          </a:xfrm>
        </p:spPr>
        <p:txBody>
          <a:bodyPr>
            <a:noAutofit/>
          </a:bodyPr>
          <a:lstStyle/>
          <a:p>
            <a:pPr algn="l">
              <a:spcBef>
                <a:spcPts val="1200"/>
              </a:spcBef>
            </a:pPr>
            <a:r>
              <a:rPr lang="sv-SE" sz="4000" b="1">
                <a:solidFill>
                  <a:srgbClr val="00AFD7"/>
                </a:solidFill>
                <a:latin typeface="Sen" pitchFamily="2" charset="0"/>
              </a:rPr>
              <a:t>Paper 2: Action research at care farms</a:t>
            </a:r>
            <a:endParaRPr lang="sv-SE" sz="3600" b="1" i="1" dirty="0">
              <a:solidFill>
                <a:srgbClr val="00AFD7"/>
              </a:solidFill>
              <a:latin typeface="Sen" pitchFamily="2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D13357C-9115-39A1-88D4-899B6DE6889D}"/>
              </a:ext>
            </a:extLst>
          </p:cNvPr>
          <p:cNvSpPr/>
          <p:nvPr/>
        </p:nvSpPr>
        <p:spPr>
          <a:xfrm>
            <a:off x="0" y="6725572"/>
            <a:ext cx="6096000" cy="132428"/>
          </a:xfrm>
          <a:prstGeom prst="rect">
            <a:avLst/>
          </a:prstGeom>
          <a:solidFill>
            <a:srgbClr val="00476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E78DC57-3419-13A8-6969-C2D6B1B4D5FE}"/>
              </a:ext>
            </a:extLst>
          </p:cNvPr>
          <p:cNvSpPr/>
          <p:nvPr/>
        </p:nvSpPr>
        <p:spPr>
          <a:xfrm>
            <a:off x="6096000" y="6725572"/>
            <a:ext cx="6096000" cy="132428"/>
          </a:xfrm>
          <a:prstGeom prst="rect">
            <a:avLst/>
          </a:prstGeom>
          <a:solidFill>
            <a:srgbClr val="00AFD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83B9AFF-A4F1-50AB-17F6-F27C77ED4A16}"/>
              </a:ext>
            </a:extLst>
          </p:cNvPr>
          <p:cNvSpPr/>
          <p:nvPr/>
        </p:nvSpPr>
        <p:spPr>
          <a:xfrm>
            <a:off x="0" y="6610265"/>
            <a:ext cx="12192000" cy="115307"/>
          </a:xfrm>
          <a:prstGeom prst="rect">
            <a:avLst/>
          </a:prstGeom>
          <a:solidFill>
            <a:srgbClr val="49B17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23AA4AF6-9B87-350A-8E93-CC27557A7AA7}"/>
              </a:ext>
            </a:extLst>
          </p:cNvPr>
          <p:cNvSpPr txBox="1"/>
          <p:nvPr/>
        </p:nvSpPr>
        <p:spPr>
          <a:xfrm>
            <a:off x="788125" y="5342576"/>
            <a:ext cx="10263674" cy="12003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Van den Berg, A. E., Van den Berg, M.M.H.E. &amp; Van Rompay, T (2025). </a:t>
            </a: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MS Gothic" panose="020B0609070205080204" pitchFamily="49" charset="-128"/>
                <a:cs typeface="Times New Roman" panose="02020603050405020304" pitchFamily="18" charset="0"/>
              </a:rPr>
              <a:t>Action research for a better use of the outdoor area at care farms. </a:t>
            </a:r>
            <a:r>
              <a:rPr kumimoji="0" lang="nl-NL" sz="24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Environmental Research.</a:t>
            </a:r>
            <a:endParaRPr kumimoji="0" lang="nl-NL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5534AFA2-91A8-5C35-07EE-D64D130EC431}"/>
              </a:ext>
            </a:extLst>
          </p:cNvPr>
          <p:cNvSpPr txBox="1"/>
          <p:nvPr/>
        </p:nvSpPr>
        <p:spPr>
          <a:xfrm>
            <a:off x="618106" y="4728275"/>
            <a:ext cx="609447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800" b="1" i="0" u="none" strike="noStrike" kern="1200" cap="none" spc="0" normalizeH="0" baseline="0" noProof="0">
                <a:ln>
                  <a:noFill/>
                </a:ln>
                <a:solidFill>
                  <a:srgbClr val="00AFD7"/>
                </a:solidFill>
                <a:effectLst/>
                <a:uLnTx/>
                <a:uFillTx/>
                <a:latin typeface="Sen" pitchFamily="2" charset="0"/>
                <a:ea typeface="+mn-ea"/>
                <a:cs typeface="+mn-cs"/>
              </a:rPr>
              <a:t>Status: concept</a:t>
            </a: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FCA391F1-6B56-9105-ECB8-07232EB3FF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2762" y="1344930"/>
            <a:ext cx="5476875" cy="316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484297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7761A555-6C97-C8D7-D4CE-D11B23A2DC2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156312" y="1017270"/>
            <a:ext cx="9879376" cy="4823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5494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3"/>
          <p:cNvSpPr txBox="1">
            <a:spLocks noGrp="1"/>
          </p:cNvSpPr>
          <p:nvPr>
            <p:ph type="title"/>
          </p:nvPr>
        </p:nvSpPr>
        <p:spPr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90000"/>
          </a:bodyPr>
          <a:lstStyle/>
          <a:p>
            <a:pPr lvl="0"/>
            <a:r>
              <a:rPr lang="en-GB" dirty="0">
                <a:sym typeface="Sen"/>
              </a:rPr>
              <a:t>Update on data collection and analysis</a:t>
            </a:r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7383AE4-4348-65FB-71E7-68C65CAE45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1621" y="2476182"/>
            <a:ext cx="7130619" cy="3363786"/>
          </a:xfrm>
        </p:spPr>
        <p:txBody>
          <a:bodyPr>
            <a:normAutofit fontScale="92500" lnSpcReduction="10000"/>
          </a:bodyPr>
          <a:lstStyle/>
          <a:p>
            <a:pPr marL="285750" lvl="4" indent="-285750">
              <a:lnSpc>
                <a:spcPct val="107000"/>
              </a:lnSpc>
              <a:buClr>
                <a:srgbClr val="49B170"/>
              </a:buClr>
              <a:buFont typeface="Arial" panose="020B0604020202020204" pitchFamily="34" charset="0"/>
              <a:buChar char="•"/>
            </a:pPr>
            <a:r>
              <a:rPr lang="en-GB" dirty="0">
                <a:latin typeface="Sen"/>
                <a:ea typeface="Sen"/>
                <a:cs typeface="Sen"/>
                <a:sym typeface="Sen"/>
              </a:rPr>
              <a:t>Three derived exposure metrics assigned to 2.5 million GB postcodes</a:t>
            </a:r>
          </a:p>
          <a:p>
            <a:pPr marL="742950" lvl="5" indent="-285750">
              <a:lnSpc>
                <a:spcPct val="107000"/>
              </a:lnSpc>
              <a:buClr>
                <a:srgbClr val="49B170"/>
              </a:buClr>
              <a:buFont typeface="Arial" panose="020B0604020202020204" pitchFamily="34" charset="0"/>
              <a:buChar char="•"/>
            </a:pPr>
            <a:r>
              <a:rPr lang="en-GB" dirty="0">
                <a:latin typeface="Sen"/>
                <a:ea typeface="Sen"/>
                <a:cs typeface="Sen"/>
                <a:sym typeface="Sen"/>
              </a:rPr>
              <a:t>Proportions of 21 classes of land cover in 300m and 1000m radial buffers of postcode centroids</a:t>
            </a:r>
          </a:p>
          <a:p>
            <a:pPr marL="742950" lvl="5" indent="-285750">
              <a:lnSpc>
                <a:spcPct val="107000"/>
              </a:lnSpc>
              <a:buClr>
                <a:srgbClr val="49B170"/>
              </a:buClr>
              <a:buFont typeface="Arial" panose="020B0604020202020204" pitchFamily="34" charset="0"/>
              <a:buChar char="•"/>
            </a:pPr>
            <a:r>
              <a:rPr lang="en-GB" dirty="0">
                <a:latin typeface="Sen"/>
                <a:ea typeface="Sen"/>
                <a:cs typeface="Sen"/>
                <a:sym typeface="Sen"/>
              </a:rPr>
              <a:t>Euclidean distance (m) to nearest greenspace and greenspace access points from postcode centroids</a:t>
            </a:r>
          </a:p>
          <a:p>
            <a:pPr marL="742950" lvl="5" indent="-285750">
              <a:lnSpc>
                <a:spcPct val="107000"/>
              </a:lnSpc>
              <a:buClr>
                <a:srgbClr val="49B170"/>
              </a:buClr>
              <a:buFont typeface="Arial" panose="020B0604020202020204" pitchFamily="34" charset="0"/>
              <a:buChar char="•"/>
            </a:pPr>
            <a:r>
              <a:rPr lang="en-GB" dirty="0">
                <a:latin typeface="Sen"/>
                <a:ea typeface="Sen"/>
                <a:cs typeface="Sen"/>
                <a:sym typeface="Sen"/>
              </a:rPr>
              <a:t>Euclidean distance (m) to nearest coastline</a:t>
            </a:r>
          </a:p>
          <a:p>
            <a:pPr marL="285750" lvl="4" indent="-285750">
              <a:lnSpc>
                <a:spcPct val="107000"/>
              </a:lnSpc>
              <a:buClr>
                <a:srgbClr val="49B170"/>
              </a:buClr>
              <a:buFont typeface="Arial" panose="020B0604020202020204" pitchFamily="34" charset="0"/>
              <a:buChar char="•"/>
            </a:pPr>
            <a:r>
              <a:rPr lang="en-GB" dirty="0">
                <a:latin typeface="Sen"/>
                <a:ea typeface="Sen"/>
                <a:cs typeface="Sen"/>
                <a:sym typeface="Sen"/>
              </a:rPr>
              <a:t>Draft structural equation modelling (SEM) script developed in R, using </a:t>
            </a:r>
            <a:r>
              <a:rPr lang="en-GB" dirty="0" err="1">
                <a:latin typeface="Courier New" panose="02070309020205020404" pitchFamily="49" charset="0"/>
                <a:ea typeface="Sen"/>
                <a:cs typeface="Courier New" panose="02070309020205020404" pitchFamily="49" charset="0"/>
                <a:sym typeface="Sen"/>
              </a:rPr>
              <a:t>lavaan</a:t>
            </a:r>
            <a:r>
              <a:rPr lang="en-GB" dirty="0">
                <a:latin typeface="Sen"/>
                <a:ea typeface="Sen"/>
                <a:cs typeface="Sen"/>
                <a:sym typeface="Sen"/>
              </a:rPr>
              <a:t> package</a:t>
            </a:r>
          </a:p>
          <a:p>
            <a:pPr marL="742950" lvl="5" indent="-285750">
              <a:lnSpc>
                <a:spcPct val="107000"/>
              </a:lnSpc>
              <a:buClr>
                <a:srgbClr val="49B170"/>
              </a:buClr>
              <a:buFont typeface="Arial" panose="020B0604020202020204" pitchFamily="34" charset="0"/>
              <a:buChar char="•"/>
            </a:pPr>
            <a:r>
              <a:rPr lang="en-GB" dirty="0">
                <a:latin typeface="Sen"/>
                <a:ea typeface="Sen"/>
                <a:cs typeface="Sen"/>
                <a:sym typeface="Sen"/>
              </a:rPr>
              <a:t>Based on conceptual SEM</a:t>
            </a:r>
          </a:p>
          <a:p>
            <a:pPr marL="742950" lvl="5" indent="-285750">
              <a:lnSpc>
                <a:spcPct val="107000"/>
              </a:lnSpc>
              <a:buClr>
                <a:srgbClr val="49B170"/>
              </a:buClr>
              <a:buFont typeface="Arial" panose="020B0604020202020204" pitchFamily="34" charset="0"/>
              <a:buChar char="•"/>
            </a:pPr>
            <a:r>
              <a:rPr lang="en-GB" dirty="0">
                <a:latin typeface="Sen"/>
                <a:ea typeface="Sen"/>
                <a:cs typeface="Sen"/>
                <a:sym typeface="Sen"/>
              </a:rPr>
              <a:t>Pending import into </a:t>
            </a:r>
            <a:r>
              <a:rPr lang="en-GB" dirty="0" err="1">
                <a:latin typeface="Sen"/>
                <a:ea typeface="Sen"/>
                <a:cs typeface="Sen"/>
                <a:sym typeface="Sen"/>
              </a:rPr>
              <a:t>SecureLab</a:t>
            </a:r>
            <a:endParaRPr lang="en-GB" dirty="0">
              <a:latin typeface="Sen"/>
              <a:ea typeface="Sen"/>
              <a:cs typeface="Sen"/>
              <a:sym typeface="Sen"/>
            </a:endParaRPr>
          </a:p>
          <a:p>
            <a:pPr marL="742950" lvl="5" indent="-285750">
              <a:lnSpc>
                <a:spcPct val="107000"/>
              </a:lnSpc>
              <a:buClr>
                <a:srgbClr val="49B170"/>
              </a:buClr>
              <a:buFont typeface="Arial" panose="020B0604020202020204" pitchFamily="34" charset="0"/>
              <a:buChar char="•"/>
            </a:pPr>
            <a:endParaRPr lang="en-GB" dirty="0">
              <a:latin typeface="Sen"/>
              <a:ea typeface="Sen"/>
              <a:cs typeface="Sen"/>
              <a:sym typeface="Sen"/>
            </a:endParaRPr>
          </a:p>
        </p:txBody>
      </p:sp>
      <p:sp>
        <p:nvSpPr>
          <p:cNvPr id="112" name="Google Shape;112;p3"/>
          <p:cNvSpPr/>
          <p:nvPr/>
        </p:nvSpPr>
        <p:spPr>
          <a:xfrm>
            <a:off x="0" y="6725572"/>
            <a:ext cx="6096000" cy="132428"/>
          </a:xfrm>
          <a:prstGeom prst="rect">
            <a:avLst/>
          </a:prstGeom>
          <a:solidFill>
            <a:srgbClr val="0047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3" name="Google Shape;113;p3"/>
          <p:cNvSpPr/>
          <p:nvPr/>
        </p:nvSpPr>
        <p:spPr>
          <a:xfrm>
            <a:off x="6096000" y="6725572"/>
            <a:ext cx="6096000" cy="132428"/>
          </a:xfrm>
          <a:prstGeom prst="rect">
            <a:avLst/>
          </a:prstGeom>
          <a:solidFill>
            <a:srgbClr val="00AFD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4" name="Google Shape;114;p3"/>
          <p:cNvSpPr/>
          <p:nvPr/>
        </p:nvSpPr>
        <p:spPr>
          <a:xfrm>
            <a:off x="0" y="6610265"/>
            <a:ext cx="12192000" cy="115307"/>
          </a:xfrm>
          <a:prstGeom prst="rect">
            <a:avLst/>
          </a:prstGeom>
          <a:solidFill>
            <a:srgbClr val="49B17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5" name="Google Shape;115;p3" descr="A flag with yellow stars in a circle&#10;&#10;Description automatically generated with low confidenc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372661" y="300128"/>
            <a:ext cx="754544" cy="49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p3" descr="A picture containing font, graphics, symbol, text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422293" y="328322"/>
            <a:ext cx="1495593" cy="4416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3"/>
          <p:cNvPicPr preferRelativeResize="0"/>
          <p:nvPr/>
        </p:nvPicPr>
        <p:blipFill rotWithShape="1">
          <a:blip r:embed="rId5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627" y="-85724"/>
            <a:ext cx="2631232" cy="12482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1" descr="A couple of people standing on a hill looking at a wave&#10;&#10;AI-generated content may be incorrect.">
            <a:extLst>
              <a:ext uri="{FF2B5EF4-FFF2-40B4-BE49-F238E27FC236}">
                <a16:creationId xmlns:a16="http://schemas.microsoft.com/office/drawing/2014/main" id="{8D0EBDB9-54EC-DED7-DC06-385D2C333B3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769030" y="2173785"/>
            <a:ext cx="3422969" cy="4436425"/>
          </a:xfrm>
          <a:prstGeom prst="rect">
            <a:avLst/>
          </a:prstGeom>
        </p:spPr>
      </p:pic>
      <p:pic>
        <p:nvPicPr>
          <p:cNvPr id="21" name="Picture 20" descr="A screenshot of a computer screen&#10;&#10;AI-generated content may be incorrect.">
            <a:extLst>
              <a:ext uri="{FF2B5EF4-FFF2-40B4-BE49-F238E27FC236}">
                <a16:creationId xmlns:a16="http://schemas.microsoft.com/office/drawing/2014/main" id="{2E78792B-5991-0186-BA52-ECE5DA6EA385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20729"/>
          <a:stretch>
            <a:fillRect/>
          </a:stretch>
        </p:blipFill>
        <p:spPr>
          <a:xfrm>
            <a:off x="8769030" y="2173730"/>
            <a:ext cx="3422970" cy="2721274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D655071D-CC64-4040-D9ED-EF7AD9425B1C}"/>
              </a:ext>
            </a:extLst>
          </p:cNvPr>
          <p:cNvSpPr/>
          <p:nvPr/>
        </p:nvSpPr>
        <p:spPr>
          <a:xfrm>
            <a:off x="8769029" y="4684079"/>
            <a:ext cx="3422970" cy="19261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3" name="Picture 22" descr="A map of a city&#10;&#10;AI-generated content may be incorrect.">
            <a:extLst>
              <a:ext uri="{FF2B5EF4-FFF2-40B4-BE49-F238E27FC236}">
                <a16:creationId xmlns:a16="http://schemas.microsoft.com/office/drawing/2014/main" id="{EE6D2DE3-2EE0-5B86-D97D-20F4E0233CC6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20729"/>
          <a:stretch>
            <a:fillRect/>
          </a:stretch>
        </p:blipFill>
        <p:spPr>
          <a:xfrm>
            <a:off x="8769031" y="2173675"/>
            <a:ext cx="3422969" cy="2721274"/>
          </a:xfrm>
          <a:prstGeom prst="rect">
            <a:avLst/>
          </a:prstGeom>
        </p:spPr>
      </p:pic>
      <p:pic>
        <p:nvPicPr>
          <p:cNvPr id="19" name="Picture 18" descr="A map of a city&#10;&#10;AI-generated content may be incorrect.">
            <a:extLst>
              <a:ext uri="{FF2B5EF4-FFF2-40B4-BE49-F238E27FC236}">
                <a16:creationId xmlns:a16="http://schemas.microsoft.com/office/drawing/2014/main" id="{1ADABDD7-1DE6-8761-EE24-B2BD8E3370E7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20730"/>
          <a:stretch>
            <a:fillRect/>
          </a:stretch>
        </p:blipFill>
        <p:spPr>
          <a:xfrm>
            <a:off x="8769030" y="2173675"/>
            <a:ext cx="3422970" cy="272127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  <p:bldP spid="24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4"/>
          <p:cNvSpPr txBox="1">
            <a:spLocks noGrp="1"/>
          </p:cNvSpPr>
          <p:nvPr>
            <p:ph type="title"/>
          </p:nvPr>
        </p:nvSpPr>
        <p:spPr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90000"/>
          </a:bodyPr>
          <a:lstStyle/>
          <a:p>
            <a:pPr lvl="0"/>
            <a:r>
              <a:rPr lang="sv-SE">
                <a:sym typeface="Sen"/>
              </a:rPr>
              <a:t>Upcoming challenges</a:t>
            </a:r>
            <a:endParaRPr lang="sv-S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9E3F6BA-3F7F-B250-EC45-D684607BDC8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Wrangling UKHLS data</a:t>
            </a:r>
          </a:p>
          <a:p>
            <a:pPr lvl="1"/>
            <a:r>
              <a:rPr lang="en-GB" dirty="0"/>
              <a:t>Very large data set: 40,000 households, 2,000-4,000 variables per wave</a:t>
            </a:r>
          </a:p>
          <a:p>
            <a:pPr lvl="1"/>
            <a:r>
              <a:rPr lang="en-GB" dirty="0"/>
              <a:t>Documentation</a:t>
            </a:r>
          </a:p>
          <a:p>
            <a:pPr lvl="1"/>
            <a:r>
              <a:rPr lang="en-GB" dirty="0"/>
              <a:t>Secure environment – import</a:t>
            </a:r>
          </a:p>
          <a:p>
            <a:pPr lvl="1"/>
            <a:r>
              <a:rPr lang="en-GB" dirty="0"/>
              <a:t>Managing disclosure risk – export</a:t>
            </a:r>
          </a:p>
          <a:p>
            <a:r>
              <a:rPr lang="en-GB" dirty="0"/>
              <a:t>Analytical challenges</a:t>
            </a:r>
          </a:p>
          <a:p>
            <a:pPr lvl="1"/>
            <a:r>
              <a:rPr lang="en-GB" dirty="0"/>
              <a:t>Accounting for multiple respondents living in the same household (treatment of clustering in longitudinal/multilevel SEM? randomly select on respondent per household?)</a:t>
            </a:r>
          </a:p>
          <a:p>
            <a:pPr lvl="1"/>
            <a:r>
              <a:rPr lang="en-GB" dirty="0"/>
              <a:t>Weighting (necessary? use </a:t>
            </a:r>
            <a:r>
              <a:rPr lang="en-GB" dirty="0" err="1">
                <a:latin typeface="Courier New" panose="02070309020205020404" pitchFamily="49" charset="0"/>
                <a:cs typeface="Courier New" panose="02070309020205020404" pitchFamily="49" charset="0"/>
              </a:rPr>
              <a:t>lavaan.survey</a:t>
            </a:r>
            <a:r>
              <a:rPr lang="en-GB" dirty="0"/>
              <a:t>?)</a:t>
            </a:r>
          </a:p>
        </p:txBody>
      </p:sp>
      <p:sp>
        <p:nvSpPr>
          <p:cNvPr id="124" name="Google Shape;124;p4"/>
          <p:cNvSpPr/>
          <p:nvPr/>
        </p:nvSpPr>
        <p:spPr>
          <a:xfrm>
            <a:off x="0" y="6725572"/>
            <a:ext cx="6096000" cy="132300"/>
          </a:xfrm>
          <a:prstGeom prst="rect">
            <a:avLst/>
          </a:prstGeom>
          <a:solidFill>
            <a:srgbClr val="0047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5" name="Google Shape;125;p4"/>
          <p:cNvSpPr/>
          <p:nvPr/>
        </p:nvSpPr>
        <p:spPr>
          <a:xfrm>
            <a:off x="6096000" y="6725572"/>
            <a:ext cx="6096000" cy="132300"/>
          </a:xfrm>
          <a:prstGeom prst="rect">
            <a:avLst/>
          </a:prstGeom>
          <a:solidFill>
            <a:srgbClr val="00AFD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6" name="Google Shape;126;p4"/>
          <p:cNvSpPr/>
          <p:nvPr/>
        </p:nvSpPr>
        <p:spPr>
          <a:xfrm>
            <a:off x="0" y="6610265"/>
            <a:ext cx="12192000" cy="115200"/>
          </a:xfrm>
          <a:prstGeom prst="rect">
            <a:avLst/>
          </a:prstGeom>
          <a:solidFill>
            <a:srgbClr val="49B17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7" name="Google Shape;127;p4" descr="A flag with yellow stars in a circle&#10;&#10;Description automatically generated with low confidenc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372661" y="300128"/>
            <a:ext cx="754544" cy="49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p4" descr="A picture containing font, graphics, symbol, text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422293" y="328322"/>
            <a:ext cx="1495593" cy="4416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p4"/>
          <p:cNvPicPr preferRelativeResize="0"/>
          <p:nvPr/>
        </p:nvPicPr>
        <p:blipFill rotWithShape="1">
          <a:blip r:embed="rId5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627" y="-85724"/>
            <a:ext cx="2631234" cy="1248264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 descr="A path through a forest&#10;&#10;AI-generated content may be incorrect.">
            <a:extLst>
              <a:ext uri="{FF2B5EF4-FFF2-40B4-BE49-F238E27FC236}">
                <a16:creationId xmlns:a16="http://schemas.microsoft.com/office/drawing/2014/main" id="{6E445779-24CF-CB91-8BF9-B0EA91D4FBC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769029" y="2173786"/>
            <a:ext cx="3422969" cy="44348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5"/>
          <p:cNvSpPr txBox="1">
            <a:spLocks noGrp="1"/>
          </p:cNvSpPr>
          <p:nvPr>
            <p:ph type="title"/>
          </p:nvPr>
        </p:nvSpPr>
        <p:spPr>
          <a:xfrm>
            <a:off x="887652" y="1540231"/>
            <a:ext cx="9144001" cy="633664"/>
          </a:xfr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90000"/>
          </a:bodyPr>
          <a:lstStyle/>
          <a:p>
            <a:pPr lvl="0"/>
            <a:r>
              <a:rPr lang="en-GB">
                <a:sym typeface="Sen"/>
              </a:rPr>
              <a:t>Publication ideas</a:t>
            </a:r>
            <a:br>
              <a:rPr lang="en-GB">
                <a:sym typeface="Sen"/>
              </a:rPr>
            </a:br>
            <a:r>
              <a:rPr lang="en-GB">
                <a:sym typeface="Sen"/>
              </a:rPr>
              <a:t>+ Needs for collaborations</a:t>
            </a:r>
            <a:endParaRPr lang="en-GB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31DC0C0-655D-3940-2049-4154F0FA04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1621" y="2476182"/>
            <a:ext cx="7988124" cy="3363786"/>
          </a:xfrm>
        </p:spPr>
        <p:txBody>
          <a:bodyPr>
            <a:normAutofit/>
          </a:bodyPr>
          <a:lstStyle/>
          <a:p>
            <a:r>
              <a:rPr lang="en-GB" dirty="0"/>
              <a:t>“The mediating role of self-efficacy in nature contact’s moderation of stress and wellbeing”</a:t>
            </a:r>
          </a:p>
          <a:p>
            <a:r>
              <a:rPr lang="en-GB" dirty="0"/>
              <a:t>Aim to submit to </a:t>
            </a:r>
            <a:r>
              <a:rPr lang="en-GB" i="1" dirty="0"/>
              <a:t>Environ Int</a:t>
            </a:r>
            <a:r>
              <a:rPr lang="en-GB" dirty="0"/>
              <a:t> by March 2026</a:t>
            </a:r>
          </a:p>
        </p:txBody>
      </p:sp>
      <p:sp>
        <p:nvSpPr>
          <p:cNvPr id="136" name="Google Shape;136;p5"/>
          <p:cNvSpPr/>
          <p:nvPr/>
        </p:nvSpPr>
        <p:spPr>
          <a:xfrm>
            <a:off x="0" y="6725572"/>
            <a:ext cx="6096000" cy="132300"/>
          </a:xfrm>
          <a:prstGeom prst="rect">
            <a:avLst/>
          </a:prstGeom>
          <a:solidFill>
            <a:srgbClr val="0047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7" name="Google Shape;137;p5"/>
          <p:cNvSpPr/>
          <p:nvPr/>
        </p:nvSpPr>
        <p:spPr>
          <a:xfrm>
            <a:off x="6096000" y="6725572"/>
            <a:ext cx="6096000" cy="132300"/>
          </a:xfrm>
          <a:prstGeom prst="rect">
            <a:avLst/>
          </a:prstGeom>
          <a:solidFill>
            <a:srgbClr val="00AFD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8" name="Google Shape;138;p5"/>
          <p:cNvSpPr/>
          <p:nvPr/>
        </p:nvSpPr>
        <p:spPr>
          <a:xfrm>
            <a:off x="0" y="6610265"/>
            <a:ext cx="12192000" cy="115200"/>
          </a:xfrm>
          <a:prstGeom prst="rect">
            <a:avLst/>
          </a:prstGeom>
          <a:solidFill>
            <a:srgbClr val="49B17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9" name="Google Shape;139;p5" descr="A flag with yellow stars in a circle&#10;&#10;Description automatically generated with low confidenc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372661" y="300128"/>
            <a:ext cx="754544" cy="49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5" descr="A picture containing font, graphics, symbol, text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422293" y="328322"/>
            <a:ext cx="1495593" cy="4416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5"/>
          <p:cNvPicPr preferRelativeResize="0"/>
          <p:nvPr/>
        </p:nvPicPr>
        <p:blipFill rotWithShape="1">
          <a:blip r:embed="rId5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627" y="-85724"/>
            <a:ext cx="2631234" cy="1248264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 descr="A person walking on a rocky hill&#10;&#10;AI-generated content may be incorrect.">
            <a:extLst>
              <a:ext uri="{FF2B5EF4-FFF2-40B4-BE49-F238E27FC236}">
                <a16:creationId xmlns:a16="http://schemas.microsoft.com/office/drawing/2014/main" id="{BB4B059C-584B-F679-CFF6-2B9B26D7B88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769029" y="2173287"/>
            <a:ext cx="3422970" cy="443686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AFD7"/>
              </a:buClr>
              <a:buSzPts val="4000"/>
              <a:buFont typeface="Sen"/>
              <a:buNone/>
            </a:pPr>
            <a:r>
              <a:rPr lang="sv-SE" sz="3600" b="1">
                <a:solidFill>
                  <a:srgbClr val="00AFD7"/>
                </a:solidFill>
                <a:latin typeface="Sen"/>
                <a:ea typeface="Sen"/>
                <a:cs typeface="Sen"/>
                <a:sym typeface="Sen"/>
              </a:rPr>
              <a:t>Timeline and next steps</a:t>
            </a:r>
            <a:endParaRPr sz="360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505167A-12A8-FAB3-DCA6-9F135AE5B9D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Wrangle UKHLS data </a:t>
            </a:r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Sept 2025</a:t>
            </a:r>
          </a:p>
          <a:p>
            <a:r>
              <a:rPr lang="en-GB" dirty="0"/>
              <a:t>Linkage between exposure metrics and UKHLS households/respondents </a:t>
            </a:r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Sept 2025</a:t>
            </a:r>
          </a:p>
          <a:p>
            <a:r>
              <a:rPr lang="en-GB" dirty="0"/>
              <a:t>Run SEM and interpret results </a:t>
            </a:r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Oct 2025</a:t>
            </a:r>
          </a:p>
          <a:p>
            <a:r>
              <a:rPr lang="en-GB" dirty="0"/>
              <a:t>Provide results to MUP for level 1 synthesis (D3.1) </a:t>
            </a:r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Dec 2025</a:t>
            </a:r>
          </a:p>
          <a:p>
            <a:r>
              <a:rPr lang="en-GB" dirty="0"/>
              <a:t>Write manuscript and submit </a:t>
            </a:r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February 2026</a:t>
            </a:r>
          </a:p>
          <a:p>
            <a:endParaRPr lang="en-GB" dirty="0"/>
          </a:p>
          <a:p>
            <a:endParaRPr lang="en-GB" dirty="0"/>
          </a:p>
        </p:txBody>
      </p:sp>
      <p:sp>
        <p:nvSpPr>
          <p:cNvPr id="148" name="Google Shape;148;p6"/>
          <p:cNvSpPr/>
          <p:nvPr/>
        </p:nvSpPr>
        <p:spPr>
          <a:xfrm>
            <a:off x="0" y="6725572"/>
            <a:ext cx="6096000" cy="132300"/>
          </a:xfrm>
          <a:prstGeom prst="rect">
            <a:avLst/>
          </a:prstGeom>
          <a:solidFill>
            <a:srgbClr val="0047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9" name="Google Shape;149;p6"/>
          <p:cNvSpPr/>
          <p:nvPr/>
        </p:nvSpPr>
        <p:spPr>
          <a:xfrm>
            <a:off x="6096000" y="6725572"/>
            <a:ext cx="6096000" cy="132300"/>
          </a:xfrm>
          <a:prstGeom prst="rect">
            <a:avLst/>
          </a:prstGeom>
          <a:solidFill>
            <a:srgbClr val="00AFD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0" name="Google Shape;150;p6"/>
          <p:cNvSpPr/>
          <p:nvPr/>
        </p:nvSpPr>
        <p:spPr>
          <a:xfrm>
            <a:off x="0" y="6610265"/>
            <a:ext cx="12192000" cy="115200"/>
          </a:xfrm>
          <a:prstGeom prst="rect">
            <a:avLst/>
          </a:prstGeom>
          <a:solidFill>
            <a:srgbClr val="49B17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1" name="Google Shape;151;p6" descr="A flag with yellow stars in a circle&#10;&#10;Description automatically generated with low confidenc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372661" y="300128"/>
            <a:ext cx="754544" cy="49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Google Shape;152;p6" descr="A picture containing font, graphics, symbol, text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422293" y="328322"/>
            <a:ext cx="1495593" cy="4416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Google Shape;153;p6"/>
          <p:cNvPicPr preferRelativeResize="0"/>
          <p:nvPr/>
        </p:nvPicPr>
        <p:blipFill rotWithShape="1">
          <a:blip r:embed="rId5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627" y="-85724"/>
            <a:ext cx="2631234" cy="124826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Looking up view of trees in the forest&#10;&#10;AI-generated content may be incorrect.">
            <a:extLst>
              <a:ext uri="{FF2B5EF4-FFF2-40B4-BE49-F238E27FC236}">
                <a16:creationId xmlns:a16="http://schemas.microsoft.com/office/drawing/2014/main" id="{3F2192D6-CF67-FC30-C21C-ADAEE8D3293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8262383" y="2680541"/>
            <a:ext cx="4436263" cy="3422969"/>
          </a:xfrm>
          <a:prstGeom prst="rect">
            <a:avLst/>
          </a:prstGeom>
        </p:spPr>
      </p:pic>
      <p:pic>
        <p:nvPicPr>
          <p:cNvPr id="5" name="Picture 4" descr="A person walking in the water&#10;&#10;AI-generated content may be incorrect.">
            <a:extLst>
              <a:ext uri="{FF2B5EF4-FFF2-40B4-BE49-F238E27FC236}">
                <a16:creationId xmlns:a16="http://schemas.microsoft.com/office/drawing/2014/main" id="{42233408-0E11-442D-32F4-7BAC17B3C34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769030" y="2161376"/>
            <a:ext cx="3422969" cy="444878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22F0792-D1D0-A010-E6B9-63E940FDBF89}"/>
              </a:ext>
            </a:extLst>
          </p:cNvPr>
          <p:cNvSpPr/>
          <p:nvPr/>
        </p:nvSpPr>
        <p:spPr>
          <a:xfrm>
            <a:off x="3514725" y="2552700"/>
            <a:ext cx="1209675" cy="3632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F9CF003-44D2-9C65-02E9-9873139B1A33}"/>
              </a:ext>
            </a:extLst>
          </p:cNvPr>
          <p:cNvSpPr/>
          <p:nvPr/>
        </p:nvSpPr>
        <p:spPr>
          <a:xfrm>
            <a:off x="3779676" y="3271998"/>
            <a:ext cx="1209675" cy="3632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BA87DA4-9584-B712-E6AB-69DBB3889DF6}"/>
              </a:ext>
            </a:extLst>
          </p:cNvPr>
          <p:cNvSpPr/>
          <p:nvPr/>
        </p:nvSpPr>
        <p:spPr>
          <a:xfrm>
            <a:off x="4384513" y="3523103"/>
            <a:ext cx="1209675" cy="3632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C0306C8-8458-1E7F-CAEE-F98604665FE5}"/>
              </a:ext>
            </a:extLst>
          </p:cNvPr>
          <p:cNvSpPr/>
          <p:nvPr/>
        </p:nvSpPr>
        <p:spPr>
          <a:xfrm>
            <a:off x="6549754" y="3943552"/>
            <a:ext cx="1209675" cy="3632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18B9DD8-B53C-D1CE-9503-5D14CD79B589}"/>
              </a:ext>
            </a:extLst>
          </p:cNvPr>
          <p:cNvSpPr/>
          <p:nvPr/>
        </p:nvSpPr>
        <p:spPr>
          <a:xfrm>
            <a:off x="4364277" y="4374333"/>
            <a:ext cx="1731723" cy="3632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4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7"/>
          <p:cNvSpPr txBox="1">
            <a:spLocks noGrp="1"/>
          </p:cNvSpPr>
          <p:nvPr>
            <p:ph type="title"/>
          </p:nvPr>
        </p:nvSpPr>
        <p:spPr>
          <a:xfrm>
            <a:off x="1524000" y="2215131"/>
            <a:ext cx="9144000" cy="1247131"/>
          </a:xfr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lvl="0"/>
            <a:r>
              <a:rPr lang="sv-SE" dirty="0">
                <a:sym typeface="Fira Sans"/>
              </a:rPr>
              <a:t>Thank you</a:t>
            </a:r>
          </a:p>
        </p:txBody>
      </p:sp>
      <p:sp>
        <p:nvSpPr>
          <p:cNvPr id="160" name="Google Shape;160;p7"/>
          <p:cNvSpPr txBox="1">
            <a:spLocks noGrp="1"/>
          </p:cNvSpPr>
          <p:nvPr>
            <p:ph type="body" idx="1"/>
          </p:nvPr>
        </p:nvSpPr>
        <p:spPr>
          <a:xfrm>
            <a:off x="1524000" y="3790644"/>
            <a:ext cx="9144000" cy="1655762"/>
          </a:xfr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lvl="0"/>
            <a:r>
              <a:rPr lang="sv-SE" sz="2000" dirty="0">
                <a:hlinkClick r:id="rId3"/>
              </a:rPr>
              <a:t>j.grellier@exeter.ac.uk</a:t>
            </a:r>
            <a:r>
              <a:rPr lang="sv-SE" sz="2000" dirty="0"/>
              <a:t> </a:t>
            </a:r>
          </a:p>
        </p:txBody>
      </p:sp>
      <p:pic>
        <p:nvPicPr>
          <p:cNvPr id="2" name="Picture 1" descr="Logo&#10;&#10;Description automatically generated with medium confidence">
            <a:extLst>
              <a:ext uri="{FF2B5EF4-FFF2-40B4-BE49-F238E27FC236}">
                <a16:creationId xmlns:a16="http://schemas.microsoft.com/office/drawing/2014/main" id="{73AF60C4-1233-7004-60FC-C801030C1EE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74537" y="4203189"/>
            <a:ext cx="1642925" cy="108129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231AB8-FB56-EA2F-BDBF-AC54774E8B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B8F8EB-7F99-10B5-9BA8-8E8A1C9B2D6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4534" y="556533"/>
            <a:ext cx="10708640" cy="714374"/>
          </a:xfrm>
        </p:spPr>
        <p:txBody>
          <a:bodyPr>
            <a:noAutofit/>
          </a:bodyPr>
          <a:lstStyle/>
          <a:p>
            <a:pPr algn="l">
              <a:spcBef>
                <a:spcPts val="1200"/>
              </a:spcBef>
            </a:pPr>
            <a:r>
              <a:rPr lang="sv-SE" sz="4000" b="1">
                <a:solidFill>
                  <a:srgbClr val="00AFD7"/>
                </a:solidFill>
                <a:latin typeface="Sen" pitchFamily="2" charset="0"/>
              </a:rPr>
              <a:t>Paper 3: Walk of Life</a:t>
            </a:r>
            <a:br>
              <a:rPr lang="sv-SE" sz="4000" b="1">
                <a:solidFill>
                  <a:srgbClr val="00AFD7"/>
                </a:solidFill>
                <a:latin typeface="Sen" pitchFamily="2" charset="0"/>
              </a:rPr>
            </a:br>
            <a:r>
              <a:rPr lang="sv-SE" sz="3200" b="1">
                <a:solidFill>
                  <a:srgbClr val="00AFD7"/>
                </a:solidFill>
                <a:latin typeface="Sen" pitchFamily="2" charset="0"/>
              </a:rPr>
              <a:t>A grassroot initiative to support people with mental problems</a:t>
            </a:r>
            <a:endParaRPr lang="sv-SE" sz="3200" b="1" i="1" dirty="0">
              <a:solidFill>
                <a:srgbClr val="00AFD7"/>
              </a:solidFill>
              <a:latin typeface="Sen" pitchFamily="2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1FA75AD-332E-FD3E-1B71-A8D9E6C40ECB}"/>
              </a:ext>
            </a:extLst>
          </p:cNvPr>
          <p:cNvSpPr/>
          <p:nvPr/>
        </p:nvSpPr>
        <p:spPr>
          <a:xfrm>
            <a:off x="0" y="6725572"/>
            <a:ext cx="6096000" cy="132428"/>
          </a:xfrm>
          <a:prstGeom prst="rect">
            <a:avLst/>
          </a:prstGeom>
          <a:solidFill>
            <a:srgbClr val="00476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3CD6EEF-2C4E-6261-C2FB-927F2884B11B}"/>
              </a:ext>
            </a:extLst>
          </p:cNvPr>
          <p:cNvSpPr/>
          <p:nvPr/>
        </p:nvSpPr>
        <p:spPr>
          <a:xfrm>
            <a:off x="6096000" y="6725572"/>
            <a:ext cx="6096000" cy="132428"/>
          </a:xfrm>
          <a:prstGeom prst="rect">
            <a:avLst/>
          </a:prstGeom>
          <a:solidFill>
            <a:srgbClr val="00AFD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4F82059-31F1-4D99-4002-9E165BC1A58E}"/>
              </a:ext>
            </a:extLst>
          </p:cNvPr>
          <p:cNvSpPr/>
          <p:nvPr/>
        </p:nvSpPr>
        <p:spPr>
          <a:xfrm>
            <a:off x="0" y="6610265"/>
            <a:ext cx="12192000" cy="115307"/>
          </a:xfrm>
          <a:prstGeom prst="rect">
            <a:avLst/>
          </a:prstGeom>
          <a:solidFill>
            <a:srgbClr val="49B17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64ED92B2-6BCB-7DB8-408A-60D1D0D41824}"/>
              </a:ext>
            </a:extLst>
          </p:cNvPr>
          <p:cNvSpPr txBox="1"/>
          <p:nvPr/>
        </p:nvSpPr>
        <p:spPr>
          <a:xfrm>
            <a:off x="550506" y="5244542"/>
            <a:ext cx="10347647" cy="12003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Van den Berg, A. E., Klemann, K. &amp; Van Rompay, T (2025). </a:t>
            </a: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MS Gothic" panose="020B0609070205080204" pitchFamily="49" charset="-128"/>
                <a:cs typeface="Times New Roman" panose="02020603050405020304" pitchFamily="18" charset="0"/>
              </a:rPr>
              <a:t>Walk of Life: A Grassroots Nature-Based Coaching Initiative complements formal Mental Healthcare. </a:t>
            </a:r>
            <a:r>
              <a:rPr kumimoji="0" lang="en-US" sz="2400" b="0" i="1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MS Gothic" panose="020B0609070205080204" pitchFamily="49" charset="-128"/>
                <a:cs typeface="Times New Roman" panose="02020603050405020304" pitchFamily="18" charset="0"/>
              </a:rPr>
              <a:t>Environmental Psychology Open. </a:t>
            </a: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MS Gothic" panose="020B0609070205080204" pitchFamily="49" charset="-128"/>
              <a:cs typeface="Times New Roman" panose="02020603050405020304" pitchFamily="18" charset="0"/>
            </a:endParaRP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A692E538-5ED0-F5D5-3E2C-6B463E04B954}"/>
              </a:ext>
            </a:extLst>
          </p:cNvPr>
          <p:cNvSpPr txBox="1"/>
          <p:nvPr/>
        </p:nvSpPr>
        <p:spPr>
          <a:xfrm>
            <a:off x="453887" y="4532332"/>
            <a:ext cx="609447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800" b="1" i="0" u="none" strike="noStrike" kern="1200" cap="none" spc="0" normalizeH="0" baseline="0" noProof="0">
                <a:ln>
                  <a:noFill/>
                </a:ln>
                <a:solidFill>
                  <a:srgbClr val="00AFD7"/>
                </a:solidFill>
                <a:effectLst/>
                <a:uLnTx/>
                <a:uFillTx/>
                <a:latin typeface="Sen" pitchFamily="2" charset="0"/>
                <a:ea typeface="+mn-ea"/>
                <a:cs typeface="+mn-cs"/>
              </a:rPr>
              <a:t>Status: submitted</a:t>
            </a: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47DE4CE1-6D39-A883-0B13-22DF9081E18B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1735" y="1798663"/>
            <a:ext cx="2693857" cy="2002435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A5B41FE6-C311-E45A-3ED8-E0C1D4BEBE4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61673" y="1567542"/>
            <a:ext cx="4445864" cy="2705974"/>
          </a:xfrm>
          <a:prstGeom prst="rect">
            <a:avLst/>
          </a:prstGeom>
        </p:spPr>
      </p:pic>
      <p:pic>
        <p:nvPicPr>
          <p:cNvPr id="11" name="walkoflifeaudio_song2(1)">
            <a:hlinkClick r:id="" action="ppaction://media"/>
            <a:extLst>
              <a:ext uri="{FF2B5EF4-FFF2-40B4-BE49-F238E27FC236}">
                <a16:creationId xmlns:a16="http://schemas.microsoft.com/office/drawing/2014/main" id="{8DE7AD1C-9918-D983-65A1-0B08197A0C4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20.6666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4293366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231AB8-FB56-EA2F-BDBF-AC54774E8B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B8F8EB-7F99-10B5-9BA8-8E8A1C9B2D6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4344" y="-137160"/>
            <a:ext cx="10513696" cy="1630680"/>
          </a:xfrm>
        </p:spPr>
        <p:txBody>
          <a:bodyPr>
            <a:noAutofit/>
          </a:bodyPr>
          <a:lstStyle/>
          <a:p>
            <a:pPr algn="l">
              <a:spcBef>
                <a:spcPts val="1200"/>
              </a:spcBef>
            </a:pPr>
            <a:r>
              <a:rPr lang="sv-SE" sz="4000" b="1">
                <a:solidFill>
                  <a:srgbClr val="00AFD7"/>
                </a:solidFill>
                <a:latin typeface="Sen" pitchFamily="2" charset="0"/>
              </a:rPr>
              <a:t>Paper 4: Design implications for green spaces at healthcare settings</a:t>
            </a:r>
            <a:endParaRPr lang="sv-SE" sz="3200" b="1" i="1" dirty="0">
              <a:solidFill>
                <a:srgbClr val="00AFD7"/>
              </a:solidFill>
              <a:latin typeface="Sen" pitchFamily="2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1FA75AD-332E-FD3E-1B71-A8D9E6C40ECB}"/>
              </a:ext>
            </a:extLst>
          </p:cNvPr>
          <p:cNvSpPr/>
          <p:nvPr/>
        </p:nvSpPr>
        <p:spPr>
          <a:xfrm>
            <a:off x="0" y="6725572"/>
            <a:ext cx="6096000" cy="132428"/>
          </a:xfrm>
          <a:prstGeom prst="rect">
            <a:avLst/>
          </a:prstGeom>
          <a:solidFill>
            <a:srgbClr val="00476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3CD6EEF-2C4E-6261-C2FB-927F2884B11B}"/>
              </a:ext>
            </a:extLst>
          </p:cNvPr>
          <p:cNvSpPr/>
          <p:nvPr/>
        </p:nvSpPr>
        <p:spPr>
          <a:xfrm>
            <a:off x="6096000" y="6725572"/>
            <a:ext cx="6096000" cy="132428"/>
          </a:xfrm>
          <a:prstGeom prst="rect">
            <a:avLst/>
          </a:prstGeom>
          <a:solidFill>
            <a:srgbClr val="00AFD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4F82059-31F1-4D99-4002-9E165BC1A58E}"/>
              </a:ext>
            </a:extLst>
          </p:cNvPr>
          <p:cNvSpPr/>
          <p:nvPr/>
        </p:nvSpPr>
        <p:spPr>
          <a:xfrm>
            <a:off x="0" y="6610265"/>
            <a:ext cx="12192000" cy="115307"/>
          </a:xfrm>
          <a:prstGeom prst="rect">
            <a:avLst/>
          </a:prstGeom>
          <a:solidFill>
            <a:srgbClr val="49B17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64ED92B2-6BCB-7DB8-408A-60D1D0D41824}"/>
              </a:ext>
            </a:extLst>
          </p:cNvPr>
          <p:cNvSpPr txBox="1"/>
          <p:nvPr/>
        </p:nvSpPr>
        <p:spPr>
          <a:xfrm>
            <a:off x="550506" y="5244542"/>
            <a:ext cx="10347647" cy="12003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Van Rompay, T. J. L., M.M.H.E, Kranenburg, M. &amp; Van den Berg, A.E. (2025). </a:t>
            </a: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MS Gothic" panose="020B0609070205080204" pitchFamily="49" charset="-128"/>
                <a:cs typeface="Times New Roman" panose="02020603050405020304" pitchFamily="18" charset="0"/>
              </a:rPr>
              <a:t>Promoting resilience in  the outdoor area: A design perspective. </a:t>
            </a:r>
            <a:r>
              <a:rPr kumimoji="0" lang="en-US" sz="2400" b="0" i="1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MS Gothic" panose="020B0609070205080204" pitchFamily="49" charset="-128"/>
                <a:cs typeface="Times New Roman" panose="02020603050405020304" pitchFamily="18" charset="0"/>
              </a:rPr>
              <a:t>Journal to be decided. </a:t>
            </a: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MS Gothic" panose="020B0609070205080204" pitchFamily="49" charset="-128"/>
              <a:cs typeface="Times New Roman" panose="02020603050405020304" pitchFamily="18" charset="0"/>
            </a:endParaRP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A692E538-5ED0-F5D5-3E2C-6B463E04B954}"/>
              </a:ext>
            </a:extLst>
          </p:cNvPr>
          <p:cNvSpPr txBox="1"/>
          <p:nvPr/>
        </p:nvSpPr>
        <p:spPr>
          <a:xfrm>
            <a:off x="453887" y="4532332"/>
            <a:ext cx="609447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800" b="1" i="0" u="none" strike="noStrike" kern="1200" cap="none" spc="0" normalizeH="0" baseline="0" noProof="0">
                <a:ln>
                  <a:noFill/>
                </a:ln>
                <a:solidFill>
                  <a:srgbClr val="00AFD7"/>
                </a:solidFill>
                <a:effectLst/>
                <a:uLnTx/>
                <a:uFillTx/>
                <a:latin typeface="Sen" pitchFamily="2" charset="0"/>
                <a:ea typeface="+mn-ea"/>
                <a:cs typeface="+mn-cs"/>
              </a:rPr>
              <a:t>Status: forthcoming</a:t>
            </a: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" name="Afbeelding 15">
            <a:extLst>
              <a:ext uri="{FF2B5EF4-FFF2-40B4-BE49-F238E27FC236}">
                <a16:creationId xmlns:a16="http://schemas.microsoft.com/office/drawing/2014/main" id="{2C766623-CF47-392E-05BD-D85E63B0313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01520" y="1554480"/>
            <a:ext cx="5887726" cy="332128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649916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>
          <a:extLst>
            <a:ext uri="{FF2B5EF4-FFF2-40B4-BE49-F238E27FC236}">
              <a16:creationId xmlns:a16="http://schemas.microsoft.com/office/drawing/2014/main" id="{40EC7904-2348-4D30-3E9B-E95A2B866F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7">
            <a:extLst>
              <a:ext uri="{FF2B5EF4-FFF2-40B4-BE49-F238E27FC236}">
                <a16:creationId xmlns:a16="http://schemas.microsoft.com/office/drawing/2014/main" id="{3A7EF6C7-8C66-E6EA-3321-1B7F81E7226A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1524000" y="2224005"/>
            <a:ext cx="9144000" cy="12417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C3C3B"/>
              </a:buClr>
              <a:buSzPts val="6000"/>
              <a:buFont typeface="Fira Sans"/>
              <a:buNone/>
            </a:pPr>
            <a:r>
              <a:rPr lang="sv-SE" b="1" dirty="0">
                <a:solidFill>
                  <a:srgbClr val="3C3C3B"/>
                </a:solidFill>
                <a:latin typeface="Fira Sans"/>
                <a:ea typeface="Fira Sans"/>
                <a:cs typeface="Fira Sans"/>
                <a:sym typeface="Fira Sans"/>
              </a:rPr>
              <a:t>Thank you</a:t>
            </a:r>
            <a:endParaRPr b="1" dirty="0">
              <a:solidFill>
                <a:srgbClr val="3C3C3B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pic>
        <p:nvPicPr>
          <p:cNvPr id="159" name="Google Shape;159;p7" descr="A picture containing graphics, graphic design, font, logo&#10;&#10;Description automatically generated">
            <a:extLst>
              <a:ext uri="{FF2B5EF4-FFF2-40B4-BE49-F238E27FC236}">
                <a16:creationId xmlns:a16="http://schemas.microsoft.com/office/drawing/2014/main" id="{F8979291-AF3F-390E-4A3F-A645EB806DEF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7000" y="-7286"/>
            <a:ext cx="4320425" cy="2049620"/>
          </a:xfrm>
          <a:prstGeom prst="rect">
            <a:avLst/>
          </a:prstGeom>
          <a:noFill/>
          <a:ln>
            <a:noFill/>
          </a:ln>
        </p:spPr>
      </p:pic>
      <p:sp>
        <p:nvSpPr>
          <p:cNvPr id="160" name="Google Shape;160;p7">
            <a:extLst>
              <a:ext uri="{FF2B5EF4-FFF2-40B4-BE49-F238E27FC236}">
                <a16:creationId xmlns:a16="http://schemas.microsoft.com/office/drawing/2014/main" id="{51009A49-1080-E88B-9B25-EB9A2A5BDCCA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1524000" y="3796483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C3C3B"/>
              </a:buClr>
              <a:buSzPts val="2400"/>
              <a:buNone/>
            </a:pPr>
            <a:r>
              <a:rPr lang="en-GB"/>
              <a:t>CS9 Team</a:t>
            </a:r>
            <a:endParaRPr dirty="0"/>
          </a:p>
        </p:txBody>
      </p:sp>
      <p:sp>
        <p:nvSpPr>
          <p:cNvPr id="161" name="Google Shape;161;p7">
            <a:extLst>
              <a:ext uri="{FF2B5EF4-FFF2-40B4-BE49-F238E27FC236}">
                <a16:creationId xmlns:a16="http://schemas.microsoft.com/office/drawing/2014/main" id="{5E05E9CA-68EB-7FF3-C464-9732197A2B06}"/>
              </a:ext>
            </a:extLst>
          </p:cNvPr>
          <p:cNvSpPr/>
          <p:nvPr/>
        </p:nvSpPr>
        <p:spPr>
          <a:xfrm>
            <a:off x="0" y="5901772"/>
            <a:ext cx="6096000" cy="132428"/>
          </a:xfrm>
          <a:prstGeom prst="rect">
            <a:avLst/>
          </a:prstGeom>
          <a:solidFill>
            <a:srgbClr val="0047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2" name="Google Shape;162;p7">
            <a:extLst>
              <a:ext uri="{FF2B5EF4-FFF2-40B4-BE49-F238E27FC236}">
                <a16:creationId xmlns:a16="http://schemas.microsoft.com/office/drawing/2014/main" id="{D468127B-A73D-6401-4217-0E6D69ABB6D3}"/>
              </a:ext>
            </a:extLst>
          </p:cNvPr>
          <p:cNvSpPr/>
          <p:nvPr/>
        </p:nvSpPr>
        <p:spPr>
          <a:xfrm>
            <a:off x="6096000" y="5901772"/>
            <a:ext cx="6096000" cy="132428"/>
          </a:xfrm>
          <a:prstGeom prst="rect">
            <a:avLst/>
          </a:prstGeom>
          <a:solidFill>
            <a:srgbClr val="00AFD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3" name="Google Shape;163;p7">
            <a:extLst>
              <a:ext uri="{FF2B5EF4-FFF2-40B4-BE49-F238E27FC236}">
                <a16:creationId xmlns:a16="http://schemas.microsoft.com/office/drawing/2014/main" id="{6762E030-7526-46EE-E0A4-BFEFA068430F}"/>
              </a:ext>
            </a:extLst>
          </p:cNvPr>
          <p:cNvSpPr txBox="1"/>
          <p:nvPr/>
        </p:nvSpPr>
        <p:spPr>
          <a:xfrm>
            <a:off x="3048000" y="6212415"/>
            <a:ext cx="6096000" cy="5462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r>
              <a:rPr kumimoji="0" lang="sv-SE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n"/>
                <a:ea typeface="Sen"/>
                <a:cs typeface="Sen"/>
                <a:sym typeface="Sen"/>
              </a:rPr>
              <a:t>The Resonate project is funded by the European Union’s Horizons Europe Research and Innovation programme under grant agreement No. 101081420 and co-funded by the UK Research and Innovation grant award No. 10063874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4" name="Google Shape;164;p7" descr="A flag with yellow stars in a circle&#10;&#10;Description automatically generated with low confidence">
            <a:extLst>
              <a:ext uri="{FF2B5EF4-FFF2-40B4-BE49-F238E27FC236}">
                <a16:creationId xmlns:a16="http://schemas.microsoft.com/office/drawing/2014/main" id="{26A3C455-7A9D-99FC-EAA9-93D85E65BA92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000688" y="6130031"/>
            <a:ext cx="952549" cy="628682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Google Shape;165;p7" descr="A picture containing font, graphics, symbol, text&#10;&#10;Description automatically generated">
            <a:extLst>
              <a:ext uri="{FF2B5EF4-FFF2-40B4-BE49-F238E27FC236}">
                <a16:creationId xmlns:a16="http://schemas.microsoft.com/office/drawing/2014/main" id="{1863A5E4-F65C-B741-CF10-77783C88BF31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176972" y="6262448"/>
            <a:ext cx="1686557" cy="497999"/>
          </a:xfrm>
          <a:prstGeom prst="rect">
            <a:avLst/>
          </a:prstGeom>
          <a:noFill/>
          <a:ln>
            <a:noFill/>
          </a:ln>
        </p:spPr>
      </p:pic>
      <p:sp>
        <p:nvSpPr>
          <p:cNvPr id="166" name="Google Shape;166;p7">
            <a:extLst>
              <a:ext uri="{FF2B5EF4-FFF2-40B4-BE49-F238E27FC236}">
                <a16:creationId xmlns:a16="http://schemas.microsoft.com/office/drawing/2014/main" id="{428BE8D9-93B2-4F0F-4F68-A2BF4B2031F2}"/>
              </a:ext>
            </a:extLst>
          </p:cNvPr>
          <p:cNvSpPr/>
          <p:nvPr/>
        </p:nvSpPr>
        <p:spPr>
          <a:xfrm>
            <a:off x="0" y="5786465"/>
            <a:ext cx="12192000" cy="115307"/>
          </a:xfrm>
          <a:prstGeom prst="rect">
            <a:avLst/>
          </a:prstGeom>
          <a:solidFill>
            <a:srgbClr val="49B17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682710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" descr="A person walking in a forest&#10;&#10;Description automatically generated with medium confidence"/>
          <p:cNvPicPr preferRelativeResize="0"/>
          <p:nvPr/>
        </p:nvPicPr>
        <p:blipFill rotWithShape="1">
          <a:blip r:embed="rId3">
            <a:alphaModFix/>
          </a:blip>
          <a:srcRect l="14074" r="34491"/>
          <a:stretch/>
        </p:blipFill>
        <p:spPr>
          <a:xfrm>
            <a:off x="-1" y="0"/>
            <a:ext cx="4447643" cy="5775649"/>
          </a:xfrm>
          <a:prstGeom prst="rect">
            <a:avLst/>
          </a:prstGeom>
          <a:noFill/>
          <a:ln>
            <a:noFill/>
          </a:ln>
        </p:spPr>
      </p:pic>
      <p:sp>
        <p:nvSpPr>
          <p:cNvPr id="85" name="Google Shape;85;p1"/>
          <p:cNvSpPr txBox="1">
            <a:spLocks noGrp="1"/>
          </p:cNvSpPr>
          <p:nvPr>
            <p:ph type="ctrTitle"/>
          </p:nvPr>
        </p:nvSpPr>
        <p:spPr>
          <a:xfrm>
            <a:off x="4864464" y="1788322"/>
            <a:ext cx="6261907" cy="15132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C3C3B"/>
              </a:buClr>
              <a:buSzPts val="6000"/>
              <a:buFont typeface="Fira Sans"/>
              <a:buNone/>
            </a:pPr>
            <a:r>
              <a:rPr lang="sv-SE" b="1" dirty="0">
                <a:solidFill>
                  <a:srgbClr val="3C3C3B"/>
                </a:solidFill>
                <a:latin typeface="Fira Sans"/>
                <a:ea typeface="Fira Sans"/>
                <a:cs typeface="Fira Sans"/>
                <a:sym typeface="Fira Sans"/>
              </a:rPr>
              <a:t>CS7</a:t>
            </a:r>
            <a:endParaRPr dirty="0"/>
          </a:p>
        </p:txBody>
      </p:sp>
      <p:sp>
        <p:nvSpPr>
          <p:cNvPr id="86" name="Google Shape;86;p1"/>
          <p:cNvSpPr txBox="1">
            <a:spLocks noGrp="1"/>
          </p:cNvSpPr>
          <p:nvPr>
            <p:ph type="subTitle" idx="1"/>
          </p:nvPr>
        </p:nvSpPr>
        <p:spPr>
          <a:xfrm>
            <a:off x="4991309" y="3654404"/>
            <a:ext cx="4447643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C3C3B"/>
              </a:buClr>
              <a:buSzPts val="2400"/>
              <a:buNone/>
            </a:pPr>
            <a:r>
              <a:rPr lang="sv-SE" dirty="0">
                <a:solidFill>
                  <a:srgbClr val="3C3C3B"/>
                </a:solidFill>
                <a:latin typeface="Sen"/>
                <a:ea typeface="Sen"/>
                <a:cs typeface="Sen"/>
                <a:sym typeface="Sen"/>
              </a:rPr>
              <a:t>Uppsala University</a:t>
            </a:r>
            <a:endParaRPr dirty="0">
              <a:solidFill>
                <a:srgbClr val="3C3C3B"/>
              </a:solidFill>
              <a:latin typeface="Sen"/>
              <a:ea typeface="Sen"/>
              <a:cs typeface="Sen"/>
              <a:sym typeface="Sen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C3C3B"/>
              </a:buClr>
              <a:buSzPts val="2400"/>
              <a:buNone/>
            </a:pPr>
            <a:r>
              <a:rPr lang="sv-SE" dirty="0">
                <a:solidFill>
                  <a:srgbClr val="3C3C3B"/>
                </a:solidFill>
                <a:latin typeface="Sen"/>
                <a:ea typeface="Sen"/>
                <a:cs typeface="Sen"/>
                <a:sym typeface="Sen"/>
              </a:rPr>
              <a:t>Freddie Lymeus</a:t>
            </a:r>
            <a:endParaRPr dirty="0">
              <a:solidFill>
                <a:srgbClr val="3C3C3B"/>
              </a:solidFill>
              <a:latin typeface="Sen"/>
              <a:ea typeface="Sen"/>
              <a:cs typeface="Sen"/>
              <a:sym typeface="Sen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C3C3B"/>
              </a:buClr>
              <a:buSzPts val="2400"/>
              <a:buNone/>
            </a:pPr>
            <a:endParaRPr dirty="0">
              <a:solidFill>
                <a:srgbClr val="3C3C3B"/>
              </a:solidFill>
              <a:latin typeface="Sen"/>
              <a:ea typeface="Sen"/>
              <a:cs typeface="Sen"/>
              <a:sym typeface="Sen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C3C3B"/>
              </a:buClr>
              <a:buSzPts val="2400"/>
              <a:buNone/>
            </a:pPr>
            <a:endParaRPr dirty="0">
              <a:solidFill>
                <a:srgbClr val="3C3C3B"/>
              </a:solidFill>
              <a:latin typeface="Sen"/>
              <a:ea typeface="Sen"/>
              <a:cs typeface="Sen"/>
              <a:sym typeface="Sen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C3C3B"/>
              </a:buClr>
              <a:buSzPts val="2400"/>
              <a:buNone/>
            </a:pPr>
            <a:r>
              <a:rPr lang="sv-SE" dirty="0">
                <a:solidFill>
                  <a:srgbClr val="3C3C3B"/>
                </a:solidFill>
                <a:latin typeface="Sen"/>
                <a:ea typeface="Sen"/>
                <a:cs typeface="Sen"/>
                <a:sym typeface="Sen"/>
              </a:rPr>
              <a:t>AM25 Padova - 18/09/2025</a:t>
            </a:r>
            <a:endParaRPr dirty="0">
              <a:solidFill>
                <a:srgbClr val="3C3C3B"/>
              </a:solidFill>
              <a:latin typeface="Sen"/>
              <a:ea typeface="Sen"/>
              <a:cs typeface="Sen"/>
              <a:sym typeface="Sen"/>
            </a:endParaRPr>
          </a:p>
        </p:txBody>
      </p:sp>
      <p:pic>
        <p:nvPicPr>
          <p:cNvPr id="87" name="Google Shape;87;p1" descr="A picture containing graphics, graphic design, font, logo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550613" y="-31175"/>
            <a:ext cx="3592287" cy="1704190"/>
          </a:xfrm>
          <a:prstGeom prst="rect">
            <a:avLst/>
          </a:prstGeom>
          <a:noFill/>
          <a:ln>
            <a:noFill/>
          </a:ln>
        </p:spPr>
      </p:pic>
      <p:sp>
        <p:nvSpPr>
          <p:cNvPr id="88" name="Google Shape;88;p1"/>
          <p:cNvSpPr txBox="1"/>
          <p:nvPr/>
        </p:nvSpPr>
        <p:spPr>
          <a:xfrm>
            <a:off x="3048000" y="6214058"/>
            <a:ext cx="6096000" cy="5462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sv-SE" sz="1200" b="0" i="0" u="none" strike="noStrike" cap="none">
                <a:solidFill>
                  <a:schemeClr val="dk1"/>
                </a:solidFill>
                <a:latin typeface="Sen"/>
                <a:ea typeface="Sen"/>
                <a:cs typeface="Sen"/>
                <a:sym typeface="Sen"/>
              </a:rPr>
              <a:t>The Resonate project is funded by the European Union’s Horizons Europe Research and Innovation programme under grant agreement No. 101081420 and co-funded by the UK Research and Innovation grant award No. 10063874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9" name="Google Shape;89;p1" descr="A flag with yellow stars in a circle&#10;&#10;Description automatically generated with low confidence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000688" y="6131674"/>
            <a:ext cx="952549" cy="628682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1" descr="A picture containing font, graphics, symbol, text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176972" y="6264091"/>
            <a:ext cx="1686557" cy="497999"/>
          </a:xfrm>
          <a:prstGeom prst="rect">
            <a:avLst/>
          </a:prstGeom>
          <a:noFill/>
          <a:ln>
            <a:noFill/>
          </a:ln>
        </p:spPr>
      </p:pic>
      <p:sp>
        <p:nvSpPr>
          <p:cNvPr id="91" name="Google Shape;91;p1"/>
          <p:cNvSpPr/>
          <p:nvPr/>
        </p:nvSpPr>
        <p:spPr>
          <a:xfrm>
            <a:off x="0" y="5879575"/>
            <a:ext cx="6096000" cy="132428"/>
          </a:xfrm>
          <a:prstGeom prst="rect">
            <a:avLst/>
          </a:prstGeom>
          <a:solidFill>
            <a:srgbClr val="0047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2" name="Google Shape;92;p1"/>
          <p:cNvSpPr/>
          <p:nvPr/>
        </p:nvSpPr>
        <p:spPr>
          <a:xfrm>
            <a:off x="6096000" y="5879575"/>
            <a:ext cx="6096000" cy="132428"/>
          </a:xfrm>
          <a:prstGeom prst="rect">
            <a:avLst/>
          </a:prstGeom>
          <a:solidFill>
            <a:srgbClr val="00AFD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3" name="Google Shape;93;p1"/>
          <p:cNvSpPr/>
          <p:nvPr/>
        </p:nvSpPr>
        <p:spPr>
          <a:xfrm>
            <a:off x="0" y="5764268"/>
            <a:ext cx="12192000" cy="115307"/>
          </a:xfrm>
          <a:prstGeom prst="rect">
            <a:avLst/>
          </a:prstGeom>
          <a:solidFill>
            <a:srgbClr val="49B17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"/>
          <p:cNvSpPr txBox="1">
            <a:spLocks noGrp="1"/>
          </p:cNvSpPr>
          <p:nvPr>
            <p:ph type="ctrTitle"/>
          </p:nvPr>
        </p:nvSpPr>
        <p:spPr>
          <a:xfrm>
            <a:off x="887653" y="1519595"/>
            <a:ext cx="9144000" cy="65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AFD7"/>
              </a:buClr>
              <a:buSzPts val="4000"/>
              <a:buFont typeface="Sen"/>
              <a:buNone/>
            </a:pPr>
            <a:r>
              <a:rPr lang="sv-SE" sz="4000" b="1" dirty="0" err="1">
                <a:solidFill>
                  <a:srgbClr val="00AFD7"/>
                </a:solidFill>
                <a:latin typeface="Sen"/>
                <a:ea typeface="Sen"/>
                <a:cs typeface="Sen"/>
                <a:sym typeface="Sen"/>
              </a:rPr>
              <a:t>Objectives</a:t>
            </a:r>
            <a:r>
              <a:rPr lang="sv-SE" sz="4000" b="1" dirty="0">
                <a:solidFill>
                  <a:srgbClr val="00AFD7"/>
                </a:solidFill>
                <a:latin typeface="Sen"/>
                <a:ea typeface="Sen"/>
                <a:cs typeface="Sen"/>
                <a:sym typeface="Sen"/>
              </a:rPr>
              <a:t> </a:t>
            </a:r>
            <a:r>
              <a:rPr lang="sv-SE" sz="4000" b="1" dirty="0" err="1">
                <a:solidFill>
                  <a:srgbClr val="00AFD7"/>
                </a:solidFill>
                <a:latin typeface="Sen"/>
                <a:ea typeface="Sen"/>
                <a:cs typeface="Sen"/>
                <a:sym typeface="Sen"/>
              </a:rPr>
              <a:t>of</a:t>
            </a:r>
            <a:r>
              <a:rPr lang="sv-SE" sz="4000" b="1" dirty="0">
                <a:solidFill>
                  <a:srgbClr val="00AFD7"/>
                </a:solidFill>
                <a:latin typeface="Sen"/>
                <a:ea typeface="Sen"/>
                <a:cs typeface="Sen"/>
                <a:sym typeface="Sen"/>
              </a:rPr>
              <a:t> the CS</a:t>
            </a:r>
            <a:endParaRPr sz="4000" b="1" dirty="0">
              <a:solidFill>
                <a:srgbClr val="00AFD7"/>
              </a:solidFill>
              <a:latin typeface="Sen"/>
              <a:ea typeface="Sen"/>
              <a:cs typeface="Sen"/>
              <a:sym typeface="Sen"/>
            </a:endParaRPr>
          </a:p>
        </p:txBody>
      </p:sp>
      <p:sp>
        <p:nvSpPr>
          <p:cNvPr id="99" name="Google Shape;99;p2"/>
          <p:cNvSpPr txBox="1"/>
          <p:nvPr/>
        </p:nvSpPr>
        <p:spPr>
          <a:xfrm>
            <a:off x="887653" y="2455481"/>
            <a:ext cx="10083300" cy="359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7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sv-SE" sz="2400" b="0" i="0" u="none" strike="noStrike" cap="none" dirty="0" err="1">
                <a:solidFill>
                  <a:schemeClr val="dk1"/>
                </a:solidFill>
                <a:latin typeface="Sen"/>
                <a:ea typeface="Sen"/>
                <a:cs typeface="Sen"/>
                <a:sym typeface="Sen"/>
              </a:rPr>
              <a:t>Factorial</a:t>
            </a:r>
            <a:r>
              <a:rPr lang="sv-SE" sz="2400" b="0" i="0" u="none" strike="noStrike" cap="none" dirty="0">
                <a:solidFill>
                  <a:schemeClr val="dk1"/>
                </a:solidFill>
                <a:latin typeface="Sen"/>
                <a:ea typeface="Sen"/>
                <a:cs typeface="Sen"/>
                <a:sym typeface="Sen"/>
              </a:rPr>
              <a:t> RCT for students </a:t>
            </a:r>
            <a:r>
              <a:rPr lang="sv-SE" sz="2400" b="0" i="0" u="none" strike="noStrike" cap="none" dirty="0" err="1">
                <a:solidFill>
                  <a:schemeClr val="dk1"/>
                </a:solidFill>
                <a:latin typeface="Sen"/>
                <a:ea typeface="Sen"/>
                <a:cs typeface="Sen"/>
                <a:sym typeface="Sen"/>
              </a:rPr>
              <a:t>with</a:t>
            </a:r>
            <a:r>
              <a:rPr lang="sv-SE" sz="2400" b="0" i="0" u="none" strike="noStrike" cap="none" dirty="0">
                <a:solidFill>
                  <a:schemeClr val="dk1"/>
                </a:solidFill>
                <a:latin typeface="Sen"/>
                <a:ea typeface="Sen"/>
                <a:cs typeface="Sen"/>
                <a:sym typeface="Sen"/>
              </a:rPr>
              <a:t> common mental </a:t>
            </a:r>
            <a:r>
              <a:rPr lang="sv-SE" sz="2400" b="0" i="0" u="none" strike="noStrike" cap="none" dirty="0" err="1">
                <a:solidFill>
                  <a:schemeClr val="dk1"/>
                </a:solidFill>
                <a:latin typeface="Sen"/>
                <a:ea typeface="Sen"/>
                <a:cs typeface="Sen"/>
                <a:sym typeface="Sen"/>
              </a:rPr>
              <a:t>health</a:t>
            </a:r>
            <a:r>
              <a:rPr lang="sv-SE" sz="2400" b="0" i="0" u="none" strike="noStrike" cap="none" dirty="0">
                <a:solidFill>
                  <a:schemeClr val="dk1"/>
                </a:solidFill>
                <a:latin typeface="Sen"/>
                <a:ea typeface="Sen"/>
                <a:cs typeface="Sen"/>
                <a:sym typeface="Sen"/>
              </a:rPr>
              <a:t> symptoms: </a:t>
            </a:r>
          </a:p>
          <a:p>
            <a:pPr marL="342900" marR="0" lvl="0" indent="-342900" algn="l" rtl="0">
              <a:lnSpc>
                <a:spcPct val="107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400"/>
              <a:buFontTx/>
              <a:buChar char="-"/>
            </a:pPr>
            <a:r>
              <a:rPr lang="sv-SE" sz="2400" b="0" i="0" u="none" strike="noStrike" cap="none" dirty="0" err="1">
                <a:solidFill>
                  <a:schemeClr val="dk1"/>
                </a:solidFill>
                <a:latin typeface="Sen"/>
                <a:ea typeface="Sen"/>
                <a:cs typeface="Sen"/>
                <a:sym typeface="Sen"/>
              </a:rPr>
              <a:t>ReST</a:t>
            </a:r>
            <a:r>
              <a:rPr lang="sv-SE" sz="2400" b="0" i="0" u="none" strike="noStrike" cap="none" dirty="0">
                <a:solidFill>
                  <a:schemeClr val="dk1"/>
                </a:solidFill>
                <a:latin typeface="Sen"/>
                <a:ea typeface="Sen"/>
                <a:cs typeface="Sen"/>
                <a:sym typeface="Sen"/>
              </a:rPr>
              <a:t> (</a:t>
            </a:r>
            <a:r>
              <a:rPr lang="sv-SE" sz="2400" b="0" i="0" u="none" strike="noStrike" cap="none" dirty="0" err="1">
                <a:solidFill>
                  <a:schemeClr val="dk1"/>
                </a:solidFill>
                <a:latin typeface="Sen"/>
                <a:ea typeface="Sen"/>
                <a:cs typeface="Sen"/>
                <a:sym typeface="Sen"/>
              </a:rPr>
              <a:t>nature</a:t>
            </a:r>
            <a:r>
              <a:rPr lang="sv-SE" sz="2400" dirty="0" err="1">
                <a:solidFill>
                  <a:schemeClr val="dk1"/>
                </a:solidFill>
                <a:latin typeface="Sen"/>
                <a:ea typeface="Sen"/>
                <a:cs typeface="Sen"/>
                <a:sym typeface="Sen"/>
              </a:rPr>
              <a:t>+mindfulness</a:t>
            </a:r>
            <a:r>
              <a:rPr lang="sv-SE" sz="2400" dirty="0">
                <a:solidFill>
                  <a:schemeClr val="dk1"/>
                </a:solidFill>
                <a:latin typeface="Sen"/>
                <a:ea typeface="Sen"/>
                <a:cs typeface="Sen"/>
                <a:sym typeface="Sen"/>
              </a:rPr>
              <a:t>) </a:t>
            </a:r>
          </a:p>
          <a:p>
            <a:pPr marL="342900" marR="0" lvl="0" indent="-342900" algn="l" rtl="0">
              <a:lnSpc>
                <a:spcPct val="107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400"/>
              <a:buFontTx/>
              <a:buChar char="-"/>
            </a:pPr>
            <a:r>
              <a:rPr lang="sv-SE" sz="2400" dirty="0">
                <a:solidFill>
                  <a:schemeClr val="dk1"/>
                </a:solidFill>
                <a:latin typeface="Sen"/>
                <a:ea typeface="Sen"/>
                <a:cs typeface="Sen"/>
                <a:sym typeface="Sen"/>
              </a:rPr>
              <a:t>HMOU (</a:t>
            </a:r>
            <a:r>
              <a:rPr lang="sv-SE" sz="2400" dirty="0" err="1">
                <a:solidFill>
                  <a:schemeClr val="dk1"/>
                </a:solidFill>
                <a:latin typeface="Sen"/>
                <a:ea typeface="Sen"/>
                <a:cs typeface="Sen"/>
                <a:sym typeface="Sen"/>
              </a:rPr>
              <a:t>nature</a:t>
            </a:r>
            <a:r>
              <a:rPr lang="sv-SE" sz="2400" dirty="0">
                <a:solidFill>
                  <a:schemeClr val="dk1"/>
                </a:solidFill>
                <a:latin typeface="Sen"/>
                <a:ea typeface="Sen"/>
                <a:cs typeface="Sen"/>
                <a:sym typeface="Sen"/>
              </a:rPr>
              <a:t>) </a:t>
            </a:r>
          </a:p>
          <a:p>
            <a:pPr marL="342900" marR="0" lvl="0" indent="-342900" algn="l" rtl="0">
              <a:lnSpc>
                <a:spcPct val="107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400"/>
              <a:buFontTx/>
              <a:buChar char="-"/>
            </a:pPr>
            <a:r>
              <a:rPr lang="sv-SE" sz="2400" dirty="0">
                <a:solidFill>
                  <a:schemeClr val="dk1"/>
                </a:solidFill>
                <a:latin typeface="Sen"/>
                <a:ea typeface="Sen"/>
                <a:cs typeface="Sen"/>
                <a:sym typeface="Sen"/>
              </a:rPr>
              <a:t>MBSR (</a:t>
            </a:r>
            <a:r>
              <a:rPr lang="sv-SE" sz="2400" dirty="0" err="1">
                <a:solidFill>
                  <a:schemeClr val="dk1"/>
                </a:solidFill>
                <a:latin typeface="Sen"/>
                <a:ea typeface="Sen"/>
                <a:cs typeface="Sen"/>
                <a:sym typeface="Sen"/>
              </a:rPr>
              <a:t>mindfulness</a:t>
            </a:r>
            <a:r>
              <a:rPr lang="sv-SE" sz="2400" dirty="0">
                <a:solidFill>
                  <a:schemeClr val="dk1"/>
                </a:solidFill>
                <a:latin typeface="Sen"/>
                <a:ea typeface="Sen"/>
                <a:cs typeface="Sen"/>
                <a:sym typeface="Sen"/>
              </a:rPr>
              <a:t>) </a:t>
            </a:r>
          </a:p>
          <a:p>
            <a:pPr marL="342900" marR="0" lvl="0" indent="-342900" algn="l" rtl="0">
              <a:lnSpc>
                <a:spcPct val="107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400"/>
              <a:buFontTx/>
              <a:buChar char="-"/>
            </a:pPr>
            <a:r>
              <a:rPr lang="sv-SE" sz="2400" dirty="0">
                <a:solidFill>
                  <a:schemeClr val="dk1"/>
                </a:solidFill>
                <a:latin typeface="Sen"/>
                <a:ea typeface="Sen"/>
                <a:cs typeface="Sen"/>
                <a:sym typeface="Sen"/>
              </a:rPr>
              <a:t>passive </a:t>
            </a:r>
            <a:r>
              <a:rPr lang="sv-SE" sz="2400" dirty="0" err="1">
                <a:solidFill>
                  <a:schemeClr val="dk1"/>
                </a:solidFill>
                <a:latin typeface="Sen"/>
                <a:ea typeface="Sen"/>
                <a:cs typeface="Sen"/>
                <a:sym typeface="Sen"/>
              </a:rPr>
              <a:t>control</a:t>
            </a:r>
            <a:endParaRPr lang="sv-SE" sz="2400" dirty="0">
              <a:solidFill>
                <a:schemeClr val="dk1"/>
              </a:solidFill>
              <a:latin typeface="Sen"/>
              <a:ea typeface="Sen"/>
              <a:cs typeface="Sen"/>
              <a:sym typeface="Sen"/>
            </a:endParaRPr>
          </a:p>
        </p:txBody>
      </p:sp>
      <p:sp>
        <p:nvSpPr>
          <p:cNvPr id="100" name="Google Shape;100;p2"/>
          <p:cNvSpPr/>
          <p:nvPr/>
        </p:nvSpPr>
        <p:spPr>
          <a:xfrm>
            <a:off x="0" y="6725572"/>
            <a:ext cx="6096000" cy="132300"/>
          </a:xfrm>
          <a:prstGeom prst="rect">
            <a:avLst/>
          </a:prstGeom>
          <a:solidFill>
            <a:srgbClr val="0047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1" name="Google Shape;101;p2"/>
          <p:cNvSpPr/>
          <p:nvPr/>
        </p:nvSpPr>
        <p:spPr>
          <a:xfrm>
            <a:off x="6096000" y="6725572"/>
            <a:ext cx="6096000" cy="132300"/>
          </a:xfrm>
          <a:prstGeom prst="rect">
            <a:avLst/>
          </a:prstGeom>
          <a:solidFill>
            <a:srgbClr val="00AFD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2" name="Google Shape;102;p2"/>
          <p:cNvSpPr/>
          <p:nvPr/>
        </p:nvSpPr>
        <p:spPr>
          <a:xfrm>
            <a:off x="0" y="6610265"/>
            <a:ext cx="12192000" cy="115200"/>
          </a:xfrm>
          <a:prstGeom prst="rect">
            <a:avLst/>
          </a:prstGeom>
          <a:solidFill>
            <a:srgbClr val="49B17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3" name="Google Shape;103;p2" descr="A flag with yellow stars in a circle&#10;&#10;Description automatically generated with low confidenc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372661" y="300128"/>
            <a:ext cx="754544" cy="49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2" descr="A picture containing font, graphics, symbol, text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422293" y="328322"/>
            <a:ext cx="1495593" cy="4416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7627" y="-85724"/>
            <a:ext cx="2631234" cy="12482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Metadata/LabelInfo.xml><?xml version="1.0" encoding="utf-8"?>
<clbl:labelList xmlns:clbl="http://schemas.microsoft.com/office/2020/mipLabelMetadata">
  <clbl:label id="{912a5d77-fb98-4eee-af32-1334d8f04a53}" enabled="0" method="" siteId="{912a5d77-fb98-4eee-af32-1334d8f04a53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3239</Words>
  <Application>Microsoft Office PowerPoint</Application>
  <PresentationFormat>Breitbild</PresentationFormat>
  <Paragraphs>356</Paragraphs>
  <Slides>45</Slides>
  <Notes>38</Notes>
  <HiddenSlides>0</HiddenSlides>
  <MMClips>1</MMClips>
  <ScaleCrop>false</ScaleCrop>
  <HeadingPairs>
    <vt:vector size="6" baseType="variant">
      <vt:variant>
        <vt:lpstr>Verwendete Schriftarten</vt:lpstr>
      </vt:variant>
      <vt:variant>
        <vt:i4>8</vt:i4>
      </vt:variant>
      <vt:variant>
        <vt:lpstr>Design</vt:lpstr>
      </vt:variant>
      <vt:variant>
        <vt:i4>3</vt:i4>
      </vt:variant>
      <vt:variant>
        <vt:lpstr>Folientitel</vt:lpstr>
      </vt:variant>
      <vt:variant>
        <vt:i4>45</vt:i4>
      </vt:variant>
    </vt:vector>
  </HeadingPairs>
  <TitlesOfParts>
    <vt:vector size="56" baseType="lpstr">
      <vt:lpstr>Arial</vt:lpstr>
      <vt:lpstr>Calibri Light</vt:lpstr>
      <vt:lpstr>Sen</vt:lpstr>
      <vt:lpstr>Wingdings</vt:lpstr>
      <vt:lpstr>Courier New</vt:lpstr>
      <vt:lpstr>Fira Sans</vt:lpstr>
      <vt:lpstr>Ebrima</vt:lpstr>
      <vt:lpstr>Calibri</vt:lpstr>
      <vt:lpstr>Office Theme</vt:lpstr>
      <vt:lpstr>1_Office Theme</vt:lpstr>
      <vt:lpstr>2_Office Theme</vt:lpstr>
      <vt:lpstr>CS9  Care farms</vt:lpstr>
      <vt:lpstr>Recap: Study design CS9</vt:lpstr>
      <vt:lpstr>Paper 1: Observation tool Based on Perceived Sensory Dimensions</vt:lpstr>
      <vt:lpstr>Paper 2: Action research at care farms</vt:lpstr>
      <vt:lpstr>Paper 3: Walk of Life A grassroot initiative to support people with mental problems</vt:lpstr>
      <vt:lpstr>Paper 4: Design implications for green spaces at healthcare settings</vt:lpstr>
      <vt:lpstr>Thank you</vt:lpstr>
      <vt:lpstr>CS7</vt:lpstr>
      <vt:lpstr>Objectives of the CS</vt:lpstr>
      <vt:lpstr>Objectives of the CS</vt:lpstr>
      <vt:lpstr>Updates on data collection and analysis</vt:lpstr>
      <vt:lpstr>Upcoming challenges</vt:lpstr>
      <vt:lpstr>Publication ideas + Needs for collaborations</vt:lpstr>
      <vt:lpstr>Publication ideas + Needs for collaborations</vt:lpstr>
      <vt:lpstr>Timeline and next steps</vt:lpstr>
      <vt:lpstr>Thank you</vt:lpstr>
      <vt:lpstr>Case Study 3</vt:lpstr>
      <vt:lpstr>Objectives of CS3</vt:lpstr>
      <vt:lpstr>Updates on survey data collection</vt:lpstr>
      <vt:lpstr>PowerPoint-Präsentation</vt:lpstr>
      <vt:lpstr>PowerPoint-Präsentation</vt:lpstr>
      <vt:lpstr>PowerPoint-Präsentation</vt:lpstr>
      <vt:lpstr>Testing NBRT with the CS3 Wave 1 survey data</vt:lpstr>
      <vt:lpstr>Nature contact associated with better mental health via a series of pathways involving resilience</vt:lpstr>
      <vt:lpstr>Resilience buffers the effect of daily hassles on mental health but not because of nature contact</vt:lpstr>
      <vt:lpstr>Publication ideas + Needs for collaborations</vt:lpstr>
      <vt:lpstr>Timeline and next steps</vt:lpstr>
      <vt:lpstr>Thank you</vt:lpstr>
      <vt:lpstr>Case Study 2</vt:lpstr>
      <vt:lpstr>CS2 Objectives</vt:lpstr>
      <vt:lpstr>Updates on data collection and analysis </vt:lpstr>
      <vt:lpstr>Updates on data collection and analysis </vt:lpstr>
      <vt:lpstr>Updates on data collection and analysis   </vt:lpstr>
      <vt:lpstr>Updates on data collection and analysis PROTECT Nested Study </vt:lpstr>
      <vt:lpstr>Upcoming challenges</vt:lpstr>
      <vt:lpstr>Timeline and next steps</vt:lpstr>
      <vt:lpstr>Thank you</vt:lpstr>
      <vt:lpstr>CS1 Associations between nature contact and well-being: mediation by self-efficacy</vt:lpstr>
      <vt:lpstr>Objectives of CS1</vt:lpstr>
      <vt:lpstr>PowerPoint-Präsentation</vt:lpstr>
      <vt:lpstr>Update on data collection and analysis</vt:lpstr>
      <vt:lpstr>Upcoming challenges</vt:lpstr>
      <vt:lpstr>Publication ideas + Needs for collaborations</vt:lpstr>
      <vt:lpstr>Timeline and next steps</vt:lpstr>
      <vt:lpstr>Thank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Addi Wala</dc:creator>
  <cp:lastModifiedBy>Julia Egger-Dorozinska</cp:lastModifiedBy>
  <cp:revision>3</cp:revision>
  <dcterms:modified xsi:type="dcterms:W3CDTF">2025-09-18T07:52:13Z</dcterms:modified>
</cp:coreProperties>
</file>