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comments/modernComment_102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comments/modernComment_10F_419042A2.xml" ContentType="application/vnd.ms-powerpoint.comments+xml"/>
  <Override PartName="/ppt/notesSlides/notesSlide8.xml" ContentType="application/vnd.openxmlformats-officedocument.presentationml.notesSlide+xml"/>
  <Override PartName="/ppt/comments/modernComment_104_0.xml" ContentType="application/vnd.ms-powerpoint.comments+xml"/>
  <Override PartName="/ppt/notesSlides/notesSlide9.xml" ContentType="application/vnd.openxmlformats-officedocument.presentationml.notesSlide+xml"/>
  <Override PartName="/ppt/comments/modernComment_106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7" r:id="rId6"/>
    <p:sldId id="258" r:id="rId7"/>
    <p:sldId id="274" r:id="rId8"/>
    <p:sldId id="275" r:id="rId9"/>
    <p:sldId id="261" r:id="rId10"/>
    <p:sldId id="271" r:id="rId11"/>
    <p:sldId id="260" r:id="rId12"/>
    <p:sldId id="262" r:id="rId13"/>
  </p:sldIdLst>
  <p:sldSz cx="12192000" cy="6858000"/>
  <p:notesSz cx="6858000" cy="9144000"/>
  <p:embeddedFontLst>
    <p:embeddedFont>
      <p:font typeface="Fira Sans" panose="020B0503050000020004" pitchFamily="34" charset="0"/>
      <p:regular r:id="rId15"/>
      <p:bold r:id="rId16"/>
      <p:italic r:id="rId17"/>
      <p:boldItalic r:id="rId18"/>
    </p:embeddedFont>
    <p:embeddedFont>
      <p:font typeface="Sen"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5" roundtripDataSignature="AMtx7mivixFjEqr/422ipiX2O3VatKZMj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7F3616-79DA-728A-3F3F-755EB78F8B7B}" name="Sébastien Libert" initials="SL" userId="S::s.libert@eurohealthnet.eu::a706bc2c-b106-4ba5-b36f-6e5e19355c2c" providerId="AD"/>
  <p188:author id="{12815554-E42F-95F0-D428-F69EFA9178B0}" name="Sofia Romagosa" initials="SR" userId="S::s.romagosa@eurohealthnet.eu::dbb55f72-1458-45ac-aad7-e81aa45000c0" providerId="AD"/>
  <p188:author id="{4A25BDA5-DF80-3C41-0325-AFA7C7D86B5C}" name="Afsaneh Nejat" initials="AN" userId="S::a.nejat@eurohealthnet.eu::a9a21595-2f8b-4449-9473-a1cccf3f88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9B170"/>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23C4C-72CF-456D-B96E-ED0C88516B97}" v="1085" dt="2025-09-18T05:26:10.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AE7409CB-EFE8-44DC-80BB-C3BC76B46277}" authorId="{12815554-E42F-95F0-D428-F69EFA9178B0}" status="resolved" created="2025-09-16T12:40:56.657" complete="100000">
    <ac:deMkLst xmlns:ac="http://schemas.microsoft.com/office/drawing/2013/main/command">
      <pc:docMk xmlns:pc="http://schemas.microsoft.com/office/powerpoint/2013/main/command"/>
      <pc:sldMk xmlns:pc="http://schemas.microsoft.com/office/powerpoint/2013/main/command" cId="0" sldId="257"/>
      <ac:spMk id="99" creationId="{00000000-0000-0000-0000-000000000000}"/>
    </ac:deMkLst>
    <p188:txBody>
      <a:bodyPr/>
      <a:lstStyle/>
      <a:p>
        <a:r>
          <a:rPr lang="LID4096"/>
          <a:t>[@Sébastien Libert] I guess you took the GA as reference, right? I would suggest to put the information in the ToR to describe the objectives, activity and outcomes, which is more accurate to what we do. For example, we changed the names of HIAs to comprehensive and rapid Health Impact Assessments</a:t>
        </a:r>
      </a:p>
    </p188:txBody>
  </p188:cm>
</p188:cmLst>
</file>

<file path=ppt/comments/modernComment_102_0.xml><?xml version="1.0" encoding="utf-8"?>
<p188:cmLst xmlns:a="http://schemas.openxmlformats.org/drawingml/2006/main" xmlns:r="http://schemas.openxmlformats.org/officeDocument/2006/relationships" xmlns:p188="http://schemas.microsoft.com/office/powerpoint/2018/8/main">
  <p188:cm id="{971311DE-298D-4037-B4EE-76EAEDF843D8}" authorId="{12815554-E42F-95F0-D428-F69EFA9178B0}" created="2025-09-16T12:42:15.883">
    <pc:sldMkLst xmlns:pc="http://schemas.microsoft.com/office/powerpoint/2013/main/command">
      <pc:docMk/>
      <pc:sldMk cId="0" sldId="258"/>
    </pc:sldMkLst>
    <p188:txBody>
      <a:bodyPr/>
      <a:lstStyle/>
      <a:p>
        <a:r>
          <a:rPr lang="LID4096"/>
          <a:t>[@Sébastien Libert] I would add here as well the first workshops that we did end of last year in CSs4-6, they happened after the annual meeting in Bcn (July 2024)</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AF3CFAA3-6172-48C3-8ECB-9F56760E8AB5}" authorId="{12815554-E42F-95F0-D428-F69EFA9178B0}" created="2025-09-16T12:45:26.328">
    <pc:sldMkLst xmlns:pc="http://schemas.microsoft.com/office/powerpoint/2013/main/command">
      <pc:docMk/>
      <pc:sldMk cId="0" sldId="260"/>
    </pc:sldMkLst>
    <p188:txBody>
      <a:bodyPr/>
      <a:lstStyle/>
      <a:p>
        <a:r>
          <a:rPr lang="LID4096"/>
          <a:t>[@Sébastien Libert] you can take the info in the pre-registration document I sent you</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E0B2EEA1-FF18-4B03-ABF1-D17CB2098670}" authorId="{12815554-E42F-95F0-D428-F69EFA9178B0}" status="resolved" created="2025-09-16T12:47:17.727" complete="100000">
    <pc:sldMkLst xmlns:pc="http://schemas.microsoft.com/office/powerpoint/2013/main/command">
      <pc:docMk/>
      <pc:sldMk cId="0" sldId="261"/>
    </pc:sldMkLst>
    <p188:txBody>
      <a:bodyPr/>
      <a:lstStyle/>
      <a:p>
        <a:r>
          <a:rPr lang="LID4096"/>
          <a:t>I would add here the milestones on data collection completed (by October this year) and data analysis completed (by March next year) so partners understand the pressure to organise the workshops </a:t>
        </a:r>
      </a:p>
    </p188:txBody>
  </p188:cm>
  <p188:cm id="{A7A624F5-694C-4F22-89E8-D5F810EEE602}" authorId="{12815554-E42F-95F0-D428-F69EFA9178B0}" status="resolved" created="2025-09-16T12:49:39.994" complete="100000">
    <ac:txMkLst xmlns:ac="http://schemas.microsoft.com/office/drawing/2013/main/command">
      <pc:docMk xmlns:pc="http://schemas.microsoft.com/office/powerpoint/2013/main/command"/>
      <pc:sldMk xmlns:pc="http://schemas.microsoft.com/office/powerpoint/2013/main/command" cId="0" sldId="261"/>
      <ac:graphicFrameMk id="2" creationId="{8131651D-6C2B-5131-3A3C-A70671650F16}"/>
      <ac:tblMk/>
      <ac:tcMk rowId="1525309920" colId="2734593507"/>
      <ac:txMk cp="0" len="49">
        <ac:context len="60" hash="3043850962"/>
      </ac:txMk>
    </ac:txMkLst>
    <p188:pos x="3772482" y="2193360"/>
    <p188:txBody>
      <a:bodyPr/>
      <a:lstStyle/>
      <a:p>
        <a:r>
          <a:rPr lang="LID4096"/>
          <a:t>I would emphasize that these are the European ones</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69AA5548-04AF-43B4-90B3-B762B41F3874}" authorId="{12815554-E42F-95F0-D428-F69EFA9178B0}" created="2025-09-16T12:45:40.036">
    <pc:sldMkLst xmlns:pc="http://schemas.microsoft.com/office/powerpoint/2013/main/command">
      <pc:docMk/>
      <pc:sldMk cId="0" sldId="262"/>
    </pc:sldMkLst>
    <p188:txBody>
      <a:bodyPr/>
      <a:lstStyle/>
      <a:p>
        <a:r>
          <a:rPr lang="LID4096"/>
          <a:t>To replace Alba’s email </a:t>
        </a:r>
      </a:p>
    </p188:txBody>
  </p188:cm>
</p188:cmLst>
</file>

<file path=ppt/comments/modernComment_10F_419042A2.xml><?xml version="1.0" encoding="utf-8"?>
<p188:cmLst xmlns:a="http://schemas.openxmlformats.org/drawingml/2006/main" xmlns:r="http://schemas.openxmlformats.org/officeDocument/2006/relationships" xmlns:p188="http://schemas.microsoft.com/office/powerpoint/2018/8/main">
  <p188:cm id="{57B2B445-F736-49E1-A043-4A3C1D10D102}" authorId="{12815554-E42F-95F0-D428-F69EFA9178B0}" created="2025-09-16T12:43:22.049">
    <pc:sldMkLst xmlns:pc="http://schemas.microsoft.com/office/powerpoint/2013/main/command">
      <pc:docMk/>
      <pc:sldMk cId="1099973282" sldId="271"/>
    </pc:sldMkLst>
    <p188:replyLst>
      <p188:reply id="{CE7DD7BC-283C-44E0-947B-D9892AC2E407}" authorId="{DB7F3616-79DA-728A-3F3F-755EB78F8B7B}" created="2025-09-16T12:45:12.015">
        <p188:txBody>
          <a:bodyPr/>
          <a:lstStyle/>
          <a:p>
            <a:r>
              <a:rPr lang="en-BE"/>
              <a:t>Yes, indeed. I actually forgot to add them. They were meant to be added in this list</a:t>
            </a:r>
          </a:p>
        </p188:txBody>
      </p188:reply>
      <p188:reply id="{841C7EF3-136E-4568-A4A8-BC7B6299D50A}" authorId="{12815554-E42F-95F0-D428-F69EFA9178B0}" created="2025-09-16T12:48:02.573">
        <p188:txBody>
          <a:bodyPr/>
          <a:lstStyle/>
          <a:p>
            <a:r>
              <a:rPr lang="LID4096"/>
              <a:t>Also, to add in the data collection slides the individual interviews! (CSs 4-6)</a:t>
            </a:r>
          </a:p>
        </p188:txBody>
      </p188:reply>
    </p188:replyLst>
    <p188:txBody>
      <a:bodyPr/>
      <a:lstStyle/>
      <a:p>
        <a:r>
          <a:rPr lang="LID4096"/>
          <a:t>[@Sébastien Libert] I would add here as well the Netherlands, and date to be concerned (so that the partners in the Netherlands when in the meeting they see it and see that it is pending)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it-IT" b="1" dirty="0"/>
          </a:p>
          <a:p>
            <a:r>
              <a:rPr lang="it-IT" b="1" dirty="0"/>
              <a:t>CS 1</a:t>
            </a:r>
            <a:r>
              <a:rPr lang="it-IT" dirty="0"/>
              <a:t>University of Exeter (UNEXE) United Kingdom </a:t>
            </a:r>
          </a:p>
          <a:p>
            <a:r>
              <a:rPr lang="it-IT" b="1" dirty="0"/>
              <a:t>CS 2</a:t>
            </a:r>
            <a:r>
              <a:rPr lang="it-IT" dirty="0"/>
              <a:t>University of Exeter (UNEXE) United Kingdom </a:t>
            </a:r>
          </a:p>
          <a:p>
            <a:r>
              <a:rPr lang="it-IT" b="1" dirty="0"/>
              <a:t>CS 3</a:t>
            </a:r>
            <a:r>
              <a:rPr lang="it-IT" dirty="0"/>
              <a:t>Meditsinsky Universitet‑Plovdiv (MUP) Plovdiv, Bulgaria </a:t>
            </a:r>
          </a:p>
          <a:p>
            <a:r>
              <a:rPr lang="it-IT" b="1" dirty="0"/>
              <a:t>CS 4</a:t>
            </a:r>
            <a:r>
              <a:rPr lang="it-IT" dirty="0"/>
              <a:t>Università degli Studi di Padova (UNIPD) Padova, Italy </a:t>
            </a:r>
          </a:p>
          <a:p>
            <a:r>
              <a:rPr lang="it-IT" b="1" dirty="0"/>
              <a:t>CS 5</a:t>
            </a:r>
            <a:r>
              <a:rPr lang="it-IT" dirty="0"/>
              <a:t>Paracelsus Medizinische Privatuniversität (PMU) Salzburg, Austria </a:t>
            </a:r>
          </a:p>
          <a:p>
            <a:r>
              <a:rPr lang="it-IT" b="1" dirty="0"/>
              <a:t>CS 6</a:t>
            </a:r>
            <a:r>
              <a:rPr lang="it-IT" dirty="0"/>
              <a:t>Fundación Privada Instituto de Salud Global Barcelona (ISGLOBAL) Barcelona, Spain </a:t>
            </a:r>
          </a:p>
          <a:p>
            <a:r>
              <a:rPr lang="it-IT" b="1" dirty="0"/>
              <a:t>CS 7</a:t>
            </a:r>
            <a:r>
              <a:rPr lang="it-IT" dirty="0"/>
              <a:t>Uppsala Universitet (UU) Uppsala, Sweden </a:t>
            </a:r>
          </a:p>
          <a:p>
            <a:r>
              <a:rPr lang="it-IT" b="1" dirty="0"/>
              <a:t>CS 8</a:t>
            </a:r>
            <a:r>
              <a:rPr lang="it-IT" dirty="0"/>
              <a:t>Københavns Universitet (UCPH) Copenhagen, Denmark </a:t>
            </a:r>
          </a:p>
          <a:p>
            <a:r>
              <a:rPr lang="it-IT" b="1" dirty="0"/>
              <a:t>CS 9</a:t>
            </a:r>
            <a:r>
              <a:rPr lang="it-IT" dirty="0"/>
              <a:t>Natuurvoormensen Omgevingspsychologisch Onderzoek (NVM) &amp; University of Twente (UNTWE) Netherlands</a:t>
            </a:r>
            <a:endParaRPr lang="en-BE" dirty="0"/>
          </a:p>
          <a:p>
            <a:pPr marL="0" lvl="0" indent="0" algn="l" rtl="0">
              <a:lnSpc>
                <a:spcPct val="100000"/>
              </a:lnSpc>
              <a:spcBef>
                <a:spcPts val="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2C321D29-B101-B7C6-0411-1D5720294230}"/>
            </a:ext>
          </a:extLst>
        </p:cNvPr>
        <p:cNvGrpSpPr/>
        <p:nvPr/>
      </p:nvGrpSpPr>
      <p:grpSpPr>
        <a:xfrm>
          <a:off x="0" y="0"/>
          <a:ext cx="0" cy="0"/>
          <a:chOff x="0" y="0"/>
          <a:chExt cx="0" cy="0"/>
        </a:xfrm>
      </p:grpSpPr>
      <p:sp>
        <p:nvSpPr>
          <p:cNvPr id="107" name="Google Shape;107;p3:notes">
            <a:extLst>
              <a:ext uri="{FF2B5EF4-FFF2-40B4-BE49-F238E27FC236}">
                <a16:creationId xmlns:a16="http://schemas.microsoft.com/office/drawing/2014/main" id="{CF658401-2137-1541-BECF-B48039A9F4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it-IT" b="1" dirty="0"/>
          </a:p>
          <a:p>
            <a:r>
              <a:rPr lang="it-IT" b="1" dirty="0"/>
              <a:t>CS 1</a:t>
            </a:r>
            <a:r>
              <a:rPr lang="it-IT" dirty="0"/>
              <a:t>University of Exeter (UNEXE) United Kingdom </a:t>
            </a:r>
          </a:p>
          <a:p>
            <a:r>
              <a:rPr lang="it-IT" b="1" dirty="0"/>
              <a:t>CS 2</a:t>
            </a:r>
            <a:r>
              <a:rPr lang="it-IT" dirty="0"/>
              <a:t>University of Exeter (UNEXE) United Kingdom </a:t>
            </a:r>
          </a:p>
          <a:p>
            <a:r>
              <a:rPr lang="it-IT" b="1" dirty="0"/>
              <a:t>CS 3</a:t>
            </a:r>
            <a:r>
              <a:rPr lang="it-IT" dirty="0"/>
              <a:t>Meditsinsky Universitet‑Plovdiv (MUP) Plovdiv, Bulgaria </a:t>
            </a:r>
          </a:p>
          <a:p>
            <a:r>
              <a:rPr lang="it-IT" b="1" dirty="0"/>
              <a:t>CS 4</a:t>
            </a:r>
            <a:r>
              <a:rPr lang="it-IT" dirty="0"/>
              <a:t>Università degli Studi di Padova (UNIPD) Padova, Italy </a:t>
            </a:r>
          </a:p>
          <a:p>
            <a:r>
              <a:rPr lang="it-IT" b="1" dirty="0"/>
              <a:t>CS 5</a:t>
            </a:r>
            <a:r>
              <a:rPr lang="it-IT" dirty="0"/>
              <a:t>Paracelsus Medizinische Privatuniversität (PMU) Salzburg, Austria </a:t>
            </a:r>
          </a:p>
          <a:p>
            <a:r>
              <a:rPr lang="it-IT" b="1" dirty="0"/>
              <a:t>CS 6</a:t>
            </a:r>
            <a:r>
              <a:rPr lang="it-IT" dirty="0"/>
              <a:t>Fundación Privada Instituto de Salud Global Barcelona (ISGLOBAL) Barcelona, Spain </a:t>
            </a:r>
          </a:p>
          <a:p>
            <a:r>
              <a:rPr lang="it-IT" b="1" dirty="0"/>
              <a:t>CS 7</a:t>
            </a:r>
            <a:r>
              <a:rPr lang="it-IT" dirty="0"/>
              <a:t>Uppsala Universitet (UU) Uppsala, Sweden </a:t>
            </a:r>
          </a:p>
          <a:p>
            <a:r>
              <a:rPr lang="it-IT" b="1" dirty="0"/>
              <a:t>CS 8</a:t>
            </a:r>
            <a:r>
              <a:rPr lang="it-IT" dirty="0"/>
              <a:t>Københavns Universitet (UCPH) Copenhagen, Denmark </a:t>
            </a:r>
          </a:p>
          <a:p>
            <a:r>
              <a:rPr lang="it-IT" b="1" dirty="0"/>
              <a:t>CS 9</a:t>
            </a:r>
            <a:r>
              <a:rPr lang="it-IT" dirty="0"/>
              <a:t>Natuurvoormensen Omgevingspsychologisch Onderzoek (NVM) &amp; University of Twente (UNTWE) Netherlands</a:t>
            </a:r>
            <a:endParaRPr lang="en-BE" dirty="0"/>
          </a:p>
          <a:p>
            <a:pPr marL="0" lvl="0" indent="0" algn="l" rtl="0">
              <a:lnSpc>
                <a:spcPct val="100000"/>
              </a:lnSpc>
              <a:spcBef>
                <a:spcPts val="0"/>
              </a:spcBef>
              <a:spcAft>
                <a:spcPts val="0"/>
              </a:spcAft>
              <a:buSzPts val="1100"/>
              <a:buNone/>
            </a:pPr>
            <a:endParaRPr dirty="0"/>
          </a:p>
        </p:txBody>
      </p:sp>
      <p:sp>
        <p:nvSpPr>
          <p:cNvPr id="108" name="Google Shape;108;p3:notes">
            <a:extLst>
              <a:ext uri="{FF2B5EF4-FFF2-40B4-BE49-F238E27FC236}">
                <a16:creationId xmlns:a16="http://schemas.microsoft.com/office/drawing/2014/main" id="{5B51108D-373A-1862-DE0B-534F7EADD8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26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EF2BBEF8-E687-F229-8AB6-83FB118B4645}"/>
            </a:ext>
          </a:extLst>
        </p:cNvPr>
        <p:cNvGrpSpPr/>
        <p:nvPr/>
      </p:nvGrpSpPr>
      <p:grpSpPr>
        <a:xfrm>
          <a:off x="0" y="0"/>
          <a:ext cx="0" cy="0"/>
          <a:chOff x="0" y="0"/>
          <a:chExt cx="0" cy="0"/>
        </a:xfrm>
      </p:grpSpPr>
      <p:sp>
        <p:nvSpPr>
          <p:cNvPr id="107" name="Google Shape;107;p3:notes">
            <a:extLst>
              <a:ext uri="{FF2B5EF4-FFF2-40B4-BE49-F238E27FC236}">
                <a16:creationId xmlns:a16="http://schemas.microsoft.com/office/drawing/2014/main" id="{9B292720-54DD-1B97-2059-483904E4A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it-IT" b="1" dirty="0"/>
          </a:p>
          <a:p>
            <a:r>
              <a:rPr lang="it-IT" b="1" dirty="0"/>
              <a:t>CS 1</a:t>
            </a:r>
            <a:r>
              <a:rPr lang="it-IT" dirty="0"/>
              <a:t>University of Exeter (UNEXE) United Kingdom </a:t>
            </a:r>
          </a:p>
          <a:p>
            <a:r>
              <a:rPr lang="it-IT" b="1" dirty="0"/>
              <a:t>CS 2</a:t>
            </a:r>
            <a:r>
              <a:rPr lang="it-IT" dirty="0"/>
              <a:t>University of Exeter (UNEXE) United Kingdom </a:t>
            </a:r>
          </a:p>
          <a:p>
            <a:r>
              <a:rPr lang="it-IT" b="1" dirty="0"/>
              <a:t>CS 3</a:t>
            </a:r>
            <a:r>
              <a:rPr lang="it-IT" dirty="0"/>
              <a:t>Meditsinsky Universitet‑Plovdiv (MUP) Plovdiv, Bulgaria </a:t>
            </a:r>
          </a:p>
          <a:p>
            <a:r>
              <a:rPr lang="it-IT" b="1" dirty="0"/>
              <a:t>CS 4</a:t>
            </a:r>
            <a:r>
              <a:rPr lang="it-IT" dirty="0"/>
              <a:t>Università degli Studi di Padova (UNIPD) Padova, Italy </a:t>
            </a:r>
          </a:p>
          <a:p>
            <a:r>
              <a:rPr lang="it-IT" b="1" dirty="0"/>
              <a:t>CS 5</a:t>
            </a:r>
            <a:r>
              <a:rPr lang="it-IT" dirty="0"/>
              <a:t>Paracelsus Medizinische Privatuniversität (PMU) Salzburg, Austria </a:t>
            </a:r>
          </a:p>
          <a:p>
            <a:r>
              <a:rPr lang="it-IT" b="1" dirty="0"/>
              <a:t>CS 6</a:t>
            </a:r>
            <a:r>
              <a:rPr lang="it-IT" dirty="0"/>
              <a:t>Fundación Privada Instituto de Salud Global Barcelona (ISGLOBAL) Barcelona, Spain </a:t>
            </a:r>
          </a:p>
          <a:p>
            <a:r>
              <a:rPr lang="it-IT" b="1" dirty="0"/>
              <a:t>CS 7</a:t>
            </a:r>
            <a:r>
              <a:rPr lang="it-IT" dirty="0"/>
              <a:t>Uppsala Universitet (UU) Uppsala, Sweden </a:t>
            </a:r>
          </a:p>
          <a:p>
            <a:r>
              <a:rPr lang="it-IT" b="1" dirty="0"/>
              <a:t>CS 8</a:t>
            </a:r>
            <a:r>
              <a:rPr lang="it-IT" dirty="0"/>
              <a:t>Københavns Universitet (UCPH) Copenhagen, Denmark </a:t>
            </a:r>
          </a:p>
          <a:p>
            <a:r>
              <a:rPr lang="it-IT" b="1" dirty="0"/>
              <a:t>CS 9</a:t>
            </a:r>
            <a:r>
              <a:rPr lang="it-IT" dirty="0"/>
              <a:t>Natuurvoormensen Omgevingspsychologisch Onderzoek (NVM) &amp; University of Twente (UNTWE) Netherlands</a:t>
            </a:r>
            <a:endParaRPr lang="en-BE" dirty="0"/>
          </a:p>
          <a:p>
            <a:pPr marL="0" lvl="0" indent="0" algn="l" rtl="0">
              <a:lnSpc>
                <a:spcPct val="100000"/>
              </a:lnSpc>
              <a:spcBef>
                <a:spcPts val="0"/>
              </a:spcBef>
              <a:spcAft>
                <a:spcPts val="0"/>
              </a:spcAft>
              <a:buSzPts val="1100"/>
              <a:buNone/>
            </a:pPr>
            <a:endParaRPr dirty="0"/>
          </a:p>
        </p:txBody>
      </p:sp>
      <p:sp>
        <p:nvSpPr>
          <p:cNvPr id="108" name="Google Shape;108;p3:notes">
            <a:extLst>
              <a:ext uri="{FF2B5EF4-FFF2-40B4-BE49-F238E27FC236}">
                <a16:creationId xmlns:a16="http://schemas.microsoft.com/office/drawing/2014/main" id="{CAD6A121-0A61-8CC6-17F2-1E13E7517D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01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A5E92906-3BD8-3FA0-97E9-730E09A74BEE}"/>
            </a:ext>
          </a:extLst>
        </p:cNvPr>
        <p:cNvGrpSpPr/>
        <p:nvPr/>
      </p:nvGrpSpPr>
      <p:grpSpPr>
        <a:xfrm>
          <a:off x="0" y="0"/>
          <a:ext cx="0" cy="0"/>
          <a:chOff x="0" y="0"/>
          <a:chExt cx="0" cy="0"/>
        </a:xfrm>
      </p:grpSpPr>
      <p:sp>
        <p:nvSpPr>
          <p:cNvPr id="107" name="Google Shape;107;p3:notes">
            <a:extLst>
              <a:ext uri="{FF2B5EF4-FFF2-40B4-BE49-F238E27FC236}">
                <a16:creationId xmlns:a16="http://schemas.microsoft.com/office/drawing/2014/main" id="{B3D4F144-2124-35DE-FBC8-38483C327E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8" name="Google Shape;108;p3:notes">
            <a:extLst>
              <a:ext uri="{FF2B5EF4-FFF2-40B4-BE49-F238E27FC236}">
                <a16:creationId xmlns:a16="http://schemas.microsoft.com/office/drawing/2014/main" id="{51049167-61F9-FDD3-1A56-E889D21BEC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747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18/10/relationships/comments" Target="../comments/modernComment_102_0.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F_419042A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18/10/relationships/comments" Target="../comments/modernComment_106_0.xml"/><Relationship Id="rId7" Type="http://schemas.openxmlformats.org/officeDocument/2006/relationships/hyperlink" Target="mailto:a.nejat@eurohealthnet.e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s.romagosa@eurohealthnet.eu" TargetMode="External"/><Relationship Id="rId5" Type="http://schemas.openxmlformats.org/officeDocument/2006/relationships/hyperlink" Target="mailto:s.libert@eurohealthnet.eu" TargetMode="External"/><Relationship Id="rId4" Type="http://schemas.openxmlformats.org/officeDocument/2006/relationships/image" Target="../media/image2.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erson walking in a forest&#10;&#10;Description automatically generated with medium confidence"/>
          <p:cNvPicPr preferRelativeResize="0"/>
          <p:nvPr/>
        </p:nvPicPr>
        <p:blipFill rotWithShape="1">
          <a:blip r:embed="rId3">
            <a:alphaModFix/>
          </a:blip>
          <a:srcRect l="14074" r="34491"/>
          <a:stretch/>
        </p:blipFill>
        <p:spPr>
          <a:xfrm>
            <a:off x="-1" y="0"/>
            <a:ext cx="4447643" cy="5775649"/>
          </a:xfrm>
          <a:prstGeom prst="rect">
            <a:avLst/>
          </a:prstGeom>
          <a:noFill/>
          <a:ln>
            <a:noFill/>
          </a:ln>
        </p:spPr>
      </p:pic>
      <p:sp>
        <p:nvSpPr>
          <p:cNvPr id="85" name="Google Shape;85;p1"/>
          <p:cNvSpPr txBox="1">
            <a:spLocks noGrp="1"/>
          </p:cNvSpPr>
          <p:nvPr>
            <p:ph type="ctrTitle"/>
          </p:nvPr>
        </p:nvSpPr>
        <p:spPr>
          <a:xfrm>
            <a:off x="4991309" y="1687090"/>
            <a:ext cx="6414628" cy="1847642"/>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3C3C3B"/>
              </a:buClr>
              <a:buSzPts val="6000"/>
              <a:buFont typeface="Fira Sans"/>
              <a:buNone/>
            </a:pPr>
            <a:r>
              <a:rPr lang="sv-SE" sz="4800" b="1" dirty="0">
                <a:solidFill>
                  <a:srgbClr val="3C3C3B"/>
                </a:solidFill>
                <a:latin typeface="Fira Sans"/>
                <a:ea typeface="Fira Sans"/>
                <a:cs typeface="Fira Sans"/>
                <a:sym typeface="Fira Sans"/>
              </a:rPr>
              <a:t>WP4 – Health Equity</a:t>
            </a:r>
            <a:br>
              <a:rPr lang="sv-SE" sz="4800" b="1" dirty="0">
                <a:solidFill>
                  <a:srgbClr val="3C3C3B"/>
                </a:solidFill>
                <a:latin typeface="Fira Sans"/>
                <a:ea typeface="Fira Sans"/>
                <a:cs typeface="Fira Sans"/>
                <a:sym typeface="Fira Sans"/>
              </a:rPr>
            </a:br>
            <a:r>
              <a:rPr lang="sv-SE" sz="2800" b="1" dirty="0">
                <a:solidFill>
                  <a:srgbClr val="3C3C3B"/>
                </a:solidFill>
                <a:latin typeface="Fira Sans"/>
                <a:ea typeface="Fira Sans"/>
                <a:cs typeface="Fira Sans"/>
                <a:sym typeface="Fira Sans"/>
              </a:rPr>
              <a:t>Ensuring equitable outcomes for NbTs</a:t>
            </a:r>
            <a:endParaRPr sz="4800" dirty="0"/>
          </a:p>
        </p:txBody>
      </p:sp>
      <p:sp>
        <p:nvSpPr>
          <p:cNvPr id="86" name="Google Shape;86;p1"/>
          <p:cNvSpPr txBox="1">
            <a:spLocks noGrp="1"/>
          </p:cNvSpPr>
          <p:nvPr>
            <p:ph type="subTitle" idx="1"/>
          </p:nvPr>
        </p:nvSpPr>
        <p:spPr>
          <a:xfrm>
            <a:off x="4991309" y="3582958"/>
            <a:ext cx="5957428" cy="18476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C3C3B"/>
              </a:buClr>
              <a:buSzPts val="2400"/>
              <a:buNone/>
            </a:pPr>
            <a:endParaRPr lang="en-GB" sz="1600" dirty="0">
              <a:solidFill>
                <a:srgbClr val="3C3C3B"/>
              </a:solidFill>
              <a:latin typeface="Sen"/>
              <a:ea typeface="Sen"/>
              <a:cs typeface="Sen"/>
              <a:sym typeface="Sen"/>
            </a:endParaRPr>
          </a:p>
          <a:p>
            <a:pPr marL="0" lvl="0" indent="0" algn="l" rtl="0">
              <a:lnSpc>
                <a:spcPct val="100000"/>
              </a:lnSpc>
              <a:spcBef>
                <a:spcPts val="0"/>
              </a:spcBef>
              <a:spcAft>
                <a:spcPts val="0"/>
              </a:spcAft>
              <a:buClr>
                <a:srgbClr val="3C3C3B"/>
              </a:buClr>
              <a:buSzPts val="2400"/>
              <a:buNone/>
            </a:pPr>
            <a:endParaRPr lang="en-GB" sz="1600" dirty="0">
              <a:solidFill>
                <a:srgbClr val="3C3C3B"/>
              </a:solidFill>
              <a:latin typeface="Sen"/>
              <a:ea typeface="Sen"/>
              <a:cs typeface="Sen"/>
              <a:sym typeface="Sen"/>
            </a:endParaRPr>
          </a:p>
          <a:p>
            <a:pPr marL="0" lvl="0" indent="0" algn="l" rtl="0">
              <a:lnSpc>
                <a:spcPct val="100000"/>
              </a:lnSpc>
              <a:spcBef>
                <a:spcPts val="0"/>
              </a:spcBef>
              <a:spcAft>
                <a:spcPts val="0"/>
              </a:spcAft>
              <a:buClr>
                <a:srgbClr val="3C3C3B"/>
              </a:buClr>
              <a:buSzPts val="2400"/>
              <a:buNone/>
            </a:pPr>
            <a:r>
              <a:rPr lang="en-GB" sz="2200" b="1" kern="1200" dirty="0" err="1">
                <a:solidFill>
                  <a:srgbClr val="3C3C3B"/>
                </a:solidFill>
                <a:latin typeface="Fira Sans" panose="020B0803050000020004" pitchFamily="34" charset="0"/>
                <a:ea typeface="+mj-ea"/>
                <a:cs typeface="+mj-cs"/>
                <a:sym typeface="Sen"/>
              </a:rPr>
              <a:t>EuroHealthNet</a:t>
            </a:r>
            <a:r>
              <a:rPr lang="en-GB" sz="2200" b="1" kern="1200" dirty="0">
                <a:solidFill>
                  <a:srgbClr val="3C3C3B"/>
                </a:solidFill>
                <a:latin typeface="Fira Sans" panose="020B0803050000020004" pitchFamily="34" charset="0"/>
                <a:ea typeface="+mj-ea"/>
                <a:cs typeface="+mj-cs"/>
                <a:sym typeface="Sen"/>
              </a:rPr>
              <a:t>: </a:t>
            </a:r>
            <a:r>
              <a:rPr lang="sv-SE" sz="2200" kern="1200" dirty="0">
                <a:solidFill>
                  <a:srgbClr val="3C3C3B"/>
                </a:solidFill>
                <a:latin typeface="Fira Sans" panose="020B0803050000020004" pitchFamily="34" charset="0"/>
                <a:ea typeface="+mj-ea"/>
                <a:cs typeface="+mj-cs"/>
                <a:sym typeface="Sen"/>
              </a:rPr>
              <a:t>Sébastien Libert, Sofia Romagosa, and Afsaneh Nejat</a:t>
            </a:r>
          </a:p>
          <a:p>
            <a:pPr marL="0" lvl="0" indent="0" algn="l" rtl="0">
              <a:lnSpc>
                <a:spcPct val="100000"/>
              </a:lnSpc>
              <a:spcBef>
                <a:spcPts val="0"/>
              </a:spcBef>
              <a:spcAft>
                <a:spcPts val="0"/>
              </a:spcAft>
              <a:buClr>
                <a:srgbClr val="3C3C3B"/>
              </a:buClr>
              <a:buSzPts val="2400"/>
              <a:buNone/>
            </a:pPr>
            <a:endParaRPr sz="1800" b="1" dirty="0">
              <a:solidFill>
                <a:srgbClr val="3C3C3B"/>
              </a:solidFill>
              <a:latin typeface="Sen"/>
              <a:ea typeface="Sen"/>
              <a:cs typeface="Sen"/>
              <a:sym typeface="Sen"/>
            </a:endParaRPr>
          </a:p>
          <a:p>
            <a:pPr marL="0" lvl="0" indent="0" algn="l" rtl="0">
              <a:lnSpc>
                <a:spcPct val="100000"/>
              </a:lnSpc>
              <a:spcBef>
                <a:spcPts val="0"/>
              </a:spcBef>
              <a:spcAft>
                <a:spcPts val="0"/>
              </a:spcAft>
              <a:buClr>
                <a:srgbClr val="3C3C3B"/>
              </a:buClr>
              <a:buSzPts val="2400"/>
              <a:buNone/>
            </a:pPr>
            <a:r>
              <a:rPr lang="sv-SE" sz="2200" b="1" kern="1200" dirty="0">
                <a:solidFill>
                  <a:srgbClr val="00AFD7"/>
                </a:solidFill>
                <a:latin typeface="Fira Sans" panose="020B0803050000020004" pitchFamily="34" charset="0"/>
                <a:ea typeface="+mj-ea"/>
                <a:cs typeface="+mj-cs"/>
                <a:sym typeface="Sen"/>
              </a:rPr>
              <a:t>AM25 Padova – 18 September 2025</a:t>
            </a:r>
            <a:endParaRPr sz="2200" b="1" kern="1200" dirty="0">
              <a:solidFill>
                <a:srgbClr val="00AFD7"/>
              </a:solidFill>
              <a:latin typeface="Fira Sans" panose="020B0803050000020004" pitchFamily="34" charset="0"/>
              <a:ea typeface="+mj-ea"/>
              <a:cs typeface="+mj-cs"/>
              <a:sym typeface="Sen"/>
            </a:endParaRPr>
          </a:p>
        </p:txBody>
      </p:sp>
      <p:pic>
        <p:nvPicPr>
          <p:cNvPr id="87" name="Google Shape;87;p1" descr="A picture containing graphics, graphic design, font, logo&#10;&#10;Description automatically generated"/>
          <p:cNvPicPr preferRelativeResize="0"/>
          <p:nvPr/>
        </p:nvPicPr>
        <p:blipFill rotWithShape="1">
          <a:blip r:embed="rId4">
            <a:alphaModFix/>
          </a:blip>
          <a:srcRect/>
          <a:stretch/>
        </p:blipFill>
        <p:spPr>
          <a:xfrm>
            <a:off x="4550613" y="-31175"/>
            <a:ext cx="3592287" cy="1704190"/>
          </a:xfrm>
          <a:prstGeom prst="rect">
            <a:avLst/>
          </a:prstGeom>
          <a:noFill/>
          <a:ln>
            <a:noFill/>
          </a:ln>
        </p:spPr>
      </p:pic>
      <p:sp>
        <p:nvSpPr>
          <p:cNvPr id="88" name="Google Shape;88;p1"/>
          <p:cNvSpPr txBox="1"/>
          <p:nvPr/>
        </p:nvSpPr>
        <p:spPr>
          <a:xfrm>
            <a:off x="3048000" y="6214058"/>
            <a:ext cx="6096000" cy="546298"/>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200"/>
              <a:buFont typeface="Arial"/>
              <a:buNone/>
            </a:pPr>
            <a:r>
              <a:rPr lang="sv-SE" sz="1200" b="0" i="0" u="none" strike="noStrike" cap="none">
                <a:solidFill>
                  <a:schemeClr val="dk1"/>
                </a:solidFill>
                <a:latin typeface="Sen"/>
                <a:ea typeface="Sen"/>
                <a:cs typeface="Sen"/>
                <a:sym typeface="Sen"/>
              </a:rPr>
              <a:t>The Resonate project is funded by the European Union’s Horizons Europe Research and Innovation programme under grant agreement No. 101081420 and co-funded by the UK Research and Innovation grant award No. 10063874</a:t>
            </a:r>
            <a:endParaRPr sz="1400" b="0" i="0" u="none" strike="noStrike" cap="none">
              <a:solidFill>
                <a:srgbClr val="000000"/>
              </a:solidFill>
              <a:latin typeface="Arial"/>
              <a:ea typeface="Arial"/>
              <a:cs typeface="Arial"/>
              <a:sym typeface="Arial"/>
            </a:endParaRPr>
          </a:p>
        </p:txBody>
      </p:sp>
      <p:pic>
        <p:nvPicPr>
          <p:cNvPr id="89" name="Google Shape;89;p1" descr="A flag with yellow stars in a circle&#10;&#10;Description automatically generated with low confidence"/>
          <p:cNvPicPr preferRelativeResize="0"/>
          <p:nvPr/>
        </p:nvPicPr>
        <p:blipFill rotWithShape="1">
          <a:blip r:embed="rId5">
            <a:alphaModFix/>
          </a:blip>
          <a:srcRect/>
          <a:stretch/>
        </p:blipFill>
        <p:spPr>
          <a:xfrm>
            <a:off x="2000688" y="6131674"/>
            <a:ext cx="952549" cy="628682"/>
          </a:xfrm>
          <a:prstGeom prst="rect">
            <a:avLst/>
          </a:prstGeom>
          <a:noFill/>
          <a:ln>
            <a:noFill/>
          </a:ln>
        </p:spPr>
      </p:pic>
      <p:pic>
        <p:nvPicPr>
          <p:cNvPr id="90" name="Google Shape;90;p1" descr="A picture containing font, graphics, symbol, text&#10;&#10;Description automatically generated"/>
          <p:cNvPicPr preferRelativeResize="0"/>
          <p:nvPr/>
        </p:nvPicPr>
        <p:blipFill rotWithShape="1">
          <a:blip r:embed="rId6">
            <a:alphaModFix/>
          </a:blip>
          <a:srcRect/>
          <a:stretch/>
        </p:blipFill>
        <p:spPr>
          <a:xfrm>
            <a:off x="9176972" y="6264091"/>
            <a:ext cx="1686557" cy="497999"/>
          </a:xfrm>
          <a:prstGeom prst="rect">
            <a:avLst/>
          </a:prstGeom>
          <a:noFill/>
          <a:ln>
            <a:noFill/>
          </a:ln>
        </p:spPr>
      </p:pic>
      <p:sp>
        <p:nvSpPr>
          <p:cNvPr id="91" name="Google Shape;91;p1"/>
          <p:cNvSpPr/>
          <p:nvPr/>
        </p:nvSpPr>
        <p:spPr>
          <a:xfrm>
            <a:off x="0" y="5879575"/>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6096000" y="5879575"/>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5764268"/>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3491825" y="798127"/>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4000" b="1" dirty="0">
                <a:solidFill>
                  <a:srgbClr val="00AFD7"/>
                </a:solidFill>
                <a:latin typeface="Sen"/>
                <a:ea typeface="Sen"/>
                <a:cs typeface="Sen"/>
                <a:sym typeface="Sen"/>
              </a:rPr>
              <a:t>Objectives of WP4</a:t>
            </a:r>
            <a:endParaRPr sz="4000" b="1" dirty="0">
              <a:solidFill>
                <a:srgbClr val="00AFD7"/>
              </a:solidFill>
              <a:latin typeface="Sen"/>
              <a:ea typeface="Sen"/>
              <a:cs typeface="Sen"/>
              <a:sym typeface="Sen"/>
            </a:endParaRPr>
          </a:p>
        </p:txBody>
      </p:sp>
      <p:sp>
        <p:nvSpPr>
          <p:cNvPr id="99" name="Google Shape;99;p2"/>
          <p:cNvSpPr txBox="1"/>
          <p:nvPr/>
        </p:nvSpPr>
        <p:spPr>
          <a:xfrm>
            <a:off x="721718" y="1719678"/>
            <a:ext cx="5208344" cy="4043555"/>
          </a:xfrm>
          <a:prstGeom prst="rect">
            <a:avLst/>
          </a:prstGeom>
          <a:noFill/>
          <a:ln>
            <a:noFill/>
          </a:ln>
        </p:spPr>
        <p:txBody>
          <a:bodyPr spcFirstLastPara="1" wrap="square" lIns="91425" tIns="45700" rIns="91425" bIns="45700" anchor="t" anchorCtr="0">
            <a:noAutofit/>
          </a:bodyPr>
          <a:lstStyle/>
          <a:p>
            <a:pPr>
              <a:lnSpc>
                <a:spcPct val="130000"/>
              </a:lnSpc>
            </a:pPr>
            <a:r>
              <a:rPr lang="en-US" sz="1800" b="1" dirty="0">
                <a:solidFill>
                  <a:srgbClr val="00AFD7"/>
                </a:solidFill>
              </a:rPr>
              <a:t>Objective 1</a:t>
            </a:r>
            <a:r>
              <a:rPr lang="en-US" sz="1800" dirty="0">
                <a:solidFill>
                  <a:srgbClr val="00AFD7"/>
                </a:solidFill>
              </a:rPr>
              <a:t> </a:t>
            </a:r>
          </a:p>
          <a:p>
            <a:pPr>
              <a:lnSpc>
                <a:spcPct val="130000"/>
              </a:lnSpc>
            </a:pPr>
            <a:endParaRPr lang="en-US" dirty="0"/>
          </a:p>
          <a:p>
            <a:pPr>
              <a:lnSpc>
                <a:spcPct val="130000"/>
              </a:lnSpc>
            </a:pPr>
            <a:r>
              <a:rPr lang="en-US" dirty="0"/>
              <a:t>Improve understanding of:</a:t>
            </a:r>
          </a:p>
          <a:p>
            <a:pPr marL="285750" indent="-285750">
              <a:lnSpc>
                <a:spcPct val="130000"/>
              </a:lnSpc>
              <a:buFont typeface="Arial" panose="020B0604020202020204" pitchFamily="34" charset="0"/>
              <a:buChar char="•"/>
            </a:pPr>
            <a:r>
              <a:rPr lang="en-US" dirty="0"/>
              <a:t>the </a:t>
            </a:r>
            <a:r>
              <a:rPr lang="en-US" b="1" dirty="0">
                <a:solidFill>
                  <a:srgbClr val="49B170"/>
                </a:solidFill>
              </a:rPr>
              <a:t>distributional health impacts of </a:t>
            </a:r>
            <a:r>
              <a:rPr lang="en-US" b="1" dirty="0" err="1">
                <a:solidFill>
                  <a:srgbClr val="49B170"/>
                </a:solidFill>
              </a:rPr>
              <a:t>NbTs</a:t>
            </a:r>
            <a:r>
              <a:rPr lang="en-US" b="1" dirty="0"/>
              <a:t> </a:t>
            </a:r>
          </a:p>
          <a:p>
            <a:pPr marL="285750" indent="-285750">
              <a:lnSpc>
                <a:spcPct val="130000"/>
              </a:lnSpc>
              <a:buFont typeface="Arial" panose="020B0604020202020204" pitchFamily="34" charset="0"/>
              <a:buChar char="•"/>
            </a:pPr>
            <a:r>
              <a:rPr lang="en-US" dirty="0">
                <a:solidFill>
                  <a:schemeClr val="tx1"/>
                </a:solidFill>
              </a:rPr>
              <a:t>differences in </a:t>
            </a:r>
            <a:r>
              <a:rPr lang="en-US" b="1" dirty="0">
                <a:solidFill>
                  <a:srgbClr val="49B170"/>
                </a:solidFill>
              </a:rPr>
              <a:t>access, capacity, opportunity and motivation</a:t>
            </a:r>
            <a:r>
              <a:rPr lang="en-US" dirty="0"/>
              <a:t>,</a:t>
            </a:r>
            <a:r>
              <a:rPr lang="en-US" b="1" dirty="0"/>
              <a:t> </a:t>
            </a:r>
            <a:r>
              <a:rPr lang="en-US" dirty="0"/>
              <a:t>across different population groups</a:t>
            </a:r>
          </a:p>
          <a:p>
            <a:pPr>
              <a:lnSpc>
                <a:spcPct val="130000"/>
              </a:lnSpc>
            </a:pPr>
            <a:endParaRPr lang="en-US" dirty="0"/>
          </a:p>
          <a:p>
            <a:pPr>
              <a:lnSpc>
                <a:spcPct val="130000"/>
              </a:lnSpc>
            </a:pPr>
            <a:endParaRPr lang="en-US" dirty="0"/>
          </a:p>
          <a:p>
            <a:pPr>
              <a:lnSpc>
                <a:spcPct val="130000"/>
              </a:lnSpc>
            </a:pPr>
            <a:r>
              <a:rPr lang="en-US" b="1" dirty="0"/>
              <a:t>Activity</a:t>
            </a:r>
            <a:r>
              <a:rPr lang="en-US" dirty="0"/>
              <a:t>: </a:t>
            </a:r>
            <a:r>
              <a:rPr lang="en-GB" dirty="0"/>
              <a:t>comprehensive and rapid Health Impact Assessments (HIAs)</a:t>
            </a:r>
            <a:r>
              <a:rPr lang="en-US" dirty="0"/>
              <a:t> with CS4-9</a:t>
            </a:r>
          </a:p>
          <a:p>
            <a:pPr>
              <a:lnSpc>
                <a:spcPct val="130000"/>
              </a:lnSpc>
            </a:pPr>
            <a:endParaRPr lang="en-US" dirty="0"/>
          </a:p>
          <a:p>
            <a:pPr>
              <a:lnSpc>
                <a:spcPct val="130000"/>
              </a:lnSpc>
            </a:pPr>
            <a:r>
              <a:rPr lang="en-US" b="1" dirty="0"/>
              <a:t>Outcomes:</a:t>
            </a:r>
          </a:p>
          <a:p>
            <a:pPr marL="285750" indent="-285750">
              <a:lnSpc>
                <a:spcPct val="130000"/>
              </a:lnSpc>
              <a:buFont typeface="Arial" panose="020B0604020202020204" pitchFamily="34" charset="0"/>
              <a:buChar char="•"/>
            </a:pPr>
            <a:r>
              <a:rPr lang="en-US" b="1" dirty="0">
                <a:solidFill>
                  <a:srgbClr val="49B170"/>
                </a:solidFill>
              </a:rPr>
              <a:t>Policy recommendations </a:t>
            </a:r>
            <a:r>
              <a:rPr lang="en-US" dirty="0"/>
              <a:t>to promote positive and mitigate negative health effects of </a:t>
            </a:r>
            <a:r>
              <a:rPr lang="en-US" dirty="0" err="1"/>
              <a:t>NbTs</a:t>
            </a:r>
            <a:r>
              <a:rPr lang="en-US" dirty="0"/>
              <a:t> </a:t>
            </a:r>
            <a:r>
              <a:rPr lang="en-US" dirty="0">
                <a:sym typeface="Wingdings" panose="05000000000000000000" pitchFamily="2" charset="2"/>
              </a:rPr>
              <a:t></a:t>
            </a:r>
            <a:r>
              <a:rPr lang="en-US" dirty="0"/>
              <a:t> “What Works”? (WP8)</a:t>
            </a:r>
          </a:p>
          <a:p>
            <a:pPr marL="0" marR="0" lvl="0" indent="0" algn="l" rtl="0">
              <a:lnSpc>
                <a:spcPct val="107000"/>
              </a:lnSpc>
              <a:spcBef>
                <a:spcPts val="1800"/>
              </a:spcBef>
              <a:spcAft>
                <a:spcPts val="0"/>
              </a:spcAft>
              <a:buClr>
                <a:schemeClr val="dk1"/>
              </a:buClr>
              <a:buSzPts val="2400"/>
              <a:buFont typeface="Arial"/>
              <a:buNone/>
            </a:pPr>
            <a:endParaRPr sz="2400" b="0" i="0" u="none" strike="noStrike" cap="none" dirty="0">
              <a:solidFill>
                <a:schemeClr val="dk1"/>
              </a:solidFill>
              <a:latin typeface="Sen"/>
              <a:ea typeface="Sen"/>
              <a:cs typeface="Sen"/>
              <a:sym typeface="Sen"/>
            </a:endParaRPr>
          </a:p>
        </p:txBody>
      </p:sp>
      <p:sp>
        <p:nvSpPr>
          <p:cNvPr id="100" name="Google Shape;100;p2"/>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flag with yellow stars in a circle&#10;&#10;Description automatically generated with low confidence"/>
          <p:cNvPicPr preferRelativeResize="0"/>
          <p:nvPr/>
        </p:nvPicPr>
        <p:blipFill rotWithShape="1">
          <a:blip r:embed="rId4">
            <a:alphaModFix/>
          </a:blip>
          <a:srcRect/>
          <a:stretch/>
        </p:blipFill>
        <p:spPr>
          <a:xfrm>
            <a:off x="9372661" y="300128"/>
            <a:ext cx="754544" cy="497999"/>
          </a:xfrm>
          <a:prstGeom prst="rect">
            <a:avLst/>
          </a:prstGeom>
          <a:noFill/>
          <a:ln>
            <a:noFill/>
          </a:ln>
        </p:spPr>
      </p:pic>
      <p:pic>
        <p:nvPicPr>
          <p:cNvPr id="104" name="Google Shape;104;p2" descr="A picture containing font, graphics, symbol, text&#10;&#10;Description automatically generated"/>
          <p:cNvPicPr preferRelativeResize="0"/>
          <p:nvPr/>
        </p:nvPicPr>
        <p:blipFill rotWithShape="1">
          <a:blip r:embed="rId5">
            <a:alphaModFix/>
          </a:blip>
          <a:srcRect/>
          <a:stretch/>
        </p:blipFill>
        <p:spPr>
          <a:xfrm>
            <a:off x="10422293" y="328322"/>
            <a:ext cx="1495593" cy="441612"/>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47627" y="-85724"/>
            <a:ext cx="2631234" cy="1248264"/>
          </a:xfrm>
          <a:prstGeom prst="rect">
            <a:avLst/>
          </a:prstGeom>
          <a:noFill/>
          <a:ln>
            <a:noFill/>
          </a:ln>
        </p:spPr>
      </p:pic>
      <p:sp>
        <p:nvSpPr>
          <p:cNvPr id="2" name="Google Shape;99;p2">
            <a:extLst>
              <a:ext uri="{FF2B5EF4-FFF2-40B4-BE49-F238E27FC236}">
                <a16:creationId xmlns:a16="http://schemas.microsoft.com/office/drawing/2014/main" id="{B9E11F86-58A3-C629-7FA0-F59CA5E608A3}"/>
              </a:ext>
            </a:extLst>
          </p:cNvPr>
          <p:cNvSpPr txBox="1"/>
          <p:nvPr/>
        </p:nvSpPr>
        <p:spPr>
          <a:xfrm>
            <a:off x="6657599" y="1719679"/>
            <a:ext cx="4972801" cy="4043555"/>
          </a:xfrm>
          <a:prstGeom prst="rect">
            <a:avLst/>
          </a:prstGeom>
          <a:noFill/>
          <a:ln>
            <a:noFill/>
          </a:ln>
        </p:spPr>
        <p:txBody>
          <a:bodyPr spcFirstLastPara="1" wrap="square" lIns="91425" tIns="45700" rIns="91425" bIns="45700" anchor="t" anchorCtr="0">
            <a:noAutofit/>
          </a:bodyPr>
          <a:lstStyle/>
          <a:p>
            <a:pPr>
              <a:lnSpc>
                <a:spcPct val="130000"/>
              </a:lnSpc>
            </a:pPr>
            <a:r>
              <a:rPr lang="en-US" sz="1800" b="1" dirty="0">
                <a:solidFill>
                  <a:srgbClr val="00AFD7"/>
                </a:solidFill>
              </a:rPr>
              <a:t>Objective 2</a:t>
            </a:r>
            <a:endParaRPr lang="en-US" sz="1800" dirty="0">
              <a:solidFill>
                <a:srgbClr val="00AFD7"/>
              </a:solidFill>
            </a:endParaRPr>
          </a:p>
          <a:p>
            <a:pPr>
              <a:lnSpc>
                <a:spcPct val="130000"/>
              </a:lnSpc>
            </a:pPr>
            <a:endParaRPr lang="en-US" dirty="0"/>
          </a:p>
          <a:p>
            <a:pPr>
              <a:lnSpc>
                <a:spcPct val="130000"/>
              </a:lnSpc>
            </a:pPr>
            <a:r>
              <a:rPr lang="en-US" dirty="0"/>
              <a:t>Greater clarity about:</a:t>
            </a:r>
          </a:p>
          <a:p>
            <a:pPr marL="285750" indent="-285750">
              <a:lnSpc>
                <a:spcPct val="130000"/>
              </a:lnSpc>
              <a:buFont typeface="Arial" panose="020B0604020202020204" pitchFamily="34" charset="0"/>
              <a:buChar char="•"/>
            </a:pPr>
            <a:r>
              <a:rPr lang="en-US" dirty="0">
                <a:solidFill>
                  <a:schemeClr val="tx1"/>
                </a:solidFill>
              </a:rPr>
              <a:t>the</a:t>
            </a:r>
            <a:r>
              <a:rPr lang="en-US" b="1" dirty="0">
                <a:solidFill>
                  <a:srgbClr val="49B170"/>
                </a:solidFill>
              </a:rPr>
              <a:t> concerns, challenges, barriers, facilitators, needs and opportunities for</a:t>
            </a:r>
            <a:r>
              <a:rPr lang="en-US" dirty="0"/>
              <a:t> </a:t>
            </a:r>
            <a:r>
              <a:rPr lang="en-US" b="1" dirty="0">
                <a:solidFill>
                  <a:srgbClr val="49B170"/>
                </a:solidFill>
              </a:rPr>
              <a:t>health professionals </a:t>
            </a:r>
            <a:r>
              <a:rPr lang="en-US" dirty="0"/>
              <a:t>to implement </a:t>
            </a:r>
            <a:r>
              <a:rPr lang="en-US" dirty="0" err="1"/>
              <a:t>NbTs</a:t>
            </a:r>
            <a:r>
              <a:rPr lang="en-US" dirty="0"/>
              <a:t> and increase uptake</a:t>
            </a:r>
            <a:endParaRPr lang="en-GB" dirty="0"/>
          </a:p>
          <a:p>
            <a:pPr>
              <a:lnSpc>
                <a:spcPct val="130000"/>
              </a:lnSpc>
            </a:pPr>
            <a:endParaRPr lang="en-US" dirty="0"/>
          </a:p>
          <a:p>
            <a:pPr>
              <a:lnSpc>
                <a:spcPct val="130000"/>
              </a:lnSpc>
            </a:pPr>
            <a:endParaRPr lang="en-US" b="1" dirty="0"/>
          </a:p>
          <a:p>
            <a:pPr>
              <a:lnSpc>
                <a:spcPct val="130000"/>
              </a:lnSpc>
            </a:pPr>
            <a:r>
              <a:rPr lang="en-US" b="1" dirty="0"/>
              <a:t>Activity</a:t>
            </a:r>
            <a:r>
              <a:rPr lang="en-US" dirty="0"/>
              <a:t>: literature review &amp; interviews with health professionals</a:t>
            </a:r>
          </a:p>
          <a:p>
            <a:pPr>
              <a:lnSpc>
                <a:spcPct val="130000"/>
              </a:lnSpc>
            </a:pPr>
            <a:endParaRPr lang="en-US" dirty="0"/>
          </a:p>
          <a:p>
            <a:pPr>
              <a:lnSpc>
                <a:spcPct val="130000"/>
              </a:lnSpc>
            </a:pPr>
            <a:r>
              <a:rPr lang="en-US" b="1" dirty="0"/>
              <a:t>Outcome:</a:t>
            </a:r>
          </a:p>
          <a:p>
            <a:pPr marL="285750" indent="-285750">
              <a:lnSpc>
                <a:spcPct val="130000"/>
              </a:lnSpc>
              <a:buFont typeface="Arial" panose="020B0604020202020204" pitchFamily="34" charset="0"/>
              <a:buChar char="•"/>
            </a:pPr>
            <a:r>
              <a:rPr lang="en-US" b="1" dirty="0">
                <a:solidFill>
                  <a:srgbClr val="49B170"/>
                </a:solidFill>
              </a:rPr>
              <a:t>Guidance for health professionals </a:t>
            </a:r>
            <a:r>
              <a:rPr lang="en-US" dirty="0"/>
              <a:t>on how to implement </a:t>
            </a:r>
            <a:r>
              <a:rPr lang="en-US" dirty="0" err="1"/>
              <a:t>NbTs</a:t>
            </a:r>
            <a:r>
              <a:rPr lang="en-US" dirty="0"/>
              <a:t> – accompanied by an online tutorial</a:t>
            </a:r>
          </a:p>
          <a:p>
            <a:pPr marL="0" marR="0" lvl="0" indent="0" algn="l" rtl="0">
              <a:lnSpc>
                <a:spcPct val="107000"/>
              </a:lnSpc>
              <a:spcBef>
                <a:spcPts val="1800"/>
              </a:spcBef>
              <a:spcAft>
                <a:spcPts val="0"/>
              </a:spcAft>
              <a:buClr>
                <a:schemeClr val="dk1"/>
              </a:buClr>
              <a:buSzPts val="2400"/>
              <a:buFont typeface="Arial"/>
              <a:buNone/>
            </a:pPr>
            <a:endParaRPr sz="2400" b="0" i="0" u="none" strike="noStrike" cap="none" dirty="0">
              <a:solidFill>
                <a:schemeClr val="dk1"/>
              </a:solidFill>
              <a:latin typeface="Sen"/>
              <a:ea typeface="Sen"/>
              <a:cs typeface="Sen"/>
              <a:sym typeface="Sen"/>
            </a:endParaRPr>
          </a:p>
        </p:txBody>
      </p:sp>
      <p:cxnSp>
        <p:nvCxnSpPr>
          <p:cNvPr id="4" name="Straight Connector 3">
            <a:extLst>
              <a:ext uri="{FF2B5EF4-FFF2-40B4-BE49-F238E27FC236}">
                <a16:creationId xmlns:a16="http://schemas.microsoft.com/office/drawing/2014/main" id="{F7477670-1575-5A2C-B70B-5345BA719A88}"/>
              </a:ext>
            </a:extLst>
          </p:cNvPr>
          <p:cNvCxnSpPr/>
          <p:nvPr/>
        </p:nvCxnSpPr>
        <p:spPr>
          <a:xfrm>
            <a:off x="6184900" y="1816100"/>
            <a:ext cx="0" cy="4381500"/>
          </a:xfrm>
          <a:prstGeom prst="line">
            <a:avLst/>
          </a:prstGeom>
          <a:ln>
            <a:solidFill>
              <a:srgbClr val="00AFD7"/>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887653" y="1519595"/>
            <a:ext cx="914400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a:solidFill>
                  <a:srgbClr val="00AFD7"/>
                </a:solidFill>
                <a:latin typeface="Sen"/>
                <a:ea typeface="Sen"/>
                <a:cs typeface="Sen"/>
                <a:sym typeface="Sen"/>
              </a:rPr>
              <a:t>Updates on data collection and analysis</a:t>
            </a:r>
            <a:endParaRPr/>
          </a:p>
        </p:txBody>
      </p:sp>
      <p:sp>
        <p:nvSpPr>
          <p:cNvPr id="111" name="Google Shape;111;p3"/>
          <p:cNvSpPr txBox="1"/>
          <p:nvPr/>
        </p:nvSpPr>
        <p:spPr>
          <a:xfrm>
            <a:off x="631620" y="2472528"/>
            <a:ext cx="5906966" cy="336744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en-GB" sz="1800" b="1" dirty="0">
                <a:solidFill>
                  <a:schemeClr val="tx1"/>
                </a:solidFill>
                <a:latin typeface="Sen"/>
                <a:ea typeface="Sen"/>
                <a:cs typeface="Sen"/>
                <a:sym typeface="Sen"/>
              </a:rPr>
              <a:t>First HIA workshop round </a:t>
            </a:r>
            <a:r>
              <a:rPr lang="en-GB" sz="1800" dirty="0">
                <a:solidFill>
                  <a:schemeClr val="tx1"/>
                </a:solidFill>
                <a:latin typeface="Sen"/>
                <a:ea typeface="Sen"/>
                <a:cs typeface="Sen"/>
                <a:sym typeface="Sen"/>
              </a:rPr>
              <a:t>– lays the </a:t>
            </a:r>
            <a:r>
              <a:rPr lang="en-GB" sz="1800" b="1" dirty="0">
                <a:solidFill>
                  <a:srgbClr val="49B170"/>
                </a:solidFill>
                <a:latin typeface="Sen"/>
                <a:ea typeface="Sen"/>
                <a:cs typeface="Sen"/>
                <a:sym typeface="Sen"/>
              </a:rPr>
              <a:t>foundations for community resilience </a:t>
            </a:r>
            <a:r>
              <a:rPr lang="en-GB" sz="1800" dirty="0">
                <a:solidFill>
                  <a:schemeClr val="tx1"/>
                </a:solidFill>
                <a:latin typeface="Sen"/>
                <a:ea typeface="Sen"/>
                <a:cs typeface="Sen"/>
                <a:sym typeface="Sen"/>
              </a:rPr>
              <a:t>by identifying key challenges, resources and opportunities. </a:t>
            </a:r>
          </a:p>
          <a:p>
            <a:pPr marL="0" marR="0" lvl="0" indent="0" algn="l" rtl="0">
              <a:lnSpc>
                <a:spcPct val="107000"/>
              </a:lnSpc>
              <a:spcBef>
                <a:spcPts val="500"/>
              </a:spcBef>
              <a:spcAft>
                <a:spcPts val="0"/>
              </a:spcAft>
              <a:buClr>
                <a:srgbClr val="000000"/>
              </a:buClr>
              <a:buSzPts val="1800"/>
              <a:buFont typeface="Arial"/>
              <a:buNone/>
            </a:pPr>
            <a:endParaRPr lang="en-GB" sz="1800" dirty="0">
              <a:solidFill>
                <a:schemeClr val="tx1"/>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en-GB" sz="1800" b="1" dirty="0">
                <a:solidFill>
                  <a:schemeClr val="tx1"/>
                </a:solidFill>
                <a:latin typeface="Sen"/>
                <a:ea typeface="Sen"/>
                <a:cs typeface="Sen"/>
                <a:sym typeface="Sen"/>
              </a:rPr>
              <a:t>Took place in:</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tx1"/>
                </a:solidFill>
                <a:latin typeface="Sen"/>
                <a:ea typeface="Sen"/>
                <a:cs typeface="Sen"/>
                <a:sym typeface="Sen"/>
              </a:rPr>
              <a:t>CS4 Padova (11 June 2024 – 13+ participants)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tx1"/>
                </a:solidFill>
                <a:latin typeface="Sen"/>
                <a:ea typeface="Sen"/>
                <a:cs typeface="Sen"/>
                <a:sym typeface="Sen"/>
              </a:rPr>
              <a:t>CS5 Salzburg (13 Dec 2024 – 7 participants)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tx1"/>
                </a:solidFill>
                <a:latin typeface="Sen"/>
                <a:ea typeface="Sen"/>
                <a:cs typeface="Sen"/>
                <a:sym typeface="Sen"/>
              </a:rPr>
              <a:t>CS6 Barcelona (26 Sept 2024 – 17 participants)</a:t>
            </a:r>
          </a:p>
          <a:p>
            <a:pPr marL="0" marR="0" lvl="0" indent="0" algn="l" rtl="0">
              <a:lnSpc>
                <a:spcPct val="107000"/>
              </a:lnSpc>
              <a:spcBef>
                <a:spcPts val="500"/>
              </a:spcBef>
              <a:spcAft>
                <a:spcPts val="0"/>
              </a:spcAft>
              <a:buClr>
                <a:srgbClr val="000000"/>
              </a:buClr>
              <a:buSzPts val="1800"/>
              <a:buFont typeface="Arial"/>
              <a:buNone/>
            </a:pPr>
            <a:endParaRPr lang="en-GB" sz="1800"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en-GB" sz="1800" dirty="0">
                <a:solidFill>
                  <a:schemeClr val="tx1"/>
                </a:solidFill>
                <a:highlight>
                  <a:srgbClr val="FFFF00"/>
                </a:highlight>
                <a:latin typeface="Sen"/>
                <a:ea typeface="Sen"/>
                <a:cs typeface="Sen"/>
                <a:sym typeface="Sen"/>
              </a:rPr>
              <a:t>   </a:t>
            </a:r>
          </a:p>
          <a:p>
            <a:pPr marL="0" marR="0" lvl="0" indent="0" algn="l" rtl="0">
              <a:lnSpc>
                <a:spcPct val="107000"/>
              </a:lnSpc>
              <a:spcBef>
                <a:spcPts val="500"/>
              </a:spcBef>
              <a:spcAft>
                <a:spcPts val="0"/>
              </a:spcAft>
              <a:buClr>
                <a:srgbClr val="000000"/>
              </a:buClr>
              <a:buSzPts val="1800"/>
              <a:buFont typeface="Arial"/>
              <a:buNone/>
            </a:pPr>
            <a:endParaRPr lang="en-GB" sz="1800" b="0" i="0" u="none" strike="noStrike" cap="none"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sz="1800" b="0" i="0" u="none" strike="noStrike" cap="none" dirty="0">
              <a:solidFill>
                <a:schemeClr val="tx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12" name="Google Shape;112;p3"/>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p:cNvPicPr preferRelativeResize="0"/>
          <p:nvPr/>
        </p:nvPicPr>
        <p:blipFill rotWithShape="1">
          <a:blip r:embed="rId4">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p:cNvPicPr preferRelativeResize="0"/>
          <p:nvPr/>
        </p:nvPicPr>
        <p:blipFill rotWithShape="1">
          <a:blip r:embed="rId5">
            <a:alphaModFix/>
          </a:blip>
          <a:srcRect/>
          <a:stretch/>
        </p:blipFill>
        <p:spPr>
          <a:xfrm>
            <a:off x="10422293" y="328322"/>
            <a:ext cx="1495593" cy="441612"/>
          </a:xfrm>
          <a:prstGeom prst="rect">
            <a:avLst/>
          </a:prstGeom>
          <a:noFill/>
          <a:ln>
            <a:noFill/>
          </a:ln>
        </p:spPr>
      </p:pic>
      <p:pic>
        <p:nvPicPr>
          <p:cNvPr id="117" name="Google Shape;117;p3"/>
          <p:cNvPicPr preferRelativeResize="0"/>
          <p:nvPr/>
        </p:nvPicPr>
        <p:blipFill rotWithShape="1">
          <a:blip r:embed="rId6">
            <a:alphaModFix/>
          </a:blip>
          <a:srcRect/>
          <a:stretch/>
        </p:blipFill>
        <p:spPr>
          <a:xfrm>
            <a:off x="47627" y="-85724"/>
            <a:ext cx="2631232" cy="1248264"/>
          </a:xfrm>
          <a:prstGeom prst="rect">
            <a:avLst/>
          </a:prstGeom>
          <a:noFill/>
          <a:ln>
            <a:noFill/>
          </a:ln>
        </p:spPr>
      </p:pic>
      <p:pic>
        <p:nvPicPr>
          <p:cNvPr id="3" name="Picture 2">
            <a:extLst>
              <a:ext uri="{FF2B5EF4-FFF2-40B4-BE49-F238E27FC236}">
                <a16:creationId xmlns:a16="http://schemas.microsoft.com/office/drawing/2014/main" id="{601EFA2E-F06F-8968-CFE5-BDE2C614137C}"/>
              </a:ext>
            </a:extLst>
          </p:cNvPr>
          <p:cNvPicPr>
            <a:picLocks noChangeAspect="1"/>
          </p:cNvPicPr>
          <p:nvPr/>
        </p:nvPicPr>
        <p:blipFill>
          <a:blip r:embed="rId7"/>
          <a:srcRect t="7350" b="12872"/>
          <a:stretch>
            <a:fillRect/>
          </a:stretch>
        </p:blipFill>
        <p:spPr>
          <a:xfrm>
            <a:off x="7587823" y="1908383"/>
            <a:ext cx="3550988" cy="2134330"/>
          </a:xfrm>
          <a:prstGeom prst="rect">
            <a:avLst/>
          </a:prstGeom>
        </p:spPr>
      </p:pic>
      <p:pic>
        <p:nvPicPr>
          <p:cNvPr id="4" name="image2.jpg">
            <a:extLst>
              <a:ext uri="{FF2B5EF4-FFF2-40B4-BE49-F238E27FC236}">
                <a16:creationId xmlns:a16="http://schemas.microsoft.com/office/drawing/2014/main" id="{B64258A2-386A-CEDE-9FD3-00B5B23AC859}"/>
              </a:ext>
            </a:extLst>
          </p:cNvPr>
          <p:cNvPicPr/>
          <p:nvPr/>
        </p:nvPicPr>
        <p:blipFill>
          <a:blip r:embed="rId8"/>
          <a:srcRect l="8531" t="25610"/>
          <a:stretch>
            <a:fillRect/>
          </a:stretch>
        </p:blipFill>
        <p:spPr>
          <a:xfrm>
            <a:off x="7587823" y="4156248"/>
            <a:ext cx="3550988" cy="2156782"/>
          </a:xfrm>
          <a:prstGeom prst="rect">
            <a:avLst/>
          </a:prstGeom>
          <a:ln/>
        </p:spPr>
      </p:pic>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CBB3D6C2-711B-09D6-9E4B-7A47459B9478}"/>
            </a:ext>
          </a:extLst>
        </p:cNvPr>
        <p:cNvGrpSpPr/>
        <p:nvPr/>
      </p:nvGrpSpPr>
      <p:grpSpPr>
        <a:xfrm>
          <a:off x="0" y="0"/>
          <a:ext cx="0" cy="0"/>
          <a:chOff x="0" y="0"/>
          <a:chExt cx="0" cy="0"/>
        </a:xfrm>
      </p:grpSpPr>
      <p:sp>
        <p:nvSpPr>
          <p:cNvPr id="110" name="Google Shape;110;p3">
            <a:extLst>
              <a:ext uri="{FF2B5EF4-FFF2-40B4-BE49-F238E27FC236}">
                <a16:creationId xmlns:a16="http://schemas.microsoft.com/office/drawing/2014/main" id="{9CAE2E33-4609-922F-D106-1B1E5AD364CD}"/>
              </a:ext>
            </a:extLst>
          </p:cNvPr>
          <p:cNvSpPr txBox="1">
            <a:spLocks noGrp="1"/>
          </p:cNvSpPr>
          <p:nvPr>
            <p:ph type="ctrTitle"/>
          </p:nvPr>
        </p:nvSpPr>
        <p:spPr>
          <a:xfrm>
            <a:off x="887653" y="1519595"/>
            <a:ext cx="914400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a:solidFill>
                  <a:srgbClr val="00AFD7"/>
                </a:solidFill>
                <a:latin typeface="Sen"/>
                <a:ea typeface="Sen"/>
                <a:cs typeface="Sen"/>
                <a:sym typeface="Sen"/>
              </a:rPr>
              <a:t>Updates on data collection and analysis</a:t>
            </a:r>
            <a:endParaRPr/>
          </a:p>
        </p:txBody>
      </p:sp>
      <p:sp>
        <p:nvSpPr>
          <p:cNvPr id="111" name="Google Shape;111;p3">
            <a:extLst>
              <a:ext uri="{FF2B5EF4-FFF2-40B4-BE49-F238E27FC236}">
                <a16:creationId xmlns:a16="http://schemas.microsoft.com/office/drawing/2014/main" id="{B7B3B881-A9EA-6017-81B7-955AD004C377}"/>
              </a:ext>
            </a:extLst>
          </p:cNvPr>
          <p:cNvSpPr txBox="1"/>
          <p:nvPr/>
        </p:nvSpPr>
        <p:spPr>
          <a:xfrm>
            <a:off x="631619" y="2472528"/>
            <a:ext cx="9495585" cy="3367440"/>
          </a:xfrm>
          <a:prstGeom prst="rect">
            <a:avLst/>
          </a:prstGeom>
          <a:noFill/>
          <a:ln>
            <a:noFill/>
          </a:ln>
        </p:spPr>
        <p:txBody>
          <a:bodyPr spcFirstLastPara="1" wrap="square" lIns="91425" tIns="45700" rIns="91425" bIns="45700" anchor="t" anchorCtr="0">
            <a:noAutofit/>
          </a:bodyPr>
          <a:lstStyle/>
          <a:p>
            <a:pPr lvl="0">
              <a:lnSpc>
                <a:spcPct val="107000"/>
              </a:lnSpc>
              <a:spcBef>
                <a:spcPts val="500"/>
              </a:spcBef>
              <a:buSzPts val="1800"/>
            </a:pPr>
            <a:r>
              <a:rPr lang="en-GB" sz="1800" b="1" dirty="0">
                <a:solidFill>
                  <a:schemeClr val="tx1"/>
                </a:solidFill>
                <a:latin typeface="Sen"/>
                <a:ea typeface="Sen"/>
                <a:cs typeface="Sen"/>
                <a:sym typeface="Sen"/>
              </a:rPr>
              <a:t>Second HIA workshop round </a:t>
            </a:r>
            <a:r>
              <a:rPr lang="en-GB" sz="1800" dirty="0">
                <a:solidFill>
                  <a:schemeClr val="tx1"/>
                </a:solidFill>
                <a:latin typeface="Sen"/>
                <a:ea typeface="Sen"/>
                <a:cs typeface="Sen"/>
                <a:sym typeface="Sen"/>
              </a:rPr>
              <a:t>– nature, likelihood, scale and distribution of the impact of health determinants on the uptake of the </a:t>
            </a:r>
            <a:r>
              <a:rPr lang="en-GB" sz="1800" dirty="0" err="1">
                <a:solidFill>
                  <a:schemeClr val="tx1"/>
                </a:solidFill>
                <a:latin typeface="Sen"/>
                <a:ea typeface="Sen"/>
                <a:cs typeface="Sen"/>
                <a:sym typeface="Sen"/>
              </a:rPr>
              <a:t>NbT</a:t>
            </a:r>
            <a:r>
              <a:rPr lang="en-GB" sz="1800" dirty="0">
                <a:solidFill>
                  <a:schemeClr val="tx1"/>
                </a:solidFill>
                <a:latin typeface="Sen"/>
                <a:ea typeface="Sen"/>
                <a:cs typeface="Sen"/>
                <a:sym typeface="Sen"/>
              </a:rPr>
              <a:t> intervention</a:t>
            </a:r>
          </a:p>
          <a:p>
            <a:pPr lvl="0">
              <a:lnSpc>
                <a:spcPct val="107000"/>
              </a:lnSpc>
              <a:spcBef>
                <a:spcPts val="500"/>
              </a:spcBef>
              <a:buSzPts val="1800"/>
            </a:pPr>
            <a:endParaRPr lang="en-GB" sz="1800" b="1" dirty="0">
              <a:solidFill>
                <a:schemeClr val="tx1"/>
              </a:solidFill>
              <a:latin typeface="Sen"/>
              <a:ea typeface="Sen"/>
              <a:cs typeface="Sen"/>
              <a:sym typeface="Sen"/>
            </a:endParaRPr>
          </a:p>
          <a:p>
            <a:pPr marL="285750" lvl="0" indent="-285750">
              <a:lnSpc>
                <a:spcPct val="107000"/>
              </a:lnSpc>
              <a:spcBef>
                <a:spcPts val="500"/>
              </a:spcBef>
              <a:buSzPts val="1800"/>
              <a:buFont typeface="Arial" panose="020B0604020202020204" pitchFamily="34" charset="0"/>
              <a:buChar char="•"/>
            </a:pPr>
            <a:r>
              <a:rPr lang="en-GB" sz="1800" dirty="0">
                <a:solidFill>
                  <a:schemeClr val="tx1"/>
                </a:solidFill>
                <a:latin typeface="Sen"/>
                <a:ea typeface="Sen"/>
                <a:cs typeface="Sen"/>
                <a:sym typeface="Sen"/>
              </a:rPr>
              <a:t>CS4 Padova (25 June 2025 – 13+ participants)</a:t>
            </a:r>
          </a:p>
          <a:p>
            <a:pPr lvl="0">
              <a:lnSpc>
                <a:spcPct val="107000"/>
              </a:lnSpc>
              <a:spcBef>
                <a:spcPts val="500"/>
              </a:spcBef>
              <a:buSzPts val="1800"/>
            </a:pPr>
            <a:endParaRPr lang="en-GB" sz="1800" dirty="0">
              <a:solidFill>
                <a:schemeClr val="tx1"/>
              </a:solidFill>
              <a:latin typeface="Sen"/>
              <a:ea typeface="Sen"/>
              <a:cs typeface="Sen"/>
              <a:sym typeface="Sen"/>
            </a:endParaRPr>
          </a:p>
          <a:p>
            <a:pPr lvl="0">
              <a:lnSpc>
                <a:spcPct val="107000"/>
              </a:lnSpc>
              <a:spcBef>
                <a:spcPts val="500"/>
              </a:spcBef>
              <a:buSzPts val="1800"/>
            </a:pPr>
            <a:endParaRPr lang="en-GB" sz="1800" dirty="0">
              <a:solidFill>
                <a:schemeClr val="tx1"/>
              </a:solidFill>
              <a:latin typeface="Sen"/>
              <a:ea typeface="Sen"/>
              <a:cs typeface="Sen"/>
              <a:sym typeface="Sen"/>
            </a:endParaRPr>
          </a:p>
          <a:p>
            <a:pPr lvl="0">
              <a:lnSpc>
                <a:spcPct val="107000"/>
              </a:lnSpc>
              <a:spcBef>
                <a:spcPts val="500"/>
              </a:spcBef>
              <a:buSzPts val="1800"/>
            </a:pPr>
            <a:r>
              <a:rPr lang="en-GB" sz="1800" dirty="0">
                <a:solidFill>
                  <a:srgbClr val="C00000"/>
                </a:solidFill>
              </a:rPr>
              <a:t>Thanks to Salzburg, Barcelona and Padova teams for their great support !</a:t>
            </a:r>
            <a:endParaRPr lang="en-GB" sz="1800" dirty="0">
              <a:solidFill>
                <a:srgbClr val="C00000"/>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lang="en-GB" sz="1800"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en-GB" sz="1800" dirty="0">
                <a:solidFill>
                  <a:schemeClr val="tx1"/>
                </a:solidFill>
                <a:highlight>
                  <a:srgbClr val="FFFF00"/>
                </a:highlight>
                <a:latin typeface="Sen"/>
                <a:ea typeface="Sen"/>
                <a:cs typeface="Sen"/>
                <a:sym typeface="Sen"/>
              </a:rPr>
              <a:t>   </a:t>
            </a:r>
          </a:p>
          <a:p>
            <a:pPr marL="0" marR="0" lvl="0" indent="0" algn="l" rtl="0">
              <a:lnSpc>
                <a:spcPct val="107000"/>
              </a:lnSpc>
              <a:spcBef>
                <a:spcPts val="500"/>
              </a:spcBef>
              <a:spcAft>
                <a:spcPts val="0"/>
              </a:spcAft>
              <a:buClr>
                <a:srgbClr val="000000"/>
              </a:buClr>
              <a:buSzPts val="1800"/>
              <a:buFont typeface="Arial"/>
              <a:buNone/>
            </a:pPr>
            <a:endParaRPr lang="en-GB" sz="1800" b="0" i="0" u="none" strike="noStrike" cap="none"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sz="1800" b="0" i="0" u="none" strike="noStrike" cap="none" dirty="0">
              <a:solidFill>
                <a:schemeClr val="tx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12" name="Google Shape;112;p3">
            <a:extLst>
              <a:ext uri="{FF2B5EF4-FFF2-40B4-BE49-F238E27FC236}">
                <a16:creationId xmlns:a16="http://schemas.microsoft.com/office/drawing/2014/main" id="{294A02F3-FFE4-01A2-BEB6-6CA6969FE2D2}"/>
              </a:ext>
            </a:extLst>
          </p:cNvPr>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486618CF-F484-F6ED-4B5F-ADAF8C19FD3E}"/>
              </a:ext>
            </a:extLst>
          </p:cNvPr>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a:extLst>
              <a:ext uri="{FF2B5EF4-FFF2-40B4-BE49-F238E27FC236}">
                <a16:creationId xmlns:a16="http://schemas.microsoft.com/office/drawing/2014/main" id="{6F5E9A58-9405-CFDB-F7DD-A4938588D275}"/>
              </a:ext>
            </a:extLst>
          </p:cNvPr>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a:extLst>
              <a:ext uri="{FF2B5EF4-FFF2-40B4-BE49-F238E27FC236}">
                <a16:creationId xmlns:a16="http://schemas.microsoft.com/office/drawing/2014/main" id="{15291822-0AAF-3FB9-6C26-DBE9A4A8C39A}"/>
              </a:ext>
            </a:extLst>
          </p:cNvPr>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a:extLst>
              <a:ext uri="{FF2B5EF4-FFF2-40B4-BE49-F238E27FC236}">
                <a16:creationId xmlns:a16="http://schemas.microsoft.com/office/drawing/2014/main" id="{9E04B04D-139D-0EBA-3CAB-0A83E1CEFE4C}"/>
              </a:ext>
            </a:extLst>
          </p:cNvPr>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17" name="Google Shape;117;p3">
            <a:extLst>
              <a:ext uri="{FF2B5EF4-FFF2-40B4-BE49-F238E27FC236}">
                <a16:creationId xmlns:a16="http://schemas.microsoft.com/office/drawing/2014/main" id="{FA608594-F09D-EAEC-07CF-C970A943BE54}"/>
              </a:ext>
            </a:extLst>
          </p:cNvPr>
          <p:cNvPicPr preferRelativeResize="0"/>
          <p:nvPr/>
        </p:nvPicPr>
        <p:blipFill rotWithShape="1">
          <a:blip r:embed="rId5">
            <a:alphaModFix/>
          </a:blip>
          <a:srcRect/>
          <a:stretch/>
        </p:blipFill>
        <p:spPr>
          <a:xfrm>
            <a:off x="47627" y="-85724"/>
            <a:ext cx="2631232" cy="1248264"/>
          </a:xfrm>
          <a:prstGeom prst="rect">
            <a:avLst/>
          </a:prstGeom>
          <a:noFill/>
          <a:ln>
            <a:noFill/>
          </a:ln>
        </p:spPr>
      </p:pic>
    </p:spTree>
    <p:extLst>
      <p:ext uri="{BB962C8B-B14F-4D97-AF65-F5344CB8AC3E}">
        <p14:creationId xmlns:p14="http://schemas.microsoft.com/office/powerpoint/2010/main" val="47540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F4C1043A-7C36-4C5F-3043-6ECE350E8768}"/>
            </a:ext>
          </a:extLst>
        </p:cNvPr>
        <p:cNvGrpSpPr/>
        <p:nvPr/>
      </p:nvGrpSpPr>
      <p:grpSpPr>
        <a:xfrm>
          <a:off x="0" y="0"/>
          <a:ext cx="0" cy="0"/>
          <a:chOff x="0" y="0"/>
          <a:chExt cx="0" cy="0"/>
        </a:xfrm>
      </p:grpSpPr>
      <p:sp>
        <p:nvSpPr>
          <p:cNvPr id="110" name="Google Shape;110;p3">
            <a:extLst>
              <a:ext uri="{FF2B5EF4-FFF2-40B4-BE49-F238E27FC236}">
                <a16:creationId xmlns:a16="http://schemas.microsoft.com/office/drawing/2014/main" id="{82E6EBED-7D6D-FBD4-2F4D-031537FF33AF}"/>
              </a:ext>
            </a:extLst>
          </p:cNvPr>
          <p:cNvSpPr txBox="1">
            <a:spLocks noGrp="1"/>
          </p:cNvSpPr>
          <p:nvPr>
            <p:ph type="ctrTitle"/>
          </p:nvPr>
        </p:nvSpPr>
        <p:spPr>
          <a:xfrm>
            <a:off x="887653" y="1519595"/>
            <a:ext cx="914400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a:solidFill>
                  <a:srgbClr val="00AFD7"/>
                </a:solidFill>
                <a:latin typeface="Sen"/>
                <a:ea typeface="Sen"/>
                <a:cs typeface="Sen"/>
                <a:sym typeface="Sen"/>
              </a:rPr>
              <a:t>Updates on data collection and analysis</a:t>
            </a:r>
            <a:endParaRPr/>
          </a:p>
        </p:txBody>
      </p:sp>
      <p:sp>
        <p:nvSpPr>
          <p:cNvPr id="111" name="Google Shape;111;p3">
            <a:extLst>
              <a:ext uri="{FF2B5EF4-FFF2-40B4-BE49-F238E27FC236}">
                <a16:creationId xmlns:a16="http://schemas.microsoft.com/office/drawing/2014/main" id="{436EF6A7-8C2E-8AE7-8E57-1D3C64CFE00A}"/>
              </a:ext>
            </a:extLst>
          </p:cNvPr>
          <p:cNvSpPr txBox="1"/>
          <p:nvPr/>
        </p:nvSpPr>
        <p:spPr>
          <a:xfrm>
            <a:off x="631619" y="2472528"/>
            <a:ext cx="10515352" cy="3367440"/>
          </a:xfrm>
          <a:prstGeom prst="rect">
            <a:avLst/>
          </a:prstGeom>
          <a:noFill/>
          <a:ln>
            <a:noFill/>
          </a:ln>
        </p:spPr>
        <p:txBody>
          <a:bodyPr spcFirstLastPara="1" wrap="square" lIns="91425" tIns="45700" rIns="91425" bIns="45700" anchor="t" anchorCtr="0">
            <a:noAutofit/>
          </a:bodyPr>
          <a:lstStyle/>
          <a:p>
            <a:r>
              <a:rPr lang="en-GB" sz="1800" b="1" dirty="0"/>
              <a:t>T4.5. Develop the </a:t>
            </a:r>
            <a:r>
              <a:rPr lang="en-GB" sz="1800" b="1" dirty="0" err="1"/>
              <a:t>NbT</a:t>
            </a:r>
            <a:r>
              <a:rPr lang="en-GB" sz="1800" b="1" dirty="0"/>
              <a:t> Health Practitioner Guide </a:t>
            </a:r>
          </a:p>
          <a:p>
            <a:endParaRPr lang="en-GB" sz="1800" dirty="0"/>
          </a:p>
          <a:p>
            <a:r>
              <a:rPr lang="en-GB" sz="1800" b="1" dirty="0">
                <a:solidFill>
                  <a:srgbClr val="49B170"/>
                </a:solidFill>
              </a:rPr>
              <a:t>Study conducted in </a:t>
            </a:r>
            <a:r>
              <a:rPr lang="en-GB" sz="1800" b="1" dirty="0" err="1">
                <a:solidFill>
                  <a:srgbClr val="49B170"/>
                </a:solidFill>
              </a:rPr>
              <a:t>canada</a:t>
            </a:r>
            <a:endParaRPr lang="en-GB" sz="1800" b="1" dirty="0">
              <a:solidFill>
                <a:srgbClr val="49B170"/>
              </a:solidFill>
            </a:endParaRPr>
          </a:p>
          <a:p>
            <a:pPr marL="285750" lvl="8" indent="-285750">
              <a:buFont typeface="Arial" panose="020B0604020202020204" pitchFamily="34" charset="0"/>
              <a:buChar char="•"/>
            </a:pPr>
            <a:r>
              <a:rPr lang="en-GB" sz="1800" dirty="0"/>
              <a:t>Ethics application granted beginning of 2025, </a:t>
            </a:r>
          </a:p>
          <a:p>
            <a:pPr marL="285750" lvl="3" indent="-285750">
              <a:buFont typeface="Arial" panose="020B0604020202020204" pitchFamily="34" charset="0"/>
              <a:buChar char="•"/>
            </a:pPr>
            <a:r>
              <a:rPr lang="en-GB" sz="1800" dirty="0"/>
              <a:t>Interviews in </a:t>
            </a:r>
            <a:r>
              <a:rPr lang="en-GB" sz="1800" dirty="0" err="1"/>
              <a:t>canada</a:t>
            </a:r>
            <a:r>
              <a:rPr lang="en-GB" sz="1800" dirty="0"/>
              <a:t> completed in April 2025, </a:t>
            </a:r>
          </a:p>
          <a:p>
            <a:pPr marL="285750" lvl="3" indent="-285750">
              <a:buFont typeface="Arial" panose="020B0604020202020204" pitchFamily="34" charset="0"/>
              <a:buChar char="•"/>
            </a:pPr>
            <a:r>
              <a:rPr lang="en-GB" sz="1800" dirty="0"/>
              <a:t>UNIVIE to support with data analysis</a:t>
            </a:r>
          </a:p>
          <a:p>
            <a:pPr lvl="3"/>
            <a:endParaRPr lang="en-GB" sz="1800" dirty="0">
              <a:solidFill>
                <a:srgbClr val="49B170"/>
              </a:solidFill>
            </a:endParaRPr>
          </a:p>
          <a:p>
            <a:r>
              <a:rPr lang="en-GB" sz="1800" b="1" dirty="0">
                <a:solidFill>
                  <a:srgbClr val="49B170"/>
                </a:solidFill>
              </a:rPr>
              <a:t>Interviews of healthcare professionals in Europe </a:t>
            </a:r>
          </a:p>
          <a:p>
            <a:pPr marL="285750" indent="-285750">
              <a:buFont typeface="Arial" panose="020B0604020202020204" pitchFamily="34" charset="0"/>
              <a:buChar char="•"/>
            </a:pPr>
            <a:r>
              <a:rPr lang="en-GB" sz="1800" dirty="0"/>
              <a:t>(2 already conducted, 2 planned, recruitment in process. Complete 15 in total)</a:t>
            </a:r>
          </a:p>
          <a:p>
            <a:pPr marL="285750" indent="-285750">
              <a:buFont typeface="Arial" panose="020B0604020202020204" pitchFamily="34" charset="0"/>
              <a:buChar char="•"/>
            </a:pPr>
            <a:r>
              <a:rPr lang="en-GB" sz="1800" dirty="0">
                <a:solidFill>
                  <a:srgbClr val="C00000"/>
                </a:solidFill>
              </a:rPr>
              <a:t>We would appreciate partners help to connect us with a GP/nurse/link worker/mental health provider/physiotherapist/occupational therapist within their local site.</a:t>
            </a:r>
            <a:endParaRPr lang="en-GB" sz="2400" b="1" dirty="0">
              <a:solidFill>
                <a:srgbClr val="C00000"/>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lang="en-GB" sz="1800"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en-GB" sz="1800" dirty="0">
                <a:solidFill>
                  <a:schemeClr val="tx1"/>
                </a:solidFill>
                <a:highlight>
                  <a:srgbClr val="FFFF00"/>
                </a:highlight>
                <a:latin typeface="Sen"/>
                <a:ea typeface="Sen"/>
                <a:cs typeface="Sen"/>
                <a:sym typeface="Sen"/>
              </a:rPr>
              <a:t>   </a:t>
            </a:r>
          </a:p>
          <a:p>
            <a:pPr marL="0" marR="0" lvl="0" indent="0" algn="l" rtl="0">
              <a:lnSpc>
                <a:spcPct val="107000"/>
              </a:lnSpc>
              <a:spcBef>
                <a:spcPts val="500"/>
              </a:spcBef>
              <a:spcAft>
                <a:spcPts val="0"/>
              </a:spcAft>
              <a:buClr>
                <a:srgbClr val="000000"/>
              </a:buClr>
              <a:buSzPts val="1800"/>
              <a:buFont typeface="Arial"/>
              <a:buNone/>
            </a:pPr>
            <a:endParaRPr lang="en-GB" sz="1800" b="0" i="0" u="none" strike="noStrike" cap="none"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sz="1800" b="0" i="0" u="none" strike="noStrike" cap="none" dirty="0">
              <a:solidFill>
                <a:schemeClr val="tx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12" name="Google Shape;112;p3">
            <a:extLst>
              <a:ext uri="{FF2B5EF4-FFF2-40B4-BE49-F238E27FC236}">
                <a16:creationId xmlns:a16="http://schemas.microsoft.com/office/drawing/2014/main" id="{62BB4736-1620-1BBF-AD7B-9C69434334FE}"/>
              </a:ext>
            </a:extLst>
          </p:cNvPr>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751303F5-950D-BF39-AAAC-CE3CC307F43F}"/>
              </a:ext>
            </a:extLst>
          </p:cNvPr>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a:extLst>
              <a:ext uri="{FF2B5EF4-FFF2-40B4-BE49-F238E27FC236}">
                <a16:creationId xmlns:a16="http://schemas.microsoft.com/office/drawing/2014/main" id="{D4F0A7D0-EC6C-A512-1CE1-94996903529E}"/>
              </a:ext>
            </a:extLst>
          </p:cNvPr>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a:extLst>
              <a:ext uri="{FF2B5EF4-FFF2-40B4-BE49-F238E27FC236}">
                <a16:creationId xmlns:a16="http://schemas.microsoft.com/office/drawing/2014/main" id="{ACC2D31C-CEA4-E257-8D48-A897B5637784}"/>
              </a:ext>
            </a:extLst>
          </p:cNvPr>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a:extLst>
              <a:ext uri="{FF2B5EF4-FFF2-40B4-BE49-F238E27FC236}">
                <a16:creationId xmlns:a16="http://schemas.microsoft.com/office/drawing/2014/main" id="{84F39125-E7F3-994C-81BB-78A0B396CDD3}"/>
              </a:ext>
            </a:extLst>
          </p:cNvPr>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17" name="Google Shape;117;p3">
            <a:extLst>
              <a:ext uri="{FF2B5EF4-FFF2-40B4-BE49-F238E27FC236}">
                <a16:creationId xmlns:a16="http://schemas.microsoft.com/office/drawing/2014/main" id="{F125D7D7-D8F4-CDC1-5369-48E8FCA5AF9D}"/>
              </a:ext>
            </a:extLst>
          </p:cNvPr>
          <p:cNvPicPr preferRelativeResize="0"/>
          <p:nvPr/>
        </p:nvPicPr>
        <p:blipFill rotWithShape="1">
          <a:blip r:embed="rId5">
            <a:alphaModFix/>
          </a:blip>
          <a:srcRect/>
          <a:stretch/>
        </p:blipFill>
        <p:spPr>
          <a:xfrm>
            <a:off x="47627" y="-85724"/>
            <a:ext cx="2631232" cy="1248264"/>
          </a:xfrm>
          <a:prstGeom prst="rect">
            <a:avLst/>
          </a:prstGeom>
          <a:noFill/>
          <a:ln>
            <a:noFill/>
          </a:ln>
        </p:spPr>
      </p:pic>
    </p:spTree>
    <p:extLst>
      <p:ext uri="{BB962C8B-B14F-4D97-AF65-F5344CB8AC3E}">
        <p14:creationId xmlns:p14="http://schemas.microsoft.com/office/powerpoint/2010/main" val="205846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ctrTitle"/>
          </p:nvPr>
        </p:nvSpPr>
        <p:spPr>
          <a:xfrm>
            <a:off x="887653" y="835444"/>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3600" b="1" dirty="0">
                <a:solidFill>
                  <a:srgbClr val="00AFD7"/>
                </a:solidFill>
                <a:latin typeface="Sen"/>
                <a:ea typeface="Sen"/>
                <a:cs typeface="Sen"/>
                <a:sym typeface="Sen"/>
              </a:rPr>
              <a:t>Timeline and next steps</a:t>
            </a:r>
            <a:endParaRPr sz="3600" dirty="0"/>
          </a:p>
        </p:txBody>
      </p:sp>
      <p:sp>
        <p:nvSpPr>
          <p:cNvPr id="148" name="Google Shape;148;p6"/>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descr="A flag with yellow stars in a circle&#10;&#10;Description automatically generated with low confidence"/>
          <p:cNvPicPr preferRelativeResize="0"/>
          <p:nvPr/>
        </p:nvPicPr>
        <p:blipFill rotWithShape="1">
          <a:blip r:embed="rId4">
            <a:alphaModFix/>
          </a:blip>
          <a:srcRect/>
          <a:stretch/>
        </p:blipFill>
        <p:spPr>
          <a:xfrm>
            <a:off x="9372661" y="300128"/>
            <a:ext cx="754544" cy="497999"/>
          </a:xfrm>
          <a:prstGeom prst="rect">
            <a:avLst/>
          </a:prstGeom>
          <a:noFill/>
          <a:ln>
            <a:noFill/>
          </a:ln>
        </p:spPr>
      </p:pic>
      <p:pic>
        <p:nvPicPr>
          <p:cNvPr id="152" name="Google Shape;152;p6" descr="A picture containing font, graphics, symbol, text&#10;&#10;Description automatically generated"/>
          <p:cNvPicPr preferRelativeResize="0"/>
          <p:nvPr/>
        </p:nvPicPr>
        <p:blipFill rotWithShape="1">
          <a:blip r:embed="rId5">
            <a:alphaModFix/>
          </a:blip>
          <a:srcRect/>
          <a:stretch/>
        </p:blipFill>
        <p:spPr>
          <a:xfrm>
            <a:off x="10422293" y="328322"/>
            <a:ext cx="1495593" cy="441612"/>
          </a:xfrm>
          <a:prstGeom prst="rect">
            <a:avLst/>
          </a:prstGeom>
          <a:noFill/>
          <a:ln>
            <a:noFill/>
          </a:ln>
        </p:spPr>
      </p:pic>
      <p:pic>
        <p:nvPicPr>
          <p:cNvPr id="153" name="Google Shape;153;p6"/>
          <p:cNvPicPr preferRelativeResize="0"/>
          <p:nvPr/>
        </p:nvPicPr>
        <p:blipFill rotWithShape="1">
          <a:blip r:embed="rId6">
            <a:alphaModFix/>
          </a:blip>
          <a:srcRect/>
          <a:stretch/>
        </p:blipFill>
        <p:spPr>
          <a:xfrm>
            <a:off x="47627" y="-85724"/>
            <a:ext cx="2631234" cy="1248264"/>
          </a:xfrm>
          <a:prstGeom prst="rect">
            <a:avLst/>
          </a:prstGeom>
          <a:noFill/>
          <a:ln>
            <a:noFill/>
          </a:ln>
        </p:spPr>
      </p:pic>
      <p:graphicFrame>
        <p:nvGraphicFramePr>
          <p:cNvPr id="2" name="Table 1">
            <a:extLst>
              <a:ext uri="{FF2B5EF4-FFF2-40B4-BE49-F238E27FC236}">
                <a16:creationId xmlns:a16="http://schemas.microsoft.com/office/drawing/2014/main" id="{8131651D-6C2B-5131-3A3C-A70671650F16}"/>
              </a:ext>
            </a:extLst>
          </p:cNvPr>
          <p:cNvGraphicFramePr>
            <a:graphicFrameLocks noGrp="1"/>
          </p:cNvGraphicFramePr>
          <p:nvPr>
            <p:extLst>
              <p:ext uri="{D42A27DB-BD31-4B8C-83A1-F6EECF244321}">
                <p14:modId xmlns:p14="http://schemas.microsoft.com/office/powerpoint/2010/main" val="2969549322"/>
              </p:ext>
            </p:extLst>
          </p:nvPr>
        </p:nvGraphicFramePr>
        <p:xfrm>
          <a:off x="887653" y="1706610"/>
          <a:ext cx="10428047" cy="4212035"/>
        </p:xfrm>
        <a:graphic>
          <a:graphicData uri="http://schemas.openxmlformats.org/drawingml/2006/table">
            <a:tbl>
              <a:tblPr firstRow="1" bandRow="1">
                <a:tableStyleId>{5940675A-B579-460E-94D1-54222C63F5DA}</a:tableStyleId>
              </a:tblPr>
              <a:tblGrid>
                <a:gridCol w="8473517">
                  <a:extLst>
                    <a:ext uri="{9D8B030D-6E8A-4147-A177-3AD203B41FA5}">
                      <a16:colId xmlns:a16="http://schemas.microsoft.com/office/drawing/2014/main" val="2734593507"/>
                    </a:ext>
                  </a:extLst>
                </a:gridCol>
                <a:gridCol w="1954530">
                  <a:extLst>
                    <a:ext uri="{9D8B030D-6E8A-4147-A177-3AD203B41FA5}">
                      <a16:colId xmlns:a16="http://schemas.microsoft.com/office/drawing/2014/main" val="3775172821"/>
                    </a:ext>
                  </a:extLst>
                </a:gridCol>
              </a:tblGrid>
              <a:tr h="543515">
                <a:tc gridSpan="2">
                  <a:txBody>
                    <a:bodyPr/>
                    <a:lstStyle/>
                    <a:p>
                      <a:r>
                        <a:rPr lang="en-GB" sz="1600" b="1" dirty="0">
                          <a:solidFill>
                            <a:schemeClr val="bg1"/>
                          </a:solidFill>
                          <a:latin typeface="+mj-lt"/>
                        </a:rPr>
                        <a:t>Implementation of Health Impact Assessment (HIA) methodology</a:t>
                      </a:r>
                    </a:p>
                  </a:txBody>
                  <a:tcPr>
                    <a:lnL w="12700" cmpd="sng">
                      <a:noFill/>
                    </a:lnL>
                    <a:lnR w="12700" cmpd="sng">
                      <a:noFill/>
                    </a:lnR>
                    <a:lnT w="12700" cmpd="sng">
                      <a:noFill/>
                    </a:lnT>
                    <a:solidFill>
                      <a:srgbClr val="49B170"/>
                    </a:solidFill>
                  </a:tcPr>
                </a:tc>
                <a:tc hMerge="1">
                  <a:txBody>
                    <a:bodyPr/>
                    <a:lstStyle/>
                    <a:p>
                      <a:endParaRPr lang="en-BE"/>
                    </a:p>
                  </a:txBody>
                  <a:tcPr/>
                </a:tc>
                <a:extLst>
                  <a:ext uri="{0D108BD9-81ED-4DB2-BD59-A6C34878D82A}">
                    <a16:rowId xmlns:a16="http://schemas.microsoft.com/office/drawing/2014/main" val="150471653"/>
                  </a:ext>
                </a:extLst>
              </a:tr>
              <a:tr h="6468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1200" cap="none" spc="0" normalizeH="0" baseline="0" noProof="0" dirty="0">
                          <a:ln>
                            <a:noFill/>
                          </a:ln>
                          <a:solidFill>
                            <a:prstClr val="black"/>
                          </a:solidFill>
                          <a:effectLst/>
                          <a:uLnTx/>
                          <a:uFillTx/>
                          <a:latin typeface="+mj-lt"/>
                          <a:ea typeface="+mn-ea"/>
                          <a:cs typeface="+mn-cs"/>
                        </a:rPr>
                        <a:t>Conduct HIA workshops in October 2025 with CS5 (Salzburg), CS6 (Barcelona), CS7 (Uppsala), CS8 (Copenhagen), and CS9 (Netherlands)</a:t>
                      </a:r>
                    </a:p>
                  </a:txBody>
                  <a:tcPr>
                    <a:lnL w="12700" cmpd="sng">
                      <a:noFill/>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mj-lt"/>
                        </a:rPr>
                        <a:t>To be completed by </a:t>
                      </a:r>
                      <a:r>
                        <a:rPr lang="en-GB" sz="1400" b="1" dirty="0">
                          <a:solidFill>
                            <a:srgbClr val="C00000"/>
                          </a:solidFill>
                          <a:latin typeface="+mj-lt"/>
                        </a:rPr>
                        <a:t>Oct 2025 – Milestone</a:t>
                      </a:r>
                      <a:endParaRPr kumimoji="0" lang="sv-SE" sz="1400" b="0" i="0" u="none" strike="noStrike" kern="1200" cap="none" spc="0" normalizeH="0" baseline="0" noProof="0" dirty="0">
                        <a:ln>
                          <a:noFill/>
                        </a:ln>
                        <a:solidFill>
                          <a:srgbClr val="C00000"/>
                        </a:solidFill>
                        <a:effectLst/>
                        <a:uLnTx/>
                        <a:uFillTx/>
                        <a:latin typeface="+mj-lt"/>
                        <a:ea typeface="+mn-ea"/>
                        <a:cs typeface="+mn-cs"/>
                      </a:endParaRPr>
                    </a:p>
                  </a:txBody>
                  <a:tcPr>
                    <a:lnR w="12700" cmpd="sng">
                      <a:noFill/>
                    </a:lnR>
                  </a:tcPr>
                </a:tc>
                <a:extLst>
                  <a:ext uri="{0D108BD9-81ED-4DB2-BD59-A6C34878D82A}">
                    <a16:rowId xmlns:a16="http://schemas.microsoft.com/office/drawing/2014/main" val="3263326053"/>
                  </a:ext>
                </a:extLst>
              </a:tr>
              <a:tr h="6468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kern="1200" dirty="0">
                          <a:solidFill>
                            <a:prstClr val="black"/>
                          </a:solidFill>
                          <a:latin typeface="+mj-lt"/>
                        </a:rPr>
                        <a:t> Data analysis to be completed</a:t>
                      </a:r>
                    </a:p>
                  </a:txBody>
                  <a:tcPr>
                    <a:lnL w="12700" cmpd="sng">
                      <a:noFill/>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kern="1200" dirty="0">
                          <a:solidFill>
                            <a:srgbClr val="C00000"/>
                          </a:solidFill>
                          <a:latin typeface="+mj-lt"/>
                        </a:rPr>
                        <a:t>March 2026 – Milestone </a:t>
                      </a:r>
                    </a:p>
                  </a:txBody>
                  <a:tcPr>
                    <a:lnR w="12700" cmpd="sng">
                      <a:noFill/>
                    </a:lnR>
                  </a:tcPr>
                </a:tc>
                <a:extLst>
                  <a:ext uri="{0D108BD9-81ED-4DB2-BD59-A6C34878D82A}">
                    <a16:rowId xmlns:a16="http://schemas.microsoft.com/office/drawing/2014/main" val="2260892208"/>
                  </a:ext>
                </a:extLst>
              </a:tr>
              <a:tr h="522476">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600" b="1" i="0" u="none" strike="noStrike" kern="1200" cap="none" spc="0" normalizeH="0" baseline="0" noProof="0" dirty="0">
                          <a:ln>
                            <a:noFill/>
                          </a:ln>
                          <a:solidFill>
                            <a:schemeClr val="bg1"/>
                          </a:solidFill>
                          <a:effectLst/>
                          <a:uLnTx/>
                          <a:uFillTx/>
                          <a:latin typeface="+mj-lt"/>
                          <a:ea typeface="+mn-ea"/>
                          <a:cs typeface="+mn-cs"/>
                        </a:rPr>
                        <a:t>NbT health practitioner Guide</a:t>
                      </a:r>
                    </a:p>
                  </a:txBody>
                  <a:tcPr>
                    <a:lnL w="12700" cmpd="sng">
                      <a:noFill/>
                    </a:lnL>
                    <a:lnR w="12700" cmpd="sng">
                      <a:noFill/>
                    </a:lnR>
                    <a:solidFill>
                      <a:srgbClr val="49B170"/>
                    </a:solidFill>
                  </a:tcPr>
                </a:tc>
                <a:tc hMerge="1">
                  <a:txBody>
                    <a:bodyPr/>
                    <a:lstStyle/>
                    <a:p>
                      <a:endParaRPr lang="en-BE"/>
                    </a:p>
                  </a:txBody>
                  <a:tcPr/>
                </a:tc>
                <a:extLst>
                  <a:ext uri="{0D108BD9-81ED-4DB2-BD59-A6C34878D82A}">
                    <a16:rowId xmlns:a16="http://schemas.microsoft.com/office/drawing/2014/main" val="2748886275"/>
                  </a:ext>
                </a:extLst>
              </a:tr>
              <a:tr h="6028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kern="1200" dirty="0">
                          <a:solidFill>
                            <a:prstClr val="black"/>
                          </a:solidFill>
                          <a:latin typeface="+mj-lt"/>
                          <a:ea typeface="+mn-ea"/>
                          <a:cs typeface="+mn-cs"/>
                        </a:rPr>
                        <a:t>C</a:t>
                      </a:r>
                      <a:r>
                        <a:rPr kumimoji="0" lang="sv-SE" sz="1400" i="0" u="none" strike="noStrike" kern="1200" cap="none" spc="0" normalizeH="0" baseline="0" noProof="0" dirty="0">
                          <a:ln>
                            <a:noFill/>
                          </a:ln>
                          <a:solidFill>
                            <a:prstClr val="black"/>
                          </a:solidFill>
                          <a:effectLst/>
                          <a:uLnTx/>
                          <a:uFillTx/>
                          <a:latin typeface="+mj-lt"/>
                          <a:ea typeface="+mn-ea"/>
                          <a:cs typeface="+mn-cs"/>
                        </a:rPr>
                        <a:t>omplete </a:t>
                      </a:r>
                      <a:r>
                        <a:rPr kumimoji="0" lang="sv-SE" sz="1400" b="0" i="0" u="none" strike="noStrike" kern="1200" cap="none" spc="0" normalizeH="0" baseline="0" noProof="0" dirty="0">
                          <a:ln>
                            <a:noFill/>
                          </a:ln>
                          <a:solidFill>
                            <a:prstClr val="black"/>
                          </a:solidFill>
                          <a:effectLst/>
                          <a:uLnTx/>
                          <a:uFillTx/>
                          <a:latin typeface="+mj-lt"/>
                          <a:ea typeface="+mn-ea"/>
                          <a:cs typeface="+mn-cs"/>
                        </a:rPr>
                        <a:t>interviews with healthcare professionals in Europe</a:t>
                      </a:r>
                      <a:endParaRPr lang="en-BE" sz="1400" dirty="0">
                        <a:latin typeface="+mj-lt"/>
                      </a:endParaRPr>
                    </a:p>
                  </a:txBody>
                  <a:tcPr>
                    <a:lnL w="12700" cmpd="sng">
                      <a:noFill/>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a:latin typeface="+mj-lt"/>
                        </a:rPr>
                        <a:t>December 2025</a:t>
                      </a:r>
                      <a:endParaRPr lang="en-BE" sz="1400" dirty="0">
                        <a:latin typeface="+mj-lt"/>
                      </a:endParaRPr>
                    </a:p>
                  </a:txBody>
                  <a:tcPr>
                    <a:lnR w="12700" cmpd="sng">
                      <a:noFill/>
                    </a:lnR>
                  </a:tcPr>
                </a:tc>
                <a:extLst>
                  <a:ext uri="{0D108BD9-81ED-4DB2-BD59-A6C34878D82A}">
                    <a16:rowId xmlns:a16="http://schemas.microsoft.com/office/drawing/2014/main" val="1525309920"/>
                  </a:ext>
                </a:extLst>
              </a:tr>
              <a:tr h="6468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kern="1200" dirty="0">
                          <a:solidFill>
                            <a:prstClr val="black"/>
                          </a:solidFill>
                          <a:latin typeface="+mj-lt"/>
                          <a:ea typeface="+mn-ea"/>
                          <a:cs typeface="+mn-cs"/>
                        </a:rPr>
                        <a:t>Data analysis to be completed</a:t>
                      </a:r>
                    </a:p>
                    <a:p>
                      <a:endParaRPr lang="en-BE" sz="1400" dirty="0">
                        <a:latin typeface="+mj-lt"/>
                      </a:endParaRPr>
                    </a:p>
                  </a:txBody>
                  <a:tcPr>
                    <a:lnL w="12700" cmpd="sng">
                      <a:noFill/>
                    </a:lnL>
                  </a:tcPr>
                </a:tc>
                <a:tc>
                  <a:txBody>
                    <a:bodyPr/>
                    <a:lstStyle/>
                    <a:p>
                      <a:r>
                        <a:rPr lang="sv-SE" sz="1400" b="1" i="0" u="none" strike="noStrike" kern="1200" cap="none" dirty="0">
                          <a:solidFill>
                            <a:srgbClr val="C00000"/>
                          </a:solidFill>
                          <a:latin typeface="+mn-lt"/>
                          <a:ea typeface="+mn-ea"/>
                          <a:cs typeface="+mn-cs"/>
                          <a:sym typeface="Arial"/>
                        </a:rPr>
                        <a:t>March 2026 – Milestone </a:t>
                      </a:r>
                      <a:endParaRPr lang="en-BE" sz="1400" dirty="0">
                        <a:solidFill>
                          <a:srgbClr val="C00000"/>
                        </a:solidFill>
                        <a:latin typeface="+mj-lt"/>
                      </a:endParaRPr>
                    </a:p>
                  </a:txBody>
                  <a:tcPr>
                    <a:lnR w="12700" cmpd="sng">
                      <a:noFill/>
                    </a:lnR>
                  </a:tcPr>
                </a:tc>
                <a:extLst>
                  <a:ext uri="{0D108BD9-81ED-4DB2-BD59-A6C34878D82A}">
                    <a16:rowId xmlns:a16="http://schemas.microsoft.com/office/drawing/2014/main" val="1529478013"/>
                  </a:ext>
                </a:extLst>
              </a:tr>
              <a:tr h="6028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1200" cap="none" spc="0" normalizeH="0" baseline="0" noProof="0" dirty="0">
                          <a:ln>
                            <a:noFill/>
                          </a:ln>
                          <a:solidFill>
                            <a:prstClr val="black"/>
                          </a:solidFill>
                          <a:effectLst/>
                          <a:uLnTx/>
                          <a:uFillTx/>
                          <a:latin typeface="+mj-lt"/>
                          <a:ea typeface="+mn-ea"/>
                          <a:cs typeface="+mn-cs"/>
                        </a:rPr>
                        <a:t>Deliver</a:t>
                      </a:r>
                      <a:r>
                        <a:rPr lang="sv-SE" sz="1400" kern="1200" dirty="0">
                          <a:solidFill>
                            <a:prstClr val="black"/>
                          </a:solidFill>
                          <a:latin typeface="+mj-lt"/>
                          <a:ea typeface="+mn-ea"/>
                          <a:cs typeface="+mn-cs"/>
                        </a:rPr>
                        <a:t> NbT Health Practitioner Guide (D4.1)</a:t>
                      </a:r>
                      <a:endParaRPr lang="en-BE" sz="1400" dirty="0">
                        <a:latin typeface="+mj-lt"/>
                      </a:endParaRPr>
                    </a:p>
                  </a:txBody>
                  <a:tcPr>
                    <a:lnL w="12700" cmpd="sng">
                      <a:noFill/>
                    </a:lnL>
                    <a:lnB w="12700" cmpd="sng">
                      <a:noFill/>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kern="1200" dirty="0">
                          <a:solidFill>
                            <a:prstClr val="black"/>
                          </a:solidFill>
                          <a:latin typeface="+mj-lt"/>
                          <a:ea typeface="+mn-ea"/>
                          <a:cs typeface="+mn-cs"/>
                        </a:rPr>
                        <a:t>Aug 2026</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a:txBody>
                  <a:tcPr>
                    <a:lnR w="12700" cmpd="sng">
                      <a:noFill/>
                    </a:lnR>
                    <a:lnB w="12700" cmpd="sng">
                      <a:noFill/>
                    </a:lnB>
                  </a:tcPr>
                </a:tc>
                <a:extLst>
                  <a:ext uri="{0D108BD9-81ED-4DB2-BD59-A6C34878D82A}">
                    <a16:rowId xmlns:a16="http://schemas.microsoft.com/office/drawing/2014/main" val="197064060"/>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4ABE327F-0B84-AB13-12B9-1C9796BEDC23}"/>
            </a:ext>
          </a:extLst>
        </p:cNvPr>
        <p:cNvGrpSpPr/>
        <p:nvPr/>
      </p:nvGrpSpPr>
      <p:grpSpPr>
        <a:xfrm>
          <a:off x="0" y="0"/>
          <a:ext cx="0" cy="0"/>
          <a:chOff x="0" y="0"/>
          <a:chExt cx="0" cy="0"/>
        </a:xfrm>
      </p:grpSpPr>
      <p:sp>
        <p:nvSpPr>
          <p:cNvPr id="110" name="Google Shape;110;p3">
            <a:extLst>
              <a:ext uri="{FF2B5EF4-FFF2-40B4-BE49-F238E27FC236}">
                <a16:creationId xmlns:a16="http://schemas.microsoft.com/office/drawing/2014/main" id="{50F77BDA-AD52-930F-B76A-6B36F88FB8DD}"/>
              </a:ext>
            </a:extLst>
          </p:cNvPr>
          <p:cNvSpPr txBox="1">
            <a:spLocks noGrp="1"/>
          </p:cNvSpPr>
          <p:nvPr>
            <p:ph type="ctrTitle"/>
          </p:nvPr>
        </p:nvSpPr>
        <p:spPr>
          <a:xfrm>
            <a:off x="887653" y="1519595"/>
            <a:ext cx="9144000" cy="654408"/>
          </a:xfrm>
          <a:prstGeom prst="rect">
            <a:avLst/>
          </a:prstGeom>
          <a:noFill/>
          <a:ln>
            <a:noFill/>
          </a:ln>
        </p:spPr>
        <p:txBody>
          <a:bodyPr spcFirstLastPara="1" wrap="square" lIns="91425" tIns="45700" rIns="91425" bIns="45700" anchor="b" anchorCtr="0">
            <a:normAutofit/>
          </a:bodyPr>
          <a:lstStyle/>
          <a:p>
            <a:pPr lvl="0" algn="l">
              <a:buClr>
                <a:srgbClr val="00AFD7"/>
              </a:buClr>
              <a:buSzPct val="100000"/>
            </a:pPr>
            <a:r>
              <a:rPr lang="sv-SE" sz="4000" b="1" dirty="0">
                <a:solidFill>
                  <a:srgbClr val="00AFD7"/>
                </a:solidFill>
                <a:latin typeface="Sen"/>
                <a:ea typeface="Sen"/>
                <a:cs typeface="Sen"/>
                <a:sym typeface="Sen"/>
              </a:rPr>
              <a:t>Needs for collaborations</a:t>
            </a:r>
            <a:endParaRPr dirty="0"/>
          </a:p>
        </p:txBody>
      </p:sp>
      <p:sp>
        <p:nvSpPr>
          <p:cNvPr id="111" name="Google Shape;111;p3">
            <a:extLst>
              <a:ext uri="{FF2B5EF4-FFF2-40B4-BE49-F238E27FC236}">
                <a16:creationId xmlns:a16="http://schemas.microsoft.com/office/drawing/2014/main" id="{E95BE166-B672-A64D-F420-BCD1FCDED0B2}"/>
              </a:ext>
            </a:extLst>
          </p:cNvPr>
          <p:cNvSpPr txBox="1"/>
          <p:nvPr/>
        </p:nvSpPr>
        <p:spPr>
          <a:xfrm>
            <a:off x="796926" y="2231362"/>
            <a:ext cx="11120960" cy="336744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endParaRPr lang="en-GB" sz="1600" dirty="0">
              <a:solidFill>
                <a:schemeClr val="tx1"/>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en-GB" sz="1600" b="1" dirty="0">
                <a:solidFill>
                  <a:schemeClr val="tx1"/>
                </a:solidFill>
                <a:latin typeface="Sen"/>
                <a:ea typeface="Sen"/>
                <a:cs typeface="Sen"/>
                <a:sym typeface="Sen"/>
              </a:rPr>
              <a:t>Planning of upcoming workshops for October include: </a:t>
            </a:r>
          </a:p>
          <a:p>
            <a:pPr marL="285750" marR="0" lvl="0" indent="-285750" algn="l" rtl="0">
              <a:lnSpc>
                <a:spcPct val="107000"/>
              </a:lnSpc>
              <a:spcBef>
                <a:spcPts val="500"/>
              </a:spcBef>
              <a:spcAft>
                <a:spcPts val="0"/>
              </a:spcAft>
              <a:buClr>
                <a:srgbClr val="000000"/>
              </a:buClr>
              <a:buSzPts val="1800"/>
              <a:buFontTx/>
              <a:buChar char="-"/>
            </a:pPr>
            <a:r>
              <a:rPr lang="en-GB" sz="1600" dirty="0">
                <a:solidFill>
                  <a:schemeClr val="tx1"/>
                </a:solidFill>
                <a:latin typeface="Sen"/>
                <a:ea typeface="Sen"/>
                <a:cs typeface="Sen"/>
                <a:sym typeface="Sen"/>
              </a:rPr>
              <a:t>CS 5 Salzburg (22 October 2025)</a:t>
            </a:r>
          </a:p>
          <a:p>
            <a:pPr marL="285750" marR="0" lvl="0" indent="-285750" algn="l" rtl="0">
              <a:lnSpc>
                <a:spcPct val="107000"/>
              </a:lnSpc>
              <a:spcBef>
                <a:spcPts val="500"/>
              </a:spcBef>
              <a:spcAft>
                <a:spcPts val="0"/>
              </a:spcAft>
              <a:buClr>
                <a:srgbClr val="000000"/>
              </a:buClr>
              <a:buSzPts val="1800"/>
              <a:buFontTx/>
              <a:buChar char="-"/>
            </a:pPr>
            <a:r>
              <a:rPr lang="en-GB" sz="1600" dirty="0">
                <a:solidFill>
                  <a:schemeClr val="tx1"/>
                </a:solidFill>
                <a:latin typeface="Sen"/>
                <a:ea typeface="Sen"/>
                <a:cs typeface="Sen"/>
                <a:sym typeface="Sen"/>
              </a:rPr>
              <a:t>CS 6 Barcelona (2</a:t>
            </a:r>
            <a:r>
              <a:rPr lang="en-GB" sz="1600" baseline="30000" dirty="0">
                <a:solidFill>
                  <a:schemeClr val="tx1"/>
                </a:solidFill>
                <a:latin typeface="Sen"/>
                <a:ea typeface="Sen"/>
                <a:cs typeface="Sen"/>
                <a:sym typeface="Sen"/>
              </a:rPr>
              <a:t>nd</a:t>
            </a:r>
            <a:r>
              <a:rPr lang="en-GB" sz="1600" dirty="0">
                <a:solidFill>
                  <a:schemeClr val="tx1"/>
                </a:solidFill>
                <a:latin typeface="Sen"/>
                <a:ea typeface="Sen"/>
                <a:cs typeface="Sen"/>
                <a:sym typeface="Sen"/>
              </a:rPr>
              <a:t> October 2025)</a:t>
            </a:r>
          </a:p>
          <a:p>
            <a:pPr marL="285750" marR="0" lvl="0" indent="-285750" algn="l" rtl="0">
              <a:lnSpc>
                <a:spcPct val="107000"/>
              </a:lnSpc>
              <a:spcBef>
                <a:spcPts val="500"/>
              </a:spcBef>
              <a:spcAft>
                <a:spcPts val="0"/>
              </a:spcAft>
              <a:buClr>
                <a:srgbClr val="000000"/>
              </a:buClr>
              <a:buSzPts val="1800"/>
              <a:buFontTx/>
              <a:buChar char="-"/>
            </a:pPr>
            <a:r>
              <a:rPr lang="en-GB" sz="1600" dirty="0">
                <a:solidFill>
                  <a:schemeClr val="tx1"/>
                </a:solidFill>
                <a:latin typeface="Sen"/>
                <a:ea typeface="Sen"/>
                <a:cs typeface="Sen"/>
                <a:sym typeface="Sen"/>
              </a:rPr>
              <a:t>CS 7 Uppsala (24 October 2025 – TBC)</a:t>
            </a:r>
          </a:p>
          <a:p>
            <a:pPr marL="285750" marR="0" lvl="0" indent="-285750" algn="l" rtl="0">
              <a:lnSpc>
                <a:spcPct val="107000"/>
              </a:lnSpc>
              <a:spcBef>
                <a:spcPts val="500"/>
              </a:spcBef>
              <a:spcAft>
                <a:spcPts val="0"/>
              </a:spcAft>
              <a:buClr>
                <a:srgbClr val="000000"/>
              </a:buClr>
              <a:buSzPts val="1800"/>
              <a:buFontTx/>
              <a:buChar char="-"/>
            </a:pPr>
            <a:r>
              <a:rPr lang="en-GB" sz="1600" dirty="0">
                <a:solidFill>
                  <a:schemeClr val="tx1"/>
                </a:solidFill>
                <a:latin typeface="Sen"/>
                <a:ea typeface="Sen"/>
                <a:cs typeface="Sen"/>
                <a:sym typeface="Sen"/>
              </a:rPr>
              <a:t>CS 8 Copenhagen (21 October 2025)</a:t>
            </a:r>
          </a:p>
          <a:p>
            <a:pPr marL="285750" marR="0" lvl="0" indent="-285750" algn="l" rtl="0">
              <a:lnSpc>
                <a:spcPct val="107000"/>
              </a:lnSpc>
              <a:spcBef>
                <a:spcPts val="500"/>
              </a:spcBef>
              <a:spcAft>
                <a:spcPts val="0"/>
              </a:spcAft>
              <a:buClr>
                <a:srgbClr val="000000"/>
              </a:buClr>
              <a:buSzPts val="1800"/>
              <a:buFontTx/>
              <a:buChar char="-"/>
            </a:pPr>
            <a:r>
              <a:rPr lang="en-GB" sz="1600" dirty="0">
                <a:solidFill>
                  <a:schemeClr val="tx1"/>
                </a:solidFill>
                <a:latin typeface="Sen"/>
                <a:ea typeface="Sen"/>
                <a:cs typeface="Sen"/>
                <a:sym typeface="Sen"/>
              </a:rPr>
              <a:t>CS 9 Netherlands (October 2025)</a:t>
            </a:r>
          </a:p>
          <a:p>
            <a:pPr lvl="0">
              <a:lnSpc>
                <a:spcPct val="107000"/>
              </a:lnSpc>
              <a:spcBef>
                <a:spcPts val="500"/>
              </a:spcBef>
              <a:buSzPts val="1800"/>
            </a:pPr>
            <a:r>
              <a:rPr lang="en-GB" sz="1600" dirty="0">
                <a:solidFill>
                  <a:schemeClr val="tx1"/>
                </a:solidFill>
                <a:latin typeface="Sen"/>
                <a:ea typeface="Sen"/>
                <a:cs typeface="Sen"/>
                <a:sym typeface="Sen"/>
              </a:rPr>
              <a:t>+ individual interviews (online/in person) with key stakeholders in CS4-6</a:t>
            </a:r>
          </a:p>
          <a:p>
            <a:pPr lvl="0">
              <a:lnSpc>
                <a:spcPct val="107000"/>
              </a:lnSpc>
              <a:spcBef>
                <a:spcPts val="500"/>
              </a:spcBef>
              <a:buSzPts val="1800"/>
            </a:pPr>
            <a:endParaRPr lang="en-GB" sz="1600" dirty="0">
              <a:solidFill>
                <a:schemeClr val="tx1"/>
              </a:solidFill>
              <a:latin typeface="Sen"/>
              <a:ea typeface="Sen"/>
              <a:cs typeface="Sen"/>
              <a:sym typeface="Sen"/>
            </a:endParaRPr>
          </a:p>
          <a:p>
            <a:pPr>
              <a:lnSpc>
                <a:spcPct val="107000"/>
              </a:lnSpc>
              <a:spcBef>
                <a:spcPts val="500"/>
              </a:spcBef>
              <a:buSzPts val="1800"/>
            </a:pPr>
            <a:r>
              <a:rPr lang="en-GB" sz="1600" dirty="0">
                <a:solidFill>
                  <a:schemeClr val="tx1"/>
                </a:solidFill>
                <a:latin typeface="Sen"/>
                <a:ea typeface="Sen"/>
                <a:cs typeface="Sen"/>
                <a:sym typeface="Sen"/>
              </a:rPr>
              <a:t>4 out of 5 concept notes have been sent to CS partners, and planning for the HIA workshops is ongoing (participants, logistics)</a:t>
            </a:r>
          </a:p>
          <a:p>
            <a:pPr lvl="0">
              <a:lnSpc>
                <a:spcPct val="107000"/>
              </a:lnSpc>
              <a:spcBef>
                <a:spcPts val="500"/>
              </a:spcBef>
              <a:buSzPts val="1800"/>
            </a:pPr>
            <a:endParaRPr lang="en-GB" sz="1600" dirty="0">
              <a:solidFill>
                <a:schemeClr val="tx1"/>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lang="en-GB" sz="1800" b="0" i="0" u="none" strike="noStrike" cap="none" dirty="0">
              <a:solidFill>
                <a:schemeClr val="tx1"/>
              </a:solidFill>
              <a:highlight>
                <a:srgbClr val="FFFF00"/>
              </a:highlight>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endParaRPr sz="1800" b="0" i="0" u="none" strike="noStrike" cap="none" dirty="0">
              <a:solidFill>
                <a:schemeClr val="tx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12" name="Google Shape;112;p3">
            <a:extLst>
              <a:ext uri="{FF2B5EF4-FFF2-40B4-BE49-F238E27FC236}">
                <a16:creationId xmlns:a16="http://schemas.microsoft.com/office/drawing/2014/main" id="{054888F1-74D3-F460-3714-5F72CD4E01D3}"/>
              </a:ext>
            </a:extLst>
          </p:cNvPr>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F383E7EF-741D-BADD-A982-31B353F144C9}"/>
              </a:ext>
            </a:extLst>
          </p:cNvPr>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a:extLst>
              <a:ext uri="{FF2B5EF4-FFF2-40B4-BE49-F238E27FC236}">
                <a16:creationId xmlns:a16="http://schemas.microsoft.com/office/drawing/2014/main" id="{A369A717-3625-D42E-3A1C-49E954DDB50F}"/>
              </a:ext>
            </a:extLst>
          </p:cNvPr>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a:extLst>
              <a:ext uri="{FF2B5EF4-FFF2-40B4-BE49-F238E27FC236}">
                <a16:creationId xmlns:a16="http://schemas.microsoft.com/office/drawing/2014/main" id="{BFD0823C-AD67-C5D1-BE08-D1DF0F86979D}"/>
              </a:ext>
            </a:extLst>
          </p:cNvPr>
          <p:cNvPicPr preferRelativeResize="0"/>
          <p:nvPr/>
        </p:nvPicPr>
        <p:blipFill rotWithShape="1">
          <a:blip r:embed="rId4">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a:extLst>
              <a:ext uri="{FF2B5EF4-FFF2-40B4-BE49-F238E27FC236}">
                <a16:creationId xmlns:a16="http://schemas.microsoft.com/office/drawing/2014/main" id="{D592C33F-BC01-F0DC-60B0-1D791FBA8F52}"/>
              </a:ext>
            </a:extLst>
          </p:cNvPr>
          <p:cNvPicPr preferRelativeResize="0"/>
          <p:nvPr/>
        </p:nvPicPr>
        <p:blipFill rotWithShape="1">
          <a:blip r:embed="rId5">
            <a:alphaModFix/>
          </a:blip>
          <a:srcRect/>
          <a:stretch/>
        </p:blipFill>
        <p:spPr>
          <a:xfrm>
            <a:off x="10422293" y="328322"/>
            <a:ext cx="1495593" cy="441612"/>
          </a:xfrm>
          <a:prstGeom prst="rect">
            <a:avLst/>
          </a:prstGeom>
          <a:noFill/>
          <a:ln>
            <a:noFill/>
          </a:ln>
        </p:spPr>
      </p:pic>
      <p:pic>
        <p:nvPicPr>
          <p:cNvPr id="117" name="Google Shape;117;p3">
            <a:extLst>
              <a:ext uri="{FF2B5EF4-FFF2-40B4-BE49-F238E27FC236}">
                <a16:creationId xmlns:a16="http://schemas.microsoft.com/office/drawing/2014/main" id="{AB6604E4-F940-4598-FE81-D4324694218C}"/>
              </a:ext>
            </a:extLst>
          </p:cNvPr>
          <p:cNvPicPr preferRelativeResize="0"/>
          <p:nvPr/>
        </p:nvPicPr>
        <p:blipFill rotWithShape="1">
          <a:blip r:embed="rId6">
            <a:alphaModFix/>
          </a:blip>
          <a:srcRect/>
          <a:stretch/>
        </p:blipFill>
        <p:spPr>
          <a:xfrm>
            <a:off x="47627" y="-85724"/>
            <a:ext cx="2631232" cy="1248264"/>
          </a:xfrm>
          <a:prstGeom prst="rect">
            <a:avLst/>
          </a:prstGeom>
          <a:noFill/>
          <a:ln>
            <a:noFill/>
          </a:ln>
        </p:spPr>
      </p:pic>
    </p:spTree>
    <p:extLst>
      <p:ext uri="{BB962C8B-B14F-4D97-AF65-F5344CB8AC3E}">
        <p14:creationId xmlns:p14="http://schemas.microsoft.com/office/powerpoint/2010/main" val="109997328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ctrTitle"/>
          </p:nvPr>
        </p:nvSpPr>
        <p:spPr>
          <a:xfrm>
            <a:off x="842288" y="581893"/>
            <a:ext cx="9144000" cy="109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3600"/>
              <a:buFont typeface="Sen"/>
              <a:buNone/>
            </a:pPr>
            <a:r>
              <a:rPr lang="sv-SE" sz="3600" b="1" dirty="0">
                <a:solidFill>
                  <a:srgbClr val="00AFD7"/>
                </a:solidFill>
                <a:latin typeface="Sen"/>
                <a:ea typeface="Sen"/>
                <a:cs typeface="Sen"/>
                <a:sym typeface="Sen"/>
              </a:rPr>
              <a:t>Needs for collaborations</a:t>
            </a:r>
            <a:endParaRPr sz="3600" dirty="0"/>
          </a:p>
        </p:txBody>
      </p:sp>
      <p:sp>
        <p:nvSpPr>
          <p:cNvPr id="135" name="Google Shape;135;p5"/>
          <p:cNvSpPr txBox="1"/>
          <p:nvPr/>
        </p:nvSpPr>
        <p:spPr>
          <a:xfrm>
            <a:off x="887650" y="2458179"/>
            <a:ext cx="7988100" cy="3367500"/>
          </a:xfrm>
          <a:prstGeom prst="rect">
            <a:avLst/>
          </a:prstGeom>
          <a:noFill/>
          <a:ln>
            <a:noFill/>
          </a:ln>
        </p:spPr>
        <p:txBody>
          <a:bodyPr spcFirstLastPara="1" wrap="square" lIns="91425" tIns="45700" rIns="91425" bIns="45700" anchor="t" anchorCtr="0">
            <a:noAutofit/>
          </a:bodyPr>
          <a:lstStyle/>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36" name="Google Shape;136;p5"/>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5" descr="A flag with yellow stars in a circle&#10;&#10;Description automatically generated with low confidence"/>
          <p:cNvPicPr preferRelativeResize="0"/>
          <p:nvPr/>
        </p:nvPicPr>
        <p:blipFill rotWithShape="1">
          <a:blip r:embed="rId4">
            <a:alphaModFix/>
          </a:blip>
          <a:srcRect/>
          <a:stretch/>
        </p:blipFill>
        <p:spPr>
          <a:xfrm>
            <a:off x="9372661" y="300128"/>
            <a:ext cx="754544" cy="497999"/>
          </a:xfrm>
          <a:prstGeom prst="rect">
            <a:avLst/>
          </a:prstGeom>
          <a:noFill/>
          <a:ln>
            <a:noFill/>
          </a:ln>
        </p:spPr>
      </p:pic>
      <p:pic>
        <p:nvPicPr>
          <p:cNvPr id="140" name="Google Shape;140;p5" descr="A picture containing font, graphics, symbol, text&#10;&#10;Description automatically generated"/>
          <p:cNvPicPr preferRelativeResize="0"/>
          <p:nvPr/>
        </p:nvPicPr>
        <p:blipFill rotWithShape="1">
          <a:blip r:embed="rId5">
            <a:alphaModFix/>
          </a:blip>
          <a:srcRect/>
          <a:stretch/>
        </p:blipFill>
        <p:spPr>
          <a:xfrm>
            <a:off x="10422293" y="328322"/>
            <a:ext cx="1495593" cy="441612"/>
          </a:xfrm>
          <a:prstGeom prst="rect">
            <a:avLst/>
          </a:prstGeom>
          <a:noFill/>
          <a:ln>
            <a:noFill/>
          </a:ln>
        </p:spPr>
      </p:pic>
      <p:pic>
        <p:nvPicPr>
          <p:cNvPr id="141" name="Google Shape;141;p5"/>
          <p:cNvPicPr preferRelativeResize="0"/>
          <p:nvPr/>
        </p:nvPicPr>
        <p:blipFill rotWithShape="1">
          <a:blip r:embed="rId6">
            <a:alphaModFix/>
          </a:blip>
          <a:srcRect/>
          <a:stretch/>
        </p:blipFill>
        <p:spPr>
          <a:xfrm>
            <a:off x="47627" y="-85724"/>
            <a:ext cx="2631234" cy="1248264"/>
          </a:xfrm>
          <a:prstGeom prst="rect">
            <a:avLst/>
          </a:prstGeom>
          <a:noFill/>
          <a:ln>
            <a:noFill/>
          </a:ln>
        </p:spPr>
      </p:pic>
      <p:sp>
        <p:nvSpPr>
          <p:cNvPr id="2" name="Google Shape;111;p3">
            <a:extLst>
              <a:ext uri="{FF2B5EF4-FFF2-40B4-BE49-F238E27FC236}">
                <a16:creationId xmlns:a16="http://schemas.microsoft.com/office/drawing/2014/main" id="{0337C2BD-29D2-4461-2665-5FB935285828}"/>
              </a:ext>
            </a:extLst>
          </p:cNvPr>
          <p:cNvSpPr txBox="1"/>
          <p:nvPr/>
        </p:nvSpPr>
        <p:spPr>
          <a:xfrm>
            <a:off x="842288" y="1558135"/>
            <a:ext cx="9234724" cy="3367440"/>
          </a:xfrm>
          <a:prstGeom prst="rect">
            <a:avLst/>
          </a:prstGeom>
          <a:noFill/>
          <a:ln>
            <a:noFill/>
          </a:ln>
        </p:spPr>
        <p:txBody>
          <a:bodyPr spcFirstLastPara="1" wrap="square" lIns="91425" tIns="45700" rIns="91425" bIns="45700" anchor="t" anchorCtr="0">
            <a:noAutofit/>
          </a:bodyPr>
          <a:lstStyle/>
          <a:p>
            <a:pPr lvl="0">
              <a:lnSpc>
                <a:spcPct val="107000"/>
              </a:lnSpc>
              <a:spcBef>
                <a:spcPts val="500"/>
              </a:spcBef>
              <a:buSzPts val="1800"/>
            </a:pPr>
            <a:r>
              <a:rPr lang="en-US" sz="1800" b="1" dirty="0">
                <a:solidFill>
                  <a:srgbClr val="C00000"/>
                </a:solidFill>
              </a:rPr>
              <a:t>Invitation:</a:t>
            </a:r>
          </a:p>
          <a:p>
            <a:pPr lvl="0">
              <a:lnSpc>
                <a:spcPct val="107000"/>
              </a:lnSpc>
              <a:spcBef>
                <a:spcPts val="500"/>
              </a:spcBef>
              <a:buSzPts val="1800"/>
            </a:pPr>
            <a:endParaRPr lang="en-US" sz="1600" b="1" dirty="0"/>
          </a:p>
          <a:p>
            <a:pPr lvl="1" algn="just">
              <a:spcAft>
                <a:spcPts val="600"/>
              </a:spcAft>
              <a:buClr>
                <a:srgbClr val="49B170"/>
              </a:buClr>
              <a:defRPr/>
            </a:pPr>
            <a:r>
              <a:rPr lang="sv-SE" sz="1800" kern="1200" dirty="0">
                <a:solidFill>
                  <a:schemeClr val="tx1"/>
                </a:solidFill>
              </a:rPr>
              <a:t>Breakout session on WP3-WP4 collaboration and HIA workshop planning at 14:15 today. </a:t>
            </a:r>
          </a:p>
          <a:p>
            <a:pPr lvl="1" algn="just">
              <a:spcAft>
                <a:spcPts val="600"/>
              </a:spcAft>
              <a:buClr>
                <a:srgbClr val="49B170"/>
              </a:buClr>
              <a:defRPr/>
            </a:pPr>
            <a:r>
              <a:rPr lang="sv-SE" sz="1800" kern="1200" dirty="0">
                <a:solidFill>
                  <a:schemeClr val="tx1"/>
                </a:solidFill>
              </a:rPr>
              <a:t>Our suggestion:</a:t>
            </a:r>
          </a:p>
          <a:p>
            <a:pPr marL="285750" lvl="2" indent="-285750" algn="just">
              <a:spcAft>
                <a:spcPts val="600"/>
              </a:spcAft>
              <a:buClr>
                <a:srgbClr val="49B170"/>
              </a:buClr>
              <a:buFontTx/>
              <a:buChar char="-"/>
              <a:defRPr/>
            </a:pPr>
            <a:r>
              <a:rPr lang="sv-SE" sz="1800" kern="1200" dirty="0">
                <a:solidFill>
                  <a:schemeClr val="tx1"/>
                </a:solidFill>
              </a:rPr>
              <a:t>CS5-7 at 14:15, for 30 minutes </a:t>
            </a:r>
          </a:p>
          <a:p>
            <a:pPr marL="285750" lvl="2" indent="-285750" algn="just">
              <a:spcAft>
                <a:spcPts val="600"/>
              </a:spcAft>
              <a:buClr>
                <a:srgbClr val="49B170"/>
              </a:buClr>
              <a:buFontTx/>
              <a:buChar char="-"/>
              <a:defRPr/>
            </a:pPr>
            <a:r>
              <a:rPr lang="sv-SE" sz="1800" kern="1200" dirty="0">
                <a:solidFill>
                  <a:schemeClr val="tx1"/>
                </a:solidFill>
              </a:rPr>
              <a:t>CS8-9 at 14:45, for 30 minutes</a:t>
            </a:r>
            <a:endParaRPr lang="en-GB" sz="1800" i="1" dirty="0">
              <a:solidFill>
                <a:schemeClr val="tx1"/>
              </a:solidFill>
            </a:endParaRPr>
          </a:p>
          <a:p>
            <a:pPr lvl="0">
              <a:lnSpc>
                <a:spcPct val="107000"/>
              </a:lnSpc>
              <a:spcBef>
                <a:spcPts val="500"/>
              </a:spcBef>
              <a:buSzPts val="1800"/>
            </a:pPr>
            <a:endParaRPr lang="en-GB" sz="1800" i="1" dirty="0"/>
          </a:p>
          <a:p>
            <a:pPr lvl="0">
              <a:lnSpc>
                <a:spcPct val="107000"/>
              </a:lnSpc>
              <a:spcBef>
                <a:spcPts val="500"/>
              </a:spcBef>
              <a:buSzPts val="1800"/>
            </a:pPr>
            <a:endParaRPr lang="en-GB" sz="1800" i="1" dirty="0"/>
          </a:p>
          <a:p>
            <a:pPr lvl="0">
              <a:lnSpc>
                <a:spcPct val="107000"/>
              </a:lnSpc>
              <a:spcBef>
                <a:spcPts val="500"/>
              </a:spcBef>
              <a:buSzPts val="1800"/>
            </a:pPr>
            <a:r>
              <a:rPr lang="sv-SE" sz="3600" b="1" dirty="0">
                <a:solidFill>
                  <a:srgbClr val="00AFD7"/>
                </a:solidFill>
                <a:latin typeface="Sen" panose="020B0604020202020204" charset="0"/>
                <a:ea typeface="Sen"/>
                <a:cs typeface="Sen"/>
                <a:sym typeface="Sen"/>
              </a:rPr>
              <a:t>Publication ideas</a:t>
            </a:r>
            <a:endParaRPr lang="en-GB" sz="1800" b="1" dirty="0"/>
          </a:p>
          <a:p>
            <a:pPr lvl="0">
              <a:lnSpc>
                <a:spcPct val="107000"/>
              </a:lnSpc>
              <a:spcBef>
                <a:spcPts val="500"/>
              </a:spcBef>
              <a:buSzPts val="1800"/>
            </a:pPr>
            <a:r>
              <a:rPr lang="en-GB" sz="1800" b="1" dirty="0"/>
              <a:t>Publication:</a:t>
            </a:r>
          </a:p>
          <a:p>
            <a:pPr marL="285750" lvl="0" indent="-285750">
              <a:lnSpc>
                <a:spcPct val="107000"/>
              </a:lnSpc>
              <a:spcBef>
                <a:spcPts val="500"/>
              </a:spcBef>
              <a:buSzPts val="1800"/>
              <a:buFont typeface="Arial" panose="020B0604020202020204" pitchFamily="34" charset="0"/>
              <a:buChar char="•"/>
            </a:pPr>
            <a:r>
              <a:rPr lang="en-GB" sz="1800" i="1" dirty="0"/>
              <a:t>Prescribers’ views of nature-based therapies: Barriers and facilitators – A qualitative study in Europe and Canada </a:t>
            </a:r>
            <a:endParaRPr lang="en-GB" sz="2400" i="1" dirty="0">
              <a:solidFill>
                <a:schemeClr val="tx1"/>
              </a:solidFill>
              <a:highlight>
                <a:srgbClr val="FFFF00"/>
              </a:highlight>
              <a:latin typeface="Sen"/>
              <a:sym typeface="Sen"/>
            </a:endParaRPr>
          </a:p>
          <a:p>
            <a:pPr lvl="0">
              <a:lnSpc>
                <a:spcPct val="107000"/>
              </a:lnSpc>
              <a:spcBef>
                <a:spcPts val="500"/>
              </a:spcBef>
              <a:buSzPts val="1800"/>
            </a:pPr>
            <a:endParaRPr lang="en-GB" sz="2400" b="0" i="1" u="none" strike="noStrike" cap="none" dirty="0">
              <a:solidFill>
                <a:schemeClr val="tx1"/>
              </a:solidFill>
              <a:highlight>
                <a:srgbClr val="FFFF00"/>
              </a:highlight>
              <a:latin typeface="Sen"/>
              <a:ea typeface="Sen"/>
              <a:cs typeface="Sen"/>
              <a:sym typeface="Sen"/>
            </a:endParaRPr>
          </a:p>
          <a:p>
            <a:pPr lvl="0">
              <a:lnSpc>
                <a:spcPct val="107000"/>
              </a:lnSpc>
              <a:spcBef>
                <a:spcPts val="500"/>
              </a:spcBef>
              <a:buSzPts val="1800"/>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ctrTitle"/>
          </p:nvPr>
        </p:nvSpPr>
        <p:spPr>
          <a:xfrm>
            <a:off x="1524000" y="2224005"/>
            <a:ext cx="9144000" cy="124171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C3C3B"/>
              </a:buClr>
              <a:buSzPts val="6000"/>
              <a:buFont typeface="Fira Sans"/>
              <a:buNone/>
            </a:pPr>
            <a:r>
              <a:rPr lang="sv-SE" b="1" dirty="0">
                <a:solidFill>
                  <a:srgbClr val="3C3C3B"/>
                </a:solidFill>
                <a:latin typeface="Fira Sans"/>
                <a:ea typeface="Fira Sans"/>
                <a:cs typeface="Fira Sans"/>
                <a:sym typeface="Fira Sans"/>
              </a:rPr>
              <a:t>Thank you</a:t>
            </a:r>
            <a:endParaRPr b="1" dirty="0">
              <a:solidFill>
                <a:srgbClr val="3C3C3B"/>
              </a:solidFill>
              <a:latin typeface="Fira Sans"/>
              <a:ea typeface="Fira Sans"/>
              <a:cs typeface="Fira Sans"/>
              <a:sym typeface="Fira Sans"/>
            </a:endParaRPr>
          </a:p>
        </p:txBody>
      </p:sp>
      <p:pic>
        <p:nvPicPr>
          <p:cNvPr id="159" name="Google Shape;159;p7" descr="A picture containing graphics, graphic design, font, logo&#10;&#10;Description automatically generated"/>
          <p:cNvPicPr preferRelativeResize="0"/>
          <p:nvPr/>
        </p:nvPicPr>
        <p:blipFill rotWithShape="1">
          <a:blip r:embed="rId4">
            <a:alphaModFix/>
          </a:blip>
          <a:srcRect/>
          <a:stretch/>
        </p:blipFill>
        <p:spPr>
          <a:xfrm>
            <a:off x="127000" y="-7286"/>
            <a:ext cx="4320425" cy="2049620"/>
          </a:xfrm>
          <a:prstGeom prst="rect">
            <a:avLst/>
          </a:prstGeom>
          <a:noFill/>
          <a:ln>
            <a:noFill/>
          </a:ln>
        </p:spPr>
      </p:pic>
      <p:sp>
        <p:nvSpPr>
          <p:cNvPr id="160" name="Google Shape;160;p7"/>
          <p:cNvSpPr txBox="1">
            <a:spLocks noGrp="1"/>
          </p:cNvSpPr>
          <p:nvPr>
            <p:ph type="subTitle" idx="1"/>
          </p:nvPr>
        </p:nvSpPr>
        <p:spPr>
          <a:xfrm>
            <a:off x="1524000" y="3796483"/>
            <a:ext cx="9144000" cy="1655762"/>
          </a:xfrm>
          <a:prstGeom prst="rect">
            <a:avLst/>
          </a:prstGeom>
          <a:noFill/>
          <a:ln>
            <a:noFill/>
          </a:ln>
        </p:spPr>
        <p:txBody>
          <a:bodyPr spcFirstLastPara="1" wrap="square" lIns="91425" tIns="45700" rIns="91425" bIns="45700" anchor="t" anchorCtr="0">
            <a:normAutofit fontScale="92500" lnSpcReduction="20000"/>
          </a:bodyPr>
          <a:lstStyle/>
          <a:p>
            <a:r>
              <a:rPr lang="sv-SE" dirty="0">
                <a:solidFill>
                  <a:srgbClr val="3C3C3B"/>
                </a:solidFill>
                <a:latin typeface="Sen" pitchFamily="2" charset="0"/>
              </a:rPr>
              <a:t>Sébastien Libert, Senior Project Coordinator, </a:t>
            </a:r>
            <a:r>
              <a:rPr lang="sv-SE" dirty="0">
                <a:solidFill>
                  <a:srgbClr val="3C3C3B"/>
                </a:solidFill>
                <a:latin typeface="Sen" pitchFamily="2" charset="0"/>
                <a:hlinkClick r:id="rId5"/>
              </a:rPr>
              <a:t>s.libert@eurohealthnet.eu</a:t>
            </a:r>
            <a:r>
              <a:rPr lang="sv-SE" dirty="0">
                <a:solidFill>
                  <a:srgbClr val="3C3C3B"/>
                </a:solidFill>
                <a:latin typeface="Sen" pitchFamily="2" charset="0"/>
              </a:rPr>
              <a:t>  </a:t>
            </a:r>
          </a:p>
          <a:p>
            <a:r>
              <a:rPr lang="sv-SE" dirty="0">
                <a:solidFill>
                  <a:srgbClr val="3C3C3B"/>
                </a:solidFill>
                <a:latin typeface="Sen" pitchFamily="2" charset="0"/>
              </a:rPr>
              <a:t>Sofia Romagosa, Research Officer, </a:t>
            </a:r>
            <a:r>
              <a:rPr lang="sv-SE" dirty="0">
                <a:solidFill>
                  <a:srgbClr val="3C3C3B"/>
                </a:solidFill>
                <a:latin typeface="Sen" pitchFamily="2" charset="0"/>
                <a:hlinkClick r:id="rId6"/>
              </a:rPr>
              <a:t>s.romagosa@eurohealthnet.eu</a:t>
            </a:r>
            <a:r>
              <a:rPr lang="sv-SE" dirty="0">
                <a:solidFill>
                  <a:srgbClr val="3C3C3B"/>
                </a:solidFill>
                <a:latin typeface="Sen" pitchFamily="2" charset="0"/>
              </a:rPr>
              <a:t> </a:t>
            </a:r>
          </a:p>
          <a:p>
            <a:r>
              <a:rPr lang="sv-SE" dirty="0">
                <a:solidFill>
                  <a:srgbClr val="3C3C3B"/>
                </a:solidFill>
                <a:latin typeface="Sen" pitchFamily="2" charset="0"/>
              </a:rPr>
              <a:t>Afsaneh Nejat, Policy and Practice Officer, </a:t>
            </a:r>
            <a:r>
              <a:rPr lang="sv-SE" dirty="0">
                <a:solidFill>
                  <a:srgbClr val="3C3C3B"/>
                </a:solidFill>
                <a:latin typeface="Sen" pitchFamily="2" charset="0"/>
                <a:hlinkClick r:id="rId7"/>
              </a:rPr>
              <a:t>a.nejat@eurohealthnet.eu</a:t>
            </a:r>
            <a:r>
              <a:rPr lang="sv-SE" dirty="0">
                <a:solidFill>
                  <a:srgbClr val="3C3C3B"/>
                </a:solidFill>
                <a:latin typeface="Sen" pitchFamily="2" charset="0"/>
              </a:rPr>
              <a:t> </a:t>
            </a:r>
          </a:p>
        </p:txBody>
      </p:sp>
      <p:sp>
        <p:nvSpPr>
          <p:cNvPr id="161" name="Google Shape;161;p7"/>
          <p:cNvSpPr/>
          <p:nvPr/>
        </p:nvSpPr>
        <p:spPr>
          <a:xfrm>
            <a:off x="0" y="59017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7"/>
          <p:cNvSpPr/>
          <p:nvPr/>
        </p:nvSpPr>
        <p:spPr>
          <a:xfrm>
            <a:off x="6096000" y="59017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7"/>
          <p:cNvSpPr txBox="1"/>
          <p:nvPr/>
        </p:nvSpPr>
        <p:spPr>
          <a:xfrm>
            <a:off x="3048000" y="6212415"/>
            <a:ext cx="6096000" cy="5462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sv-SE" sz="1200" b="0" i="0" u="none" strike="noStrike" cap="none">
                <a:solidFill>
                  <a:schemeClr val="dk1"/>
                </a:solidFill>
                <a:latin typeface="Sen"/>
                <a:ea typeface="Sen"/>
                <a:cs typeface="Sen"/>
                <a:sym typeface="Sen"/>
              </a:rPr>
              <a:t>The Resonate project is funded by the European Union’s Horizons Europe Research and Innovation programme under grant agreement No. 101081420 and co-funded by the UK Research and Innovation grant award No. 10063874</a:t>
            </a:r>
            <a:endParaRPr sz="1400" b="0" i="0" u="none" strike="noStrike" cap="none">
              <a:solidFill>
                <a:srgbClr val="000000"/>
              </a:solidFill>
              <a:latin typeface="Arial"/>
              <a:ea typeface="Arial"/>
              <a:cs typeface="Arial"/>
              <a:sym typeface="Arial"/>
            </a:endParaRPr>
          </a:p>
        </p:txBody>
      </p:sp>
      <p:pic>
        <p:nvPicPr>
          <p:cNvPr id="164" name="Google Shape;164;p7" descr="A flag with yellow stars in a circle&#10;&#10;Description automatically generated with low confidence"/>
          <p:cNvPicPr preferRelativeResize="0"/>
          <p:nvPr/>
        </p:nvPicPr>
        <p:blipFill rotWithShape="1">
          <a:blip r:embed="rId8">
            <a:alphaModFix/>
          </a:blip>
          <a:srcRect/>
          <a:stretch/>
        </p:blipFill>
        <p:spPr>
          <a:xfrm>
            <a:off x="2000688" y="6130031"/>
            <a:ext cx="952549" cy="628682"/>
          </a:xfrm>
          <a:prstGeom prst="rect">
            <a:avLst/>
          </a:prstGeom>
          <a:noFill/>
          <a:ln>
            <a:noFill/>
          </a:ln>
        </p:spPr>
      </p:pic>
      <p:pic>
        <p:nvPicPr>
          <p:cNvPr id="165" name="Google Shape;165;p7" descr="A picture containing font, graphics, symbol, text&#10;&#10;Description automatically generated"/>
          <p:cNvPicPr preferRelativeResize="0"/>
          <p:nvPr/>
        </p:nvPicPr>
        <p:blipFill rotWithShape="1">
          <a:blip r:embed="rId9">
            <a:alphaModFix/>
          </a:blip>
          <a:srcRect/>
          <a:stretch/>
        </p:blipFill>
        <p:spPr>
          <a:xfrm>
            <a:off x="9176972" y="6262448"/>
            <a:ext cx="1686557" cy="497999"/>
          </a:xfrm>
          <a:prstGeom prst="rect">
            <a:avLst/>
          </a:prstGeom>
          <a:noFill/>
          <a:ln>
            <a:noFill/>
          </a:ln>
        </p:spPr>
      </p:pic>
      <p:sp>
        <p:nvSpPr>
          <p:cNvPr id="166" name="Google Shape;166;p7"/>
          <p:cNvSpPr/>
          <p:nvPr/>
        </p:nvSpPr>
        <p:spPr>
          <a:xfrm>
            <a:off x="0" y="57864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E33B0F1DD6F48B47A3FD2CE2D23D7" ma:contentTypeVersion="24" ma:contentTypeDescription="Create a new document." ma:contentTypeScope="" ma:versionID="711494370e166424ca1f426219838fb9">
  <xsd:schema xmlns:xsd="http://www.w3.org/2001/XMLSchema" xmlns:xs="http://www.w3.org/2001/XMLSchema" xmlns:p="http://schemas.microsoft.com/office/2006/metadata/properties" xmlns:ns2="25dbd69f-6e2a-49b0-8452-9a89b90bd4f5" xmlns:ns3="6d5db775-3064-44bf-bb5e-6c191818d621" targetNamespace="http://schemas.microsoft.com/office/2006/metadata/properties" ma:root="true" ma:fieldsID="8e01bb2ad1715b4fa9407aa21a537f1e" ns2:_="" ns3:_="">
    <xsd:import namespace="25dbd69f-6e2a-49b0-8452-9a89b90bd4f5"/>
    <xsd:import namespace="6d5db775-3064-44bf-bb5e-6c191818d621"/>
    <xsd:element name="properties">
      <xsd:complexType>
        <xsd:sequence>
          <xsd:element name="documentManagement">
            <xsd:complexType>
              <xsd:all>
                <xsd:element ref="ns2:MediaServiceMetadata" minOccurs="0"/>
                <xsd:element ref="ns2:MediaServiceFastMetadata" minOccurs="0"/>
                <xsd:element ref="ns2:Comments" minOccurs="0"/>
                <xsd:element ref="ns2:Hyperlink"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Short_x002d_list_x003f_" minOccurs="0"/>
                <xsd:element ref="ns2:Reaso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bd69f-6e2a-49b0-8452-9a89b90bd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s" ma:index="10" nillable="true" ma:displayName="Comments" ma:format="Dropdown" ma:internalName="Comments">
      <xsd:simpleType>
        <xsd:restriction base="dms:Text">
          <xsd:maxLength value="255"/>
        </xsd:restriction>
      </xsd:simpleType>
    </xsd:element>
    <xsd:element name="Hyperlink" ma:index="11"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Short_x002d_list_x003f_" ma:index="22" nillable="true" ma:displayName="Short-list?" ma:default="1" ma:format="Dropdown" ma:internalName="Short_x002d_list_x003f_">
      <xsd:simpleType>
        <xsd:restriction base="dms:Boolean"/>
      </xsd:simpleType>
    </xsd:element>
    <xsd:element name="Reason" ma:index="23" nillable="true" ma:displayName="Reason" ma:format="Dropdown" ma:internalName="Reason">
      <xsd:simpleType>
        <xsd:restriction base="dms:Text">
          <xsd:maxLength value="255"/>
        </xsd:restrictio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0b9abdc-cc7d-46f7-bfc9-b6146defaf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5db775-3064-44bf-bb5e-6c191818d6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745cfd4c-15a2-4508-86fd-76f6074dbc66}" ma:internalName="TaxCatchAll" ma:showField="CatchAllData" ma:web="6d5db775-3064-44bf-bb5e-6c191818d6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5db775-3064-44bf-bb5e-6c191818d621" xsi:nil="true"/>
    <Short_x002d_list_x003f_ xmlns="25dbd69f-6e2a-49b0-8452-9a89b90bd4f5">true</Short_x002d_list_x003f_>
    <lcf76f155ced4ddcb4097134ff3c332f xmlns="25dbd69f-6e2a-49b0-8452-9a89b90bd4f5">
      <Terms xmlns="http://schemas.microsoft.com/office/infopath/2007/PartnerControls"/>
    </lcf76f155ced4ddcb4097134ff3c332f>
    <Reason xmlns="25dbd69f-6e2a-49b0-8452-9a89b90bd4f5" xsi:nil="true"/>
    <Comments xmlns="25dbd69f-6e2a-49b0-8452-9a89b90bd4f5" xsi:nil="true"/>
    <Hyperlink xmlns="25dbd69f-6e2a-49b0-8452-9a89b90bd4f5">
      <Url xsi:nil="true"/>
      <Description xsi:nil="true"/>
    </Hyperlink>
  </documentManagement>
</p:properties>
</file>

<file path=customXml/itemProps1.xml><?xml version="1.0" encoding="utf-8"?>
<ds:datastoreItem xmlns:ds="http://schemas.openxmlformats.org/officeDocument/2006/customXml" ds:itemID="{927DF67A-5360-4E66-BBF5-6E839461E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bd69f-6e2a-49b0-8452-9a89b90bd4f5"/>
    <ds:schemaRef ds:uri="6d5db775-3064-44bf-bb5e-6c191818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A0CE6-21EC-4C96-9BAC-3A9F390BE3B4}">
  <ds:schemaRefs>
    <ds:schemaRef ds:uri="http://schemas.microsoft.com/sharepoint/v3/contenttype/forms"/>
  </ds:schemaRefs>
</ds:datastoreItem>
</file>

<file path=customXml/itemProps3.xml><?xml version="1.0" encoding="utf-8"?>
<ds:datastoreItem xmlns:ds="http://schemas.openxmlformats.org/officeDocument/2006/customXml" ds:itemID="{5446EB39-0E1C-4AED-8C12-2F94592F3681}">
  <ds:schemaRefs>
    <ds:schemaRef ds:uri="http://schemas.microsoft.com/office/2006/metadata/properties"/>
    <ds:schemaRef ds:uri="http://schemas.microsoft.com/office/infopath/2007/PartnerControls"/>
    <ds:schemaRef ds:uri="6d5db775-3064-44bf-bb5e-6c191818d621"/>
    <ds:schemaRef ds:uri="25dbd69f-6e2a-49b0-8452-9a89b90bd4f5"/>
  </ds:schemaRefs>
</ds:datastoreItem>
</file>

<file path=docProps/app.xml><?xml version="1.0" encoding="utf-8"?>
<Properties xmlns="http://schemas.openxmlformats.org/officeDocument/2006/extended-properties" xmlns:vt="http://schemas.openxmlformats.org/officeDocument/2006/docPropsVTypes">
  <TotalTime>2489</TotalTime>
  <Words>1001</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Wingdings</vt:lpstr>
      <vt:lpstr>Fira Sans</vt:lpstr>
      <vt:lpstr>Calibri</vt:lpstr>
      <vt:lpstr>Arial</vt:lpstr>
      <vt:lpstr>Sen</vt:lpstr>
      <vt:lpstr>Office Theme</vt:lpstr>
      <vt:lpstr>WP4 – Health Equity Ensuring equitable outcomes for NbTs</vt:lpstr>
      <vt:lpstr>Objectives of WP4</vt:lpstr>
      <vt:lpstr>Updates on data collection and analysis</vt:lpstr>
      <vt:lpstr>Updates on data collection and analysis</vt:lpstr>
      <vt:lpstr>Updates on data collection and analysis</vt:lpstr>
      <vt:lpstr>Timeline and next steps</vt:lpstr>
      <vt:lpstr>Needs for collaborations</vt:lpstr>
      <vt:lpstr>Needs for collaborations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Addi Wala</dc:creator>
  <cp:lastModifiedBy>Sébastien Libert</cp:lastModifiedBy>
  <cp:revision>2</cp:revision>
  <dcterms:modified xsi:type="dcterms:W3CDTF">2025-09-18T05:28:19Z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0x010100488E33B0F1DD6F48B47A3FD2CE2D23D7</vt:lpwstr>
  </property>
  <property fmtid="{D5CDD505-2E9C-101B-9397-08002B2CF9AE}" pid="3" name="MediaServiceImageTags">
    <vt:lpwstr/>
  </property>
</Properties>
</file>