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3" r:id="rId6"/>
    <p:sldId id="264" r:id="rId7"/>
    <p:sldId id="259" r:id="rId8"/>
    <p:sldId id="261" r:id="rId9"/>
    <p:sldId id="262" r:id="rId10"/>
  </p:sldIdLst>
  <p:sldSz cx="12192000" cy="6858000"/>
  <p:notesSz cx="6858000" cy="9144000"/>
  <p:embeddedFontLst>
    <p:embeddedFont>
      <p:font typeface="Fira Sans" panose="020B0503050000020004" pitchFamily="34" charset="0"/>
      <p:regular r:id="rId12"/>
      <p:bold r:id="rId13"/>
      <p:italic r:id="rId14"/>
      <p:boldItalic r:id="rId15"/>
    </p:embeddedFont>
    <p:embeddedFont>
      <p:font typeface="Sen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vixFjEqr/422ipiX2O3VatKZM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44676-ADE2-4EB2-8987-1A0068819E5E}" v="538" dt="2025-09-18T04:00:54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199" autoAdjust="0"/>
  </p:normalViewPr>
  <p:slideViewPr>
    <p:cSldViewPr snapToGrid="0">
      <p:cViewPr varScale="1">
        <p:scale>
          <a:sx n="47" d="100"/>
          <a:sy n="47" d="100"/>
        </p:scale>
        <p:origin x="1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Leanne" userId="f71ce75c-0fbd-4409-994d-26015c0039f8" providerId="ADAL" clId="{B6944676-ADE2-4EB2-8987-1A0068819E5E}"/>
    <pc:docChg chg="undo redo custSel addSld delSld modSld">
      <pc:chgData name="Martin, Leanne" userId="f71ce75c-0fbd-4409-994d-26015c0039f8" providerId="ADAL" clId="{B6944676-ADE2-4EB2-8987-1A0068819E5E}" dt="2025-09-18T04:01:33" v="3776" actId="20577"/>
      <pc:docMkLst>
        <pc:docMk/>
      </pc:docMkLst>
      <pc:sldChg chg="modSp mod">
        <pc:chgData name="Martin, Leanne" userId="f71ce75c-0fbd-4409-994d-26015c0039f8" providerId="ADAL" clId="{B6944676-ADE2-4EB2-8987-1A0068819E5E}" dt="2025-09-16T09:43:56.131" v="2792" actId="14100"/>
        <pc:sldMkLst>
          <pc:docMk/>
          <pc:sldMk cId="0" sldId="257"/>
        </pc:sldMkLst>
        <pc:spChg chg="mod">
          <ac:chgData name="Martin, Leanne" userId="f71ce75c-0fbd-4409-994d-26015c0039f8" providerId="ADAL" clId="{B6944676-ADE2-4EB2-8987-1A0068819E5E}" dt="2025-09-16T09:43:56.131" v="2792" actId="14100"/>
          <ac:spMkLst>
            <pc:docMk/>
            <pc:sldMk cId="0" sldId="257"/>
            <ac:spMk id="99" creationId="{00000000-0000-0000-0000-000000000000}"/>
          </ac:spMkLst>
        </pc:spChg>
      </pc:sldChg>
      <pc:sldChg chg="addSp delSp modSp mod delAnim modAnim modNotesTx">
        <pc:chgData name="Martin, Leanne" userId="f71ce75c-0fbd-4409-994d-26015c0039f8" providerId="ADAL" clId="{B6944676-ADE2-4EB2-8987-1A0068819E5E}" dt="2025-09-18T03:38:30.708" v="3357" actId="20577"/>
        <pc:sldMkLst>
          <pc:docMk/>
          <pc:sldMk cId="0" sldId="258"/>
        </pc:sldMkLst>
        <pc:spChg chg="add mod">
          <ac:chgData name="Martin, Leanne" userId="f71ce75c-0fbd-4409-994d-26015c0039f8" providerId="ADAL" clId="{B6944676-ADE2-4EB2-8987-1A0068819E5E}" dt="2025-09-16T08:39:59.480" v="1732" actId="1076"/>
          <ac:spMkLst>
            <pc:docMk/>
            <pc:sldMk cId="0" sldId="258"/>
            <ac:spMk id="9" creationId="{E37986C6-03CD-07E7-5075-919208B7C3B4}"/>
          </ac:spMkLst>
        </pc:spChg>
        <pc:spChg chg="add mod">
          <ac:chgData name="Martin, Leanne" userId="f71ce75c-0fbd-4409-994d-26015c0039f8" providerId="ADAL" clId="{B6944676-ADE2-4EB2-8987-1A0068819E5E}" dt="2025-09-16T08:40:17.920" v="1734" actId="1076"/>
          <ac:spMkLst>
            <pc:docMk/>
            <pc:sldMk cId="0" sldId="258"/>
            <ac:spMk id="10" creationId="{DA002F0F-7D9E-1E08-ECD3-18DD15785B79}"/>
          </ac:spMkLst>
        </pc:spChg>
        <pc:spChg chg="add mod">
          <ac:chgData name="Martin, Leanne" userId="f71ce75c-0fbd-4409-994d-26015c0039f8" providerId="ADAL" clId="{B6944676-ADE2-4EB2-8987-1A0068819E5E}" dt="2025-09-16T09:43:32.967" v="2789" actId="14100"/>
          <ac:spMkLst>
            <pc:docMk/>
            <pc:sldMk cId="0" sldId="258"/>
            <ac:spMk id="11" creationId="{2FDFD870-4EEC-7300-A7FB-B9D0CBA7C2CA}"/>
          </ac:spMkLst>
        </pc:spChg>
        <pc:spChg chg="add mod">
          <ac:chgData name="Martin, Leanne" userId="f71ce75c-0fbd-4409-994d-26015c0039f8" providerId="ADAL" clId="{B6944676-ADE2-4EB2-8987-1A0068819E5E}" dt="2025-09-18T03:32:38.402" v="3031" actId="20577"/>
          <ac:spMkLst>
            <pc:docMk/>
            <pc:sldMk cId="0" sldId="258"/>
            <ac:spMk id="18" creationId="{C6175618-B348-7B11-0E24-41C8A56BE3F9}"/>
          </ac:spMkLst>
        </pc:spChg>
        <pc:spChg chg="mod">
          <ac:chgData name="Martin, Leanne" userId="f71ce75c-0fbd-4409-994d-26015c0039f8" providerId="ADAL" clId="{B6944676-ADE2-4EB2-8987-1A0068819E5E}" dt="2025-09-16T08:37:32.509" v="1715" actId="1076"/>
          <ac:spMkLst>
            <pc:docMk/>
            <pc:sldMk cId="0" sldId="258"/>
            <ac:spMk id="110" creationId="{00000000-0000-0000-0000-000000000000}"/>
          </ac:spMkLst>
        </pc:spChg>
        <pc:grpChg chg="mod">
          <ac:chgData name="Martin, Leanne" userId="f71ce75c-0fbd-4409-994d-26015c0039f8" providerId="ADAL" clId="{B6944676-ADE2-4EB2-8987-1A0068819E5E}" dt="2025-09-16T08:39:53.375" v="1731" actId="1076"/>
          <ac:grpSpMkLst>
            <pc:docMk/>
            <pc:sldMk cId="0" sldId="258"/>
            <ac:grpSpMk id="3" creationId="{5709F26E-51D1-33EF-1AE6-D0A5B9A6AAC4}"/>
          </ac:grpSpMkLst>
        </pc:grpChg>
        <pc:picChg chg="mod">
          <ac:chgData name="Martin, Leanne" userId="f71ce75c-0fbd-4409-994d-26015c0039f8" providerId="ADAL" clId="{B6944676-ADE2-4EB2-8987-1A0068819E5E}" dt="2025-09-15T13:28:18.412" v="1486" actId="27614"/>
          <ac:picMkLst>
            <pc:docMk/>
            <pc:sldMk cId="0" sldId="258"/>
            <ac:picMk id="4" creationId="{70338515-DF5F-6CB0-3C41-EE08BD889595}"/>
          </ac:picMkLst>
        </pc:picChg>
        <pc:picChg chg="mod">
          <ac:chgData name="Martin, Leanne" userId="f71ce75c-0fbd-4409-994d-26015c0039f8" providerId="ADAL" clId="{B6944676-ADE2-4EB2-8987-1A0068819E5E}" dt="2025-09-15T13:28:18.412" v="1484" actId="27614"/>
          <ac:picMkLst>
            <pc:docMk/>
            <pc:sldMk cId="0" sldId="258"/>
            <ac:picMk id="6" creationId="{2ADBAFF9-BA1E-3A5D-1EF7-BA6E3084FD32}"/>
          </ac:picMkLst>
        </pc:picChg>
        <pc:picChg chg="add mod">
          <ac:chgData name="Martin, Leanne" userId="f71ce75c-0fbd-4409-994d-26015c0039f8" providerId="ADAL" clId="{B6944676-ADE2-4EB2-8987-1A0068819E5E}" dt="2025-09-16T08:44:11.581" v="1871" actId="1076"/>
          <ac:picMkLst>
            <pc:docMk/>
            <pc:sldMk cId="0" sldId="258"/>
            <ac:picMk id="12" creationId="{F1D1FC22-A601-9139-0763-0BEDA114D3A4}"/>
          </ac:picMkLst>
        </pc:picChg>
        <pc:picChg chg="add mod">
          <ac:chgData name="Martin, Leanne" userId="f71ce75c-0fbd-4409-994d-26015c0039f8" providerId="ADAL" clId="{B6944676-ADE2-4EB2-8987-1A0068819E5E}" dt="2025-09-15T13:28:41.715" v="1495" actId="1076"/>
          <ac:picMkLst>
            <pc:docMk/>
            <pc:sldMk cId="0" sldId="258"/>
            <ac:picMk id="17" creationId="{E66D78E6-7E43-F09B-53FE-9D9C26DEB7DB}"/>
          </ac:picMkLst>
        </pc:picChg>
        <pc:picChg chg="add mod">
          <ac:chgData name="Martin, Leanne" userId="f71ce75c-0fbd-4409-994d-26015c0039f8" providerId="ADAL" clId="{B6944676-ADE2-4EB2-8987-1A0068819E5E}" dt="2025-09-16T08:44:16.392" v="1872" actId="1076"/>
          <ac:picMkLst>
            <pc:docMk/>
            <pc:sldMk cId="0" sldId="258"/>
            <ac:picMk id="19" creationId="{21FAC696-5D53-8FB0-A637-95FB160FB37A}"/>
          </ac:picMkLst>
        </pc:picChg>
        <pc:picChg chg="mod">
          <ac:chgData name="Martin, Leanne" userId="f71ce75c-0fbd-4409-994d-26015c0039f8" providerId="ADAL" clId="{B6944676-ADE2-4EB2-8987-1A0068819E5E}" dt="2025-09-15T13:28:18.334" v="1482" actId="27614"/>
          <ac:picMkLst>
            <pc:docMk/>
            <pc:sldMk cId="0" sldId="258"/>
            <ac:picMk id="117" creationId="{00000000-0000-0000-0000-000000000000}"/>
          </ac:picMkLst>
        </pc:picChg>
      </pc:sldChg>
      <pc:sldChg chg="addSp modSp mod modAnim modNotesTx">
        <pc:chgData name="Martin, Leanne" userId="f71ce75c-0fbd-4409-994d-26015c0039f8" providerId="ADAL" clId="{B6944676-ADE2-4EB2-8987-1A0068819E5E}" dt="2025-09-18T03:54:36.807" v="3717" actId="20577"/>
        <pc:sldMkLst>
          <pc:docMk/>
          <pc:sldMk cId="0" sldId="259"/>
        </pc:sldMkLst>
        <pc:spChg chg="add mod">
          <ac:chgData name="Martin, Leanne" userId="f71ce75c-0fbd-4409-994d-26015c0039f8" providerId="ADAL" clId="{B6944676-ADE2-4EB2-8987-1A0068819E5E}" dt="2025-09-16T09:26:02.680" v="2609" actId="1076"/>
          <ac:spMkLst>
            <pc:docMk/>
            <pc:sldMk cId="0" sldId="259"/>
            <ac:spMk id="2" creationId="{B53CB1AD-F9FD-D4D0-7287-2F701237AB3D}"/>
          </ac:spMkLst>
        </pc:spChg>
        <pc:spChg chg="add mod">
          <ac:chgData name="Martin, Leanne" userId="f71ce75c-0fbd-4409-994d-26015c0039f8" providerId="ADAL" clId="{B6944676-ADE2-4EB2-8987-1A0068819E5E}" dt="2025-09-16T09:44:47.483" v="2803" actId="20577"/>
          <ac:spMkLst>
            <pc:docMk/>
            <pc:sldMk cId="0" sldId="259"/>
            <ac:spMk id="3" creationId="{9387D28A-1D7E-6EFD-979F-FA37305CAF6C}"/>
          </ac:spMkLst>
        </pc:spChg>
        <pc:spChg chg="mod">
          <ac:chgData name="Martin, Leanne" userId="f71ce75c-0fbd-4409-994d-26015c0039f8" providerId="ADAL" clId="{B6944676-ADE2-4EB2-8987-1A0068819E5E}" dt="2025-09-16T09:08:51.529" v="2268" actId="1076"/>
          <ac:spMkLst>
            <pc:docMk/>
            <pc:sldMk cId="0" sldId="259"/>
            <ac:spMk id="122" creationId="{00000000-0000-0000-0000-000000000000}"/>
          </ac:spMkLst>
        </pc:spChg>
        <pc:spChg chg="mod">
          <ac:chgData name="Martin, Leanne" userId="f71ce75c-0fbd-4409-994d-26015c0039f8" providerId="ADAL" clId="{B6944676-ADE2-4EB2-8987-1A0068819E5E}" dt="2025-09-16T09:55:31.372" v="2930" actId="20577"/>
          <ac:spMkLst>
            <pc:docMk/>
            <pc:sldMk cId="0" sldId="259"/>
            <ac:spMk id="123" creationId="{00000000-0000-0000-0000-000000000000}"/>
          </ac:spMkLst>
        </pc:spChg>
      </pc:sldChg>
      <pc:sldChg chg="modSp add del mod">
        <pc:chgData name="Martin, Leanne" userId="f71ce75c-0fbd-4409-994d-26015c0039f8" providerId="ADAL" clId="{B6944676-ADE2-4EB2-8987-1A0068819E5E}" dt="2025-09-16T09:29:26.223" v="2627" actId="2696"/>
        <pc:sldMkLst>
          <pc:docMk/>
          <pc:sldMk cId="0" sldId="260"/>
        </pc:sldMkLst>
      </pc:sldChg>
      <pc:sldChg chg="modSp mod modNotesTx">
        <pc:chgData name="Martin, Leanne" userId="f71ce75c-0fbd-4409-994d-26015c0039f8" providerId="ADAL" clId="{B6944676-ADE2-4EB2-8987-1A0068819E5E}" dt="2025-09-18T04:01:33" v="3776" actId="20577"/>
        <pc:sldMkLst>
          <pc:docMk/>
          <pc:sldMk cId="0" sldId="261"/>
        </pc:sldMkLst>
        <pc:spChg chg="mod">
          <ac:chgData name="Martin, Leanne" userId="f71ce75c-0fbd-4409-994d-26015c0039f8" providerId="ADAL" clId="{B6944676-ADE2-4EB2-8987-1A0068819E5E}" dt="2025-09-16T09:50:11.992" v="2897" actId="790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Martin, Leanne" userId="f71ce75c-0fbd-4409-994d-26015c0039f8" providerId="ADAL" clId="{B6944676-ADE2-4EB2-8987-1A0068819E5E}" dt="2025-09-18T03:54:59.242" v="3724" actId="20577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Martin, Leanne" userId="f71ce75c-0fbd-4409-994d-26015c0039f8" providerId="ADAL" clId="{B6944676-ADE2-4EB2-8987-1A0068819E5E}" dt="2025-09-16T09:50:11.992" v="2897" actId="790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Martin, Leanne" userId="f71ce75c-0fbd-4409-994d-26015c0039f8" providerId="ADAL" clId="{B6944676-ADE2-4EB2-8987-1A0068819E5E}" dt="2025-09-16T09:50:11.992" v="2897" actId="790"/>
          <ac:spMkLst>
            <pc:docMk/>
            <pc:sldMk cId="0" sldId="261"/>
            <ac:spMk id="149" creationId="{00000000-0000-0000-0000-000000000000}"/>
          </ac:spMkLst>
        </pc:spChg>
        <pc:spChg chg="mod">
          <ac:chgData name="Martin, Leanne" userId="f71ce75c-0fbd-4409-994d-26015c0039f8" providerId="ADAL" clId="{B6944676-ADE2-4EB2-8987-1A0068819E5E}" dt="2025-09-16T09:50:11.992" v="2897" actId="790"/>
          <ac:spMkLst>
            <pc:docMk/>
            <pc:sldMk cId="0" sldId="261"/>
            <ac:spMk id="150" creationId="{00000000-0000-0000-0000-000000000000}"/>
          </ac:spMkLst>
        </pc:spChg>
        <pc:picChg chg="mod">
          <ac:chgData name="Martin, Leanne" userId="f71ce75c-0fbd-4409-994d-26015c0039f8" providerId="ADAL" clId="{B6944676-ADE2-4EB2-8987-1A0068819E5E}" dt="2025-09-15T13:25:30.076" v="1400" actId="1076"/>
          <ac:picMkLst>
            <pc:docMk/>
            <pc:sldMk cId="0" sldId="261"/>
            <ac:picMk id="2" creationId="{925CADB1-6B78-A7FF-F17F-8DBF66B54827}"/>
          </ac:picMkLst>
        </pc:picChg>
      </pc:sldChg>
      <pc:sldChg chg="modSp mod">
        <pc:chgData name="Martin, Leanne" userId="f71ce75c-0fbd-4409-994d-26015c0039f8" providerId="ADAL" clId="{B6944676-ADE2-4EB2-8987-1A0068819E5E}" dt="2025-09-16T09:46:14.674" v="2868" actId="20577"/>
        <pc:sldMkLst>
          <pc:docMk/>
          <pc:sldMk cId="0" sldId="262"/>
        </pc:sldMkLst>
        <pc:spChg chg="mod">
          <ac:chgData name="Martin, Leanne" userId="f71ce75c-0fbd-4409-994d-26015c0039f8" providerId="ADAL" clId="{B6944676-ADE2-4EB2-8987-1A0068819E5E}" dt="2025-09-16T09:46:14.674" v="2868" actId="20577"/>
          <ac:spMkLst>
            <pc:docMk/>
            <pc:sldMk cId="0" sldId="262"/>
            <ac:spMk id="160" creationId="{00000000-0000-0000-0000-000000000000}"/>
          </ac:spMkLst>
        </pc:spChg>
      </pc:sldChg>
      <pc:sldChg chg="addSp delSp modSp mod delAnim modAnim modNotesTx">
        <pc:chgData name="Martin, Leanne" userId="f71ce75c-0fbd-4409-994d-26015c0039f8" providerId="ADAL" clId="{B6944676-ADE2-4EB2-8987-1A0068819E5E}" dt="2025-09-18T03:48:28.835" v="3699" actId="20577"/>
        <pc:sldMkLst>
          <pc:docMk/>
          <pc:sldMk cId="937024242" sldId="263"/>
        </pc:sldMkLst>
        <pc:spChg chg="add mod">
          <ac:chgData name="Martin, Leanne" userId="f71ce75c-0fbd-4409-994d-26015c0039f8" providerId="ADAL" clId="{B6944676-ADE2-4EB2-8987-1A0068819E5E}" dt="2025-09-17T17:48:33.663" v="2932" actId="20577"/>
          <ac:spMkLst>
            <pc:docMk/>
            <pc:sldMk cId="937024242" sldId="263"/>
            <ac:spMk id="11" creationId="{82AE3E82-6602-0E53-F641-D1373150C12C}"/>
          </ac:spMkLst>
        </pc:spChg>
        <pc:spChg chg="add mod">
          <ac:chgData name="Martin, Leanne" userId="f71ce75c-0fbd-4409-994d-26015c0039f8" providerId="ADAL" clId="{B6944676-ADE2-4EB2-8987-1A0068819E5E}" dt="2025-09-15T13:12:22.391" v="623" actId="14100"/>
          <ac:spMkLst>
            <pc:docMk/>
            <pc:sldMk cId="937024242" sldId="263"/>
            <ac:spMk id="12" creationId="{76374605-C69C-B0DF-5815-2CB48106BBC8}"/>
          </ac:spMkLst>
        </pc:spChg>
        <pc:spChg chg="add mod">
          <ac:chgData name="Martin, Leanne" userId="f71ce75c-0fbd-4409-994d-26015c0039f8" providerId="ADAL" clId="{B6944676-ADE2-4EB2-8987-1A0068819E5E}" dt="2025-09-15T13:12:33.839" v="624" actId="14100"/>
          <ac:spMkLst>
            <pc:docMk/>
            <pc:sldMk cId="937024242" sldId="263"/>
            <ac:spMk id="13" creationId="{7259CBAD-8E32-20D6-4C13-178451AB2934}"/>
          </ac:spMkLst>
        </pc:spChg>
        <pc:spChg chg="mod">
          <ac:chgData name="Martin, Leanne" userId="f71ce75c-0fbd-4409-994d-26015c0039f8" providerId="ADAL" clId="{B6944676-ADE2-4EB2-8987-1A0068819E5E}" dt="2025-09-16T09:02:51.378" v="2032" actId="1076"/>
          <ac:spMkLst>
            <pc:docMk/>
            <pc:sldMk cId="937024242" sldId="263"/>
            <ac:spMk id="110" creationId="{552E7974-885F-DEB1-8C8F-7583E37EEAAB}"/>
          </ac:spMkLst>
        </pc:spChg>
        <pc:picChg chg="mod">
          <ac:chgData name="Martin, Leanne" userId="f71ce75c-0fbd-4409-994d-26015c0039f8" providerId="ADAL" clId="{B6944676-ADE2-4EB2-8987-1A0068819E5E}" dt="2025-09-15T13:09:27.396" v="441" actId="1076"/>
          <ac:picMkLst>
            <pc:docMk/>
            <pc:sldMk cId="937024242" sldId="263"/>
            <ac:picMk id="2" creationId="{C850D2D5-3D81-9096-53B8-FED7424E3C45}"/>
          </ac:picMkLst>
        </pc:picChg>
        <pc:picChg chg="mod">
          <ac:chgData name="Martin, Leanne" userId="f71ce75c-0fbd-4409-994d-26015c0039f8" providerId="ADAL" clId="{B6944676-ADE2-4EB2-8987-1A0068819E5E}" dt="2025-09-15T13:09:30.719" v="442" actId="1076"/>
          <ac:picMkLst>
            <pc:docMk/>
            <pc:sldMk cId="937024242" sldId="263"/>
            <ac:picMk id="9" creationId="{5A6323ED-D289-C3A7-0566-F9309898CC35}"/>
          </ac:picMkLst>
        </pc:picChg>
        <pc:picChg chg="add mod">
          <ac:chgData name="Martin, Leanne" userId="f71ce75c-0fbd-4409-994d-26015c0039f8" providerId="ADAL" clId="{B6944676-ADE2-4EB2-8987-1A0068819E5E}" dt="2025-09-15T13:27:15.188" v="1478" actId="1076"/>
          <ac:picMkLst>
            <pc:docMk/>
            <pc:sldMk cId="937024242" sldId="263"/>
            <ac:picMk id="15" creationId="{47F12F5E-DE2C-B61F-D2D1-96338E591D5D}"/>
          </ac:picMkLst>
        </pc:picChg>
        <pc:picChg chg="mod">
          <ac:chgData name="Martin, Leanne" userId="f71ce75c-0fbd-4409-994d-26015c0039f8" providerId="ADAL" clId="{B6944676-ADE2-4EB2-8987-1A0068819E5E}" dt="2025-09-15T13:10:54.142" v="604" actId="1076"/>
          <ac:picMkLst>
            <pc:docMk/>
            <pc:sldMk cId="937024242" sldId="263"/>
            <ac:picMk id="117" creationId="{993D87E0-7C92-09CE-4E5A-D692E279E9C8}"/>
          </ac:picMkLst>
        </pc:picChg>
      </pc:sldChg>
      <pc:sldChg chg="addSp delSp modSp mod delAnim modAnim modNotesTx">
        <pc:chgData name="Martin, Leanne" userId="f71ce75c-0fbd-4409-994d-26015c0039f8" providerId="ADAL" clId="{B6944676-ADE2-4EB2-8987-1A0068819E5E}" dt="2025-09-18T03:50:50.597" v="3702" actId="20577"/>
        <pc:sldMkLst>
          <pc:docMk/>
          <pc:sldMk cId="3243909253" sldId="264"/>
        </pc:sldMkLst>
        <pc:spChg chg="add mod">
          <ac:chgData name="Martin, Leanne" userId="f71ce75c-0fbd-4409-994d-26015c0039f8" providerId="ADAL" clId="{B6944676-ADE2-4EB2-8987-1A0068819E5E}" dt="2025-09-16T09:44:10.658" v="2793" actId="2711"/>
          <ac:spMkLst>
            <pc:docMk/>
            <pc:sldMk cId="3243909253" sldId="264"/>
            <ac:spMk id="7" creationId="{4AB19BCA-93AB-6C75-E4E2-D1FD2DB08AC3}"/>
          </ac:spMkLst>
        </pc:spChg>
        <pc:spChg chg="mod">
          <ac:chgData name="Martin, Leanne" userId="f71ce75c-0fbd-4409-994d-26015c0039f8" providerId="ADAL" clId="{B6944676-ADE2-4EB2-8987-1A0068819E5E}" dt="2025-09-16T09:38:11.086" v="2632"/>
          <ac:spMkLst>
            <pc:docMk/>
            <pc:sldMk cId="3243909253" sldId="264"/>
            <ac:spMk id="14" creationId="{10F79BE3-FF18-B70C-3653-AFF4DACD5BB8}"/>
          </ac:spMkLst>
        </pc:spChg>
        <pc:spChg chg="mod">
          <ac:chgData name="Martin, Leanne" userId="f71ce75c-0fbd-4409-994d-26015c0039f8" providerId="ADAL" clId="{B6944676-ADE2-4EB2-8987-1A0068819E5E}" dt="2025-09-16T09:39:25.494" v="2650" actId="1076"/>
          <ac:spMkLst>
            <pc:docMk/>
            <pc:sldMk cId="3243909253" sldId="264"/>
            <ac:spMk id="110" creationId="{9D38B8C3-2160-07AE-2056-1087155F267F}"/>
          </ac:spMkLst>
        </pc:spChg>
        <pc:grpChg chg="add mod">
          <ac:chgData name="Martin, Leanne" userId="f71ce75c-0fbd-4409-994d-26015c0039f8" providerId="ADAL" clId="{B6944676-ADE2-4EB2-8987-1A0068819E5E}" dt="2025-09-16T09:39:31.016" v="2651" actId="1076"/>
          <ac:grpSpMkLst>
            <pc:docMk/>
            <pc:sldMk cId="3243909253" sldId="264"/>
            <ac:grpSpMk id="11" creationId="{7E071810-A50D-F8CC-0F0A-62667DBEE469}"/>
          </ac:grpSpMkLst>
        </pc:grpChg>
        <pc:graphicFrameChg chg="mod">
          <ac:chgData name="Martin, Leanne" userId="f71ce75c-0fbd-4409-994d-26015c0039f8" providerId="ADAL" clId="{B6944676-ADE2-4EB2-8987-1A0068819E5E}" dt="2025-09-18T03:29:44.430" v="2942" actId="2"/>
          <ac:graphicFrameMkLst>
            <pc:docMk/>
            <pc:sldMk cId="3243909253" sldId="264"/>
            <ac:graphicFrameMk id="12" creationId="{8E5007A9-93E8-F177-42FE-3065510E1ADE}"/>
          </ac:graphicFrameMkLst>
        </pc:graphicFrameChg>
        <pc:cxnChg chg="mod">
          <ac:chgData name="Martin, Leanne" userId="f71ce75c-0fbd-4409-994d-26015c0039f8" providerId="ADAL" clId="{B6944676-ADE2-4EB2-8987-1A0068819E5E}" dt="2025-09-16T09:38:11.086" v="2632"/>
          <ac:cxnSpMkLst>
            <pc:docMk/>
            <pc:sldMk cId="3243909253" sldId="264"/>
            <ac:cxnSpMk id="13" creationId="{D90423EF-FBA9-4F7E-A54B-4BF66884085D}"/>
          </ac:cxnSpMkLst>
        </pc:cxnChg>
      </pc:sldChg>
      <pc:sldChg chg="addSp delSp modSp add mod delAnim modAnim modNotesTx">
        <pc:chgData name="Martin, Leanne" userId="f71ce75c-0fbd-4409-994d-26015c0039f8" providerId="ADAL" clId="{B6944676-ADE2-4EB2-8987-1A0068819E5E}" dt="2025-09-18T03:44:18.698" v="3508" actId="313"/>
        <pc:sldMkLst>
          <pc:docMk/>
          <pc:sldMk cId="3480246707" sldId="265"/>
        </pc:sldMkLst>
        <pc:spChg chg="mod">
          <ac:chgData name="Martin, Leanne" userId="f71ce75c-0fbd-4409-994d-26015c0039f8" providerId="ADAL" clId="{B6944676-ADE2-4EB2-8987-1A0068819E5E}" dt="2025-09-16T09:42:03.351" v="2758" actId="2711"/>
          <ac:spMkLst>
            <pc:docMk/>
            <pc:sldMk cId="3480246707" sldId="265"/>
            <ac:spMk id="18" creationId="{8B4F9C86-820F-720D-6199-D4765C36415D}"/>
          </ac:spMkLst>
        </pc:spChg>
        <pc:graphicFrameChg chg="add mod modGraphic">
          <ac:chgData name="Martin, Leanne" userId="f71ce75c-0fbd-4409-994d-26015c0039f8" providerId="ADAL" clId="{B6944676-ADE2-4EB2-8987-1A0068819E5E}" dt="2025-09-16T09:42:16.753" v="2759" actId="2711"/>
          <ac:graphicFrameMkLst>
            <pc:docMk/>
            <pc:sldMk cId="3480246707" sldId="265"/>
            <ac:graphicFrameMk id="13" creationId="{D42CC25C-DBDC-4FDE-6774-7A2FC9C3D833}"/>
          </ac:graphicFrameMkLst>
        </pc:graphicFrameChg>
        <pc:picChg chg="add mod">
          <ac:chgData name="Martin, Leanne" userId="f71ce75c-0fbd-4409-994d-26015c0039f8" providerId="ADAL" clId="{B6944676-ADE2-4EB2-8987-1A0068819E5E}" dt="2025-09-16T09:00:11.852" v="2012" actId="1076"/>
          <ac:picMkLst>
            <pc:docMk/>
            <pc:sldMk cId="3480246707" sldId="265"/>
            <ac:picMk id="14" creationId="{3EC625E2-DA59-28A0-86AA-D77085A8F9C8}"/>
          </ac:picMkLst>
        </pc:picChg>
        <pc:picChg chg="add mod">
          <ac:chgData name="Martin, Leanne" userId="f71ce75c-0fbd-4409-994d-26015c0039f8" providerId="ADAL" clId="{B6944676-ADE2-4EB2-8987-1A0068819E5E}" dt="2025-09-16T09:42:31.785" v="2762" actId="1076"/>
          <ac:picMkLst>
            <pc:docMk/>
            <pc:sldMk cId="3480246707" sldId="265"/>
            <ac:picMk id="15" creationId="{530CC56E-4B03-B815-DFD4-D488EC822308}"/>
          </ac:picMkLst>
        </pc:picChg>
        <pc:picChg chg="add mod">
          <ac:chgData name="Martin, Leanne" userId="f71ce75c-0fbd-4409-994d-26015c0039f8" providerId="ADAL" clId="{B6944676-ADE2-4EB2-8987-1A0068819E5E}" dt="2025-09-16T09:42:39.421" v="2764" actId="1076"/>
          <ac:picMkLst>
            <pc:docMk/>
            <pc:sldMk cId="3480246707" sldId="265"/>
            <ac:picMk id="16" creationId="{D67C415D-8144-4A0B-2B66-91BD86023CBE}"/>
          </ac:picMkLst>
        </pc:picChg>
        <pc:picChg chg="add mod">
          <ac:chgData name="Martin, Leanne" userId="f71ce75c-0fbd-4409-994d-26015c0039f8" providerId="ADAL" clId="{B6944676-ADE2-4EB2-8987-1A0068819E5E}" dt="2025-09-16T09:42:35.319" v="2763" actId="1076"/>
          <ac:picMkLst>
            <pc:docMk/>
            <pc:sldMk cId="3480246707" sldId="265"/>
            <ac:picMk id="24" creationId="{150FB800-D747-0FD4-F1A2-BE9B8989FA8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45CA4-999D-47F3-A622-081057621C1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8E2D77B-939E-41C9-99E2-74410A98A684}">
      <dgm:prSet phldrT="[Text]"/>
      <dgm:spPr/>
      <dgm:t>
        <a:bodyPr/>
        <a:lstStyle/>
        <a:p>
          <a:r>
            <a:rPr lang="en-US" b="1" dirty="0"/>
            <a:t>T1 PROTECT DATA </a:t>
          </a:r>
          <a:r>
            <a:rPr lang="en-US" dirty="0"/>
            <a:t>(BASELINE)</a:t>
          </a:r>
        </a:p>
      </dgm:t>
    </dgm:pt>
    <dgm:pt modelId="{0C71B7FA-4169-4B29-B92E-6595B329F162}" type="parTrans" cxnId="{2BA49986-0243-487B-AAB3-DB6DF00B8101}">
      <dgm:prSet/>
      <dgm:spPr/>
      <dgm:t>
        <a:bodyPr/>
        <a:lstStyle/>
        <a:p>
          <a:endParaRPr lang="en-US"/>
        </a:p>
      </dgm:t>
    </dgm:pt>
    <dgm:pt modelId="{E761E406-D5F5-4C1C-A0EB-F2093D9BF61E}" type="sibTrans" cxnId="{2BA49986-0243-487B-AAB3-DB6DF00B8101}">
      <dgm:prSet/>
      <dgm:spPr/>
      <dgm:t>
        <a:bodyPr/>
        <a:lstStyle/>
        <a:p>
          <a:endParaRPr lang="en-US"/>
        </a:p>
      </dgm:t>
    </dgm:pt>
    <dgm:pt modelId="{2A37FB6E-8256-46F0-8BF5-4A0D64D86E5F}">
      <dgm:prSet phldrT="[Text]"/>
      <dgm:spPr/>
      <dgm:t>
        <a:bodyPr/>
        <a:lstStyle/>
        <a:p>
          <a:r>
            <a:rPr lang="en-US" dirty="0"/>
            <a:t>2023-2024</a:t>
          </a:r>
        </a:p>
      </dgm:t>
    </dgm:pt>
    <dgm:pt modelId="{A2A22F1E-7A4F-425D-AE58-F16BAD8FCA8D}" type="parTrans" cxnId="{3C3FD644-BF2F-4075-B367-5CD1E2FDECBE}">
      <dgm:prSet/>
      <dgm:spPr/>
      <dgm:t>
        <a:bodyPr/>
        <a:lstStyle/>
        <a:p>
          <a:endParaRPr lang="en-US"/>
        </a:p>
      </dgm:t>
    </dgm:pt>
    <dgm:pt modelId="{E81B61AF-D674-41B5-878F-718D881C29D7}" type="sibTrans" cxnId="{3C3FD644-BF2F-4075-B367-5CD1E2FDECBE}">
      <dgm:prSet/>
      <dgm:spPr/>
      <dgm:t>
        <a:bodyPr/>
        <a:lstStyle/>
        <a:p>
          <a:endParaRPr lang="en-US"/>
        </a:p>
      </dgm:t>
    </dgm:pt>
    <dgm:pt modelId="{4CC72404-6A5D-4A4D-AE30-7ADC9061F45A}">
      <dgm:prSet phldrT="[Text]"/>
      <dgm:spPr/>
      <dgm:t>
        <a:bodyPr/>
        <a:lstStyle/>
        <a:p>
          <a:r>
            <a:rPr lang="en-US" dirty="0"/>
            <a:t>Residential nature (LSOA)</a:t>
          </a:r>
        </a:p>
      </dgm:t>
    </dgm:pt>
    <dgm:pt modelId="{C43A02E1-F198-4C37-AD24-21B0F2C83294}" type="parTrans" cxnId="{0373D8B9-5BAA-44C7-8121-0CE5CB37DBDE}">
      <dgm:prSet/>
      <dgm:spPr/>
      <dgm:t>
        <a:bodyPr/>
        <a:lstStyle/>
        <a:p>
          <a:endParaRPr lang="en-US"/>
        </a:p>
      </dgm:t>
    </dgm:pt>
    <dgm:pt modelId="{D0E73905-28D2-4B65-8AE7-18C8C8D25901}" type="sibTrans" cxnId="{0373D8B9-5BAA-44C7-8121-0CE5CB37DBDE}">
      <dgm:prSet/>
      <dgm:spPr/>
      <dgm:t>
        <a:bodyPr/>
        <a:lstStyle/>
        <a:p>
          <a:endParaRPr lang="en-US"/>
        </a:p>
      </dgm:t>
    </dgm:pt>
    <dgm:pt modelId="{60F665B1-17F0-4515-8D60-4F23FD2B05DB}">
      <dgm:prSet phldrT="[Text]"/>
      <dgm:spPr/>
      <dgm:t>
        <a:bodyPr/>
        <a:lstStyle/>
        <a:p>
          <a:r>
            <a:rPr lang="en-US" b="1" dirty="0"/>
            <a:t>T2 NESTED SURVEY </a:t>
          </a:r>
          <a:r>
            <a:rPr lang="en-US" dirty="0"/>
            <a:t>(response resilience) </a:t>
          </a:r>
        </a:p>
      </dgm:t>
    </dgm:pt>
    <dgm:pt modelId="{BF503FBB-0676-4729-859E-941FDB771290}" type="parTrans" cxnId="{D9F9548E-107B-4EC6-A9EB-1B350ED08B69}">
      <dgm:prSet/>
      <dgm:spPr/>
      <dgm:t>
        <a:bodyPr/>
        <a:lstStyle/>
        <a:p>
          <a:endParaRPr lang="en-US"/>
        </a:p>
      </dgm:t>
    </dgm:pt>
    <dgm:pt modelId="{CC99E474-D0F3-4590-B05E-854EC8350877}" type="sibTrans" cxnId="{D9F9548E-107B-4EC6-A9EB-1B350ED08B69}">
      <dgm:prSet/>
      <dgm:spPr/>
      <dgm:t>
        <a:bodyPr/>
        <a:lstStyle/>
        <a:p>
          <a:endParaRPr lang="en-US"/>
        </a:p>
      </dgm:t>
    </dgm:pt>
    <dgm:pt modelId="{C9D18EC8-FDDB-43E5-A29C-B6A7C90AF5AC}">
      <dgm:prSet phldrT="[Text]"/>
      <dgm:spPr/>
      <dgm:t>
        <a:bodyPr/>
        <a:lstStyle/>
        <a:p>
          <a:r>
            <a:rPr lang="en-US" dirty="0"/>
            <a:t>2024-2025</a:t>
          </a:r>
        </a:p>
      </dgm:t>
    </dgm:pt>
    <dgm:pt modelId="{880682D7-54AC-4713-9817-189E14A3392D}" type="parTrans" cxnId="{411B25B9-83CD-450D-A244-3192F4325610}">
      <dgm:prSet/>
      <dgm:spPr/>
      <dgm:t>
        <a:bodyPr/>
        <a:lstStyle/>
        <a:p>
          <a:endParaRPr lang="en-US"/>
        </a:p>
      </dgm:t>
    </dgm:pt>
    <dgm:pt modelId="{2F80E7A8-B62B-479B-AF8D-F0C56745596D}" type="sibTrans" cxnId="{411B25B9-83CD-450D-A244-3192F4325610}">
      <dgm:prSet/>
      <dgm:spPr/>
      <dgm:t>
        <a:bodyPr/>
        <a:lstStyle/>
        <a:p>
          <a:endParaRPr lang="en-US"/>
        </a:p>
      </dgm:t>
    </dgm:pt>
    <dgm:pt modelId="{84BF6117-600B-4805-A4E9-3FF2FFDB1D4D}">
      <dgm:prSet phldrT="[Text]"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Nature measures (current and retrospective for T1)</a:t>
          </a:r>
          <a:endParaRPr lang="en-US" dirty="0"/>
        </a:p>
      </dgm:t>
    </dgm:pt>
    <dgm:pt modelId="{84D9767D-2F0B-4CC6-B0BD-FA465022A985}" type="parTrans" cxnId="{14AE2D6E-B3A8-4846-91A0-EBA9329A537D}">
      <dgm:prSet/>
      <dgm:spPr/>
      <dgm:t>
        <a:bodyPr/>
        <a:lstStyle/>
        <a:p>
          <a:endParaRPr lang="en-US"/>
        </a:p>
      </dgm:t>
    </dgm:pt>
    <dgm:pt modelId="{C9362E22-52F9-4345-8596-97C29E8267CC}" type="sibTrans" cxnId="{14AE2D6E-B3A8-4846-91A0-EBA9329A537D}">
      <dgm:prSet/>
      <dgm:spPr/>
      <dgm:t>
        <a:bodyPr/>
        <a:lstStyle/>
        <a:p>
          <a:endParaRPr lang="en-US"/>
        </a:p>
      </dgm:t>
    </dgm:pt>
    <dgm:pt modelId="{89CE9B15-7021-4CC7-8F34-AE3C86D4E542}">
      <dgm:prSet phldrT="[Text]"/>
      <dgm:spPr/>
      <dgm:t>
        <a:bodyPr/>
        <a:lstStyle/>
        <a:p>
          <a:r>
            <a:rPr lang="en-US" b="1" dirty="0"/>
            <a:t>T3 NESTED SURVEY </a:t>
          </a:r>
          <a:r>
            <a:rPr lang="en-US" dirty="0"/>
            <a:t>(recovery resilience)</a:t>
          </a:r>
        </a:p>
      </dgm:t>
    </dgm:pt>
    <dgm:pt modelId="{9524A469-29AC-44E8-B761-97899DABD021}" type="parTrans" cxnId="{61B73106-A10C-4E71-988B-D3F0740BD63A}">
      <dgm:prSet/>
      <dgm:spPr/>
      <dgm:t>
        <a:bodyPr/>
        <a:lstStyle/>
        <a:p>
          <a:endParaRPr lang="en-US"/>
        </a:p>
      </dgm:t>
    </dgm:pt>
    <dgm:pt modelId="{56E21E26-CD5F-4C5F-A403-3ECF7A8EA3A7}" type="sibTrans" cxnId="{61B73106-A10C-4E71-988B-D3F0740BD63A}">
      <dgm:prSet/>
      <dgm:spPr/>
      <dgm:t>
        <a:bodyPr/>
        <a:lstStyle/>
        <a:p>
          <a:endParaRPr lang="en-US"/>
        </a:p>
      </dgm:t>
    </dgm:pt>
    <dgm:pt modelId="{3233DD0B-D591-4693-B386-5031B13256AC}">
      <dgm:prSet phldrT="[Text]"/>
      <dgm:spPr/>
      <dgm:t>
        <a:bodyPr/>
        <a:lstStyle/>
        <a:p>
          <a:r>
            <a:rPr lang="en-US" dirty="0"/>
            <a:t>2025-2026</a:t>
          </a:r>
        </a:p>
      </dgm:t>
    </dgm:pt>
    <dgm:pt modelId="{99470920-BEF9-4261-8747-59A39E4D20A4}" type="parTrans" cxnId="{595A7189-F7F8-48EA-BDE1-C203C14A1928}">
      <dgm:prSet/>
      <dgm:spPr/>
      <dgm:t>
        <a:bodyPr/>
        <a:lstStyle/>
        <a:p>
          <a:endParaRPr lang="en-US"/>
        </a:p>
      </dgm:t>
    </dgm:pt>
    <dgm:pt modelId="{8474565B-8E31-4578-90DD-C3615CCE9609}" type="sibTrans" cxnId="{595A7189-F7F8-48EA-BDE1-C203C14A1928}">
      <dgm:prSet/>
      <dgm:spPr/>
      <dgm:t>
        <a:bodyPr/>
        <a:lstStyle/>
        <a:p>
          <a:endParaRPr lang="en-US"/>
        </a:p>
      </dgm:t>
    </dgm:pt>
    <dgm:pt modelId="{DA8BA772-2EC7-4D68-AE60-53693E5F19DB}">
      <dgm:prSet phldrT="[Text]"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Nature measures</a:t>
          </a:r>
          <a:endParaRPr lang="en-US" dirty="0"/>
        </a:p>
      </dgm:t>
    </dgm:pt>
    <dgm:pt modelId="{1D677067-C441-46D7-837F-236817D8574C}" type="parTrans" cxnId="{1A4976B2-9B97-492A-87E1-C8048104BDD7}">
      <dgm:prSet/>
      <dgm:spPr/>
      <dgm:t>
        <a:bodyPr/>
        <a:lstStyle/>
        <a:p>
          <a:endParaRPr lang="en-US"/>
        </a:p>
      </dgm:t>
    </dgm:pt>
    <dgm:pt modelId="{DFE518FC-3C6B-4FEF-B9C5-B60F85708BFA}" type="sibTrans" cxnId="{1A4976B2-9B97-492A-87E1-C8048104BDD7}">
      <dgm:prSet/>
      <dgm:spPr/>
      <dgm:t>
        <a:bodyPr/>
        <a:lstStyle/>
        <a:p>
          <a:endParaRPr lang="en-US"/>
        </a:p>
      </dgm:t>
    </dgm:pt>
    <dgm:pt modelId="{FB718F03-6312-4816-8C30-9166376F5940}">
      <dgm:prSet phldrT="[Text]"/>
      <dgm:spPr/>
      <dgm:t>
        <a:bodyPr/>
        <a:lstStyle/>
        <a:p>
          <a:r>
            <a:rPr lang="en-US" dirty="0"/>
            <a:t>Wellbeing (GAD-7; PHQ-9)</a:t>
          </a:r>
        </a:p>
      </dgm:t>
    </dgm:pt>
    <dgm:pt modelId="{717332EB-7F35-44E1-B1D1-BB0C9F0E20E6}" type="parTrans" cxnId="{7708DBAE-46A3-4B07-BDF8-E4C989F0DC05}">
      <dgm:prSet/>
      <dgm:spPr/>
      <dgm:t>
        <a:bodyPr/>
        <a:lstStyle/>
        <a:p>
          <a:endParaRPr lang="en-US"/>
        </a:p>
      </dgm:t>
    </dgm:pt>
    <dgm:pt modelId="{3D1C3128-B00F-481B-9C0C-365A4F3D979C}" type="sibTrans" cxnId="{7708DBAE-46A3-4B07-BDF8-E4C989F0DC05}">
      <dgm:prSet/>
      <dgm:spPr/>
      <dgm:t>
        <a:bodyPr/>
        <a:lstStyle/>
        <a:p>
          <a:endParaRPr lang="en-US"/>
        </a:p>
      </dgm:t>
    </dgm:pt>
    <dgm:pt modelId="{BE7AFFB7-E376-49D4-94B0-35D861FD399A}">
      <dgm:prSet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Resilience (psych, social)</a:t>
          </a:r>
        </a:p>
      </dgm:t>
    </dgm:pt>
    <dgm:pt modelId="{872ED6C9-AC23-4A8D-A308-31E218B9593A}" type="parTrans" cxnId="{AFF8F437-D7B6-4A1A-9376-38E8E251BD02}">
      <dgm:prSet/>
      <dgm:spPr/>
      <dgm:t>
        <a:bodyPr/>
        <a:lstStyle/>
        <a:p>
          <a:endParaRPr lang="en-US"/>
        </a:p>
      </dgm:t>
    </dgm:pt>
    <dgm:pt modelId="{45EE9090-B9E9-498B-A349-4C6229CE4D50}" type="sibTrans" cxnId="{AFF8F437-D7B6-4A1A-9376-38E8E251BD02}">
      <dgm:prSet/>
      <dgm:spPr/>
      <dgm:t>
        <a:bodyPr/>
        <a:lstStyle/>
        <a:p>
          <a:endParaRPr lang="en-US"/>
        </a:p>
      </dgm:t>
    </dgm:pt>
    <dgm:pt modelId="{BFAE351C-1973-46D3-BDAE-19E0ACA1DE5C}">
      <dgm:prSet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Wellbeing (GAD-7; PHQ-9)</a:t>
          </a:r>
        </a:p>
      </dgm:t>
    </dgm:pt>
    <dgm:pt modelId="{6CA5FEA3-B6E9-433E-9C82-EABCE1E816DB}" type="parTrans" cxnId="{2A53049B-A136-4C5E-8277-CA91BEFB8B0C}">
      <dgm:prSet/>
      <dgm:spPr/>
      <dgm:t>
        <a:bodyPr/>
        <a:lstStyle/>
        <a:p>
          <a:endParaRPr lang="en-US"/>
        </a:p>
      </dgm:t>
    </dgm:pt>
    <dgm:pt modelId="{A39AC5B9-52C8-4E9A-A027-ABBC2DFF3DF8}" type="sibTrans" cxnId="{2A53049B-A136-4C5E-8277-CA91BEFB8B0C}">
      <dgm:prSet/>
      <dgm:spPr/>
      <dgm:t>
        <a:bodyPr/>
        <a:lstStyle/>
        <a:p>
          <a:endParaRPr lang="en-US"/>
        </a:p>
      </dgm:t>
    </dgm:pt>
    <dgm:pt modelId="{8FAFE982-6AC1-456C-A2D9-AC5C5C001067}">
      <dgm:prSet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Wellbeing (GAD-7; PHQ-9)</a:t>
          </a:r>
        </a:p>
      </dgm:t>
    </dgm:pt>
    <dgm:pt modelId="{CE65508D-27B5-4F0E-AACF-AFC22D1C5778}" type="parTrans" cxnId="{F9E120AD-599A-4F40-89E9-CF1A3E30A168}">
      <dgm:prSet/>
      <dgm:spPr/>
      <dgm:t>
        <a:bodyPr/>
        <a:lstStyle/>
        <a:p>
          <a:endParaRPr lang="en-US"/>
        </a:p>
      </dgm:t>
    </dgm:pt>
    <dgm:pt modelId="{552EE1FA-A41F-4148-968F-1E6719063F49}" type="sibTrans" cxnId="{F9E120AD-599A-4F40-89E9-CF1A3E30A168}">
      <dgm:prSet/>
      <dgm:spPr/>
      <dgm:t>
        <a:bodyPr/>
        <a:lstStyle/>
        <a:p>
          <a:endParaRPr lang="en-US"/>
        </a:p>
      </dgm:t>
    </dgm:pt>
    <dgm:pt modelId="{7CDEEE9A-4030-45F8-A943-083B01D3C9E1}">
      <dgm:prSet phldrT="[Text]"/>
      <dgm:spPr/>
      <dgm:t>
        <a:bodyPr/>
        <a:lstStyle/>
        <a:p>
          <a:r>
            <a: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Resilience (psych, social)</a:t>
          </a:r>
          <a:endParaRPr lang="en-US" dirty="0"/>
        </a:p>
      </dgm:t>
    </dgm:pt>
    <dgm:pt modelId="{D12DFF8E-CDFB-4934-A6F6-1B26F11CBFEB}" type="parTrans" cxnId="{5C574DB9-00F7-489B-9D63-BE6991425476}">
      <dgm:prSet/>
      <dgm:spPr/>
      <dgm:t>
        <a:bodyPr/>
        <a:lstStyle/>
        <a:p>
          <a:endParaRPr lang="en-US"/>
        </a:p>
      </dgm:t>
    </dgm:pt>
    <dgm:pt modelId="{6BF5F744-DB48-4536-ACBF-7446F0A3D8A0}" type="sibTrans" cxnId="{5C574DB9-00F7-489B-9D63-BE6991425476}">
      <dgm:prSet/>
      <dgm:spPr/>
      <dgm:t>
        <a:bodyPr/>
        <a:lstStyle/>
        <a:p>
          <a:endParaRPr lang="en-US"/>
        </a:p>
      </dgm:t>
    </dgm:pt>
    <dgm:pt modelId="{F68D15FE-EF19-4936-94F4-5125A2B85107}" type="pres">
      <dgm:prSet presAssocID="{46245CA4-999D-47F3-A622-081057621C1A}" presName="Name0" presStyleCnt="0">
        <dgm:presLayoutVars>
          <dgm:dir/>
          <dgm:animLvl val="lvl"/>
          <dgm:resizeHandles val="exact"/>
        </dgm:presLayoutVars>
      </dgm:prSet>
      <dgm:spPr/>
    </dgm:pt>
    <dgm:pt modelId="{395C478D-A743-4A89-B1AC-818DB3511647}" type="pres">
      <dgm:prSet presAssocID="{B8E2D77B-939E-41C9-99E2-74410A98A684}" presName="composite" presStyleCnt="0"/>
      <dgm:spPr/>
    </dgm:pt>
    <dgm:pt modelId="{F05E7FD7-CF9F-4F15-A8F8-44EB71C112E4}" type="pres">
      <dgm:prSet presAssocID="{B8E2D77B-939E-41C9-99E2-74410A98A68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24ECED5-0F03-43AE-BFA3-9B91C651C3AB}" type="pres">
      <dgm:prSet presAssocID="{B8E2D77B-939E-41C9-99E2-74410A98A684}" presName="desTx" presStyleLbl="alignAccFollowNode1" presStyleIdx="0" presStyleCnt="3">
        <dgm:presLayoutVars>
          <dgm:bulletEnabled val="1"/>
        </dgm:presLayoutVars>
      </dgm:prSet>
      <dgm:spPr/>
    </dgm:pt>
    <dgm:pt modelId="{5DB6491E-2AE8-4523-98F7-7E32D2EF38F2}" type="pres">
      <dgm:prSet presAssocID="{E761E406-D5F5-4C1C-A0EB-F2093D9BF61E}" presName="space" presStyleCnt="0"/>
      <dgm:spPr/>
    </dgm:pt>
    <dgm:pt modelId="{4B654175-C847-4C25-982C-7DCCB98CA427}" type="pres">
      <dgm:prSet presAssocID="{60F665B1-17F0-4515-8D60-4F23FD2B05DB}" presName="composite" presStyleCnt="0"/>
      <dgm:spPr/>
    </dgm:pt>
    <dgm:pt modelId="{D1FCBB8F-9C05-4C19-ACAC-773E4E742216}" type="pres">
      <dgm:prSet presAssocID="{60F665B1-17F0-4515-8D60-4F23FD2B05D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1455CD0-BDC3-41B2-9345-C0BAAA78E25D}" type="pres">
      <dgm:prSet presAssocID="{60F665B1-17F0-4515-8D60-4F23FD2B05DB}" presName="desTx" presStyleLbl="alignAccFollowNode1" presStyleIdx="1" presStyleCnt="3">
        <dgm:presLayoutVars>
          <dgm:bulletEnabled val="1"/>
        </dgm:presLayoutVars>
      </dgm:prSet>
      <dgm:spPr/>
    </dgm:pt>
    <dgm:pt modelId="{F67D917A-56DB-4BDF-9B12-F45CAEE574CF}" type="pres">
      <dgm:prSet presAssocID="{CC99E474-D0F3-4590-B05E-854EC8350877}" presName="space" presStyleCnt="0"/>
      <dgm:spPr/>
    </dgm:pt>
    <dgm:pt modelId="{C23C3D39-2493-4EB8-8F01-FBBD831E0FBC}" type="pres">
      <dgm:prSet presAssocID="{89CE9B15-7021-4CC7-8F34-AE3C86D4E542}" presName="composite" presStyleCnt="0"/>
      <dgm:spPr/>
    </dgm:pt>
    <dgm:pt modelId="{0EA3DAF7-5DCF-471C-AA7B-BE15EEE962DE}" type="pres">
      <dgm:prSet presAssocID="{89CE9B15-7021-4CC7-8F34-AE3C86D4E54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A6B5FD2-7F15-4F3A-A7BC-A86D46E34067}" type="pres">
      <dgm:prSet presAssocID="{89CE9B15-7021-4CC7-8F34-AE3C86D4E54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1B73106-A10C-4E71-988B-D3F0740BD63A}" srcId="{46245CA4-999D-47F3-A622-081057621C1A}" destId="{89CE9B15-7021-4CC7-8F34-AE3C86D4E542}" srcOrd="2" destOrd="0" parTransId="{9524A469-29AC-44E8-B761-97899DABD021}" sibTransId="{56E21E26-CD5F-4C5F-A403-3ECF7A8EA3A7}"/>
    <dgm:cxn modelId="{26E0A21D-022A-4060-BD18-63E6FD00BCFF}" type="presOf" srcId="{DA8BA772-2EC7-4D68-AE60-53693E5F19DB}" destId="{3A6B5FD2-7F15-4F3A-A7BC-A86D46E34067}" srcOrd="0" destOrd="1" presId="urn:microsoft.com/office/officeart/2005/8/layout/hList1"/>
    <dgm:cxn modelId="{5E5D1C28-87A7-45E7-93D3-A71EAC0F32BF}" type="presOf" srcId="{8FAFE982-6AC1-456C-A2D9-AC5C5C001067}" destId="{3A6B5FD2-7F15-4F3A-A7BC-A86D46E34067}" srcOrd="0" destOrd="3" presId="urn:microsoft.com/office/officeart/2005/8/layout/hList1"/>
    <dgm:cxn modelId="{FEB6D12E-FA9B-4666-B972-39F352F9C004}" type="presOf" srcId="{3233DD0B-D591-4693-B386-5031B13256AC}" destId="{3A6B5FD2-7F15-4F3A-A7BC-A86D46E34067}" srcOrd="0" destOrd="0" presId="urn:microsoft.com/office/officeart/2005/8/layout/hList1"/>
    <dgm:cxn modelId="{AFF8F437-D7B6-4A1A-9376-38E8E251BD02}" srcId="{60F665B1-17F0-4515-8D60-4F23FD2B05DB}" destId="{BE7AFFB7-E376-49D4-94B0-35D861FD399A}" srcOrd="2" destOrd="0" parTransId="{872ED6C9-AC23-4A8D-A308-31E218B9593A}" sibTransId="{45EE9090-B9E9-498B-A349-4C6229CE4D50}"/>
    <dgm:cxn modelId="{6BDB223A-E3A1-417F-8605-C372956A6FA1}" type="presOf" srcId="{4CC72404-6A5D-4A4D-AE30-7ADC9061F45A}" destId="{224ECED5-0F03-43AE-BFA3-9B91C651C3AB}" srcOrd="0" destOrd="1" presId="urn:microsoft.com/office/officeart/2005/8/layout/hList1"/>
    <dgm:cxn modelId="{D459EC3E-DDC9-481D-A314-2992CDF78446}" type="presOf" srcId="{C9D18EC8-FDDB-43E5-A29C-B6A7C90AF5AC}" destId="{D1455CD0-BDC3-41B2-9345-C0BAAA78E25D}" srcOrd="0" destOrd="0" presId="urn:microsoft.com/office/officeart/2005/8/layout/hList1"/>
    <dgm:cxn modelId="{3C3FD644-BF2F-4075-B367-5CD1E2FDECBE}" srcId="{B8E2D77B-939E-41C9-99E2-74410A98A684}" destId="{2A37FB6E-8256-46F0-8BF5-4A0D64D86E5F}" srcOrd="0" destOrd="0" parTransId="{A2A22F1E-7A4F-425D-AE58-F16BAD8FCA8D}" sibTransId="{E81B61AF-D674-41B5-878F-718D881C29D7}"/>
    <dgm:cxn modelId="{EE430B46-892D-4961-9675-DB3C43D540FE}" type="presOf" srcId="{84BF6117-600B-4805-A4E9-3FF2FFDB1D4D}" destId="{D1455CD0-BDC3-41B2-9345-C0BAAA78E25D}" srcOrd="0" destOrd="1" presId="urn:microsoft.com/office/officeart/2005/8/layout/hList1"/>
    <dgm:cxn modelId="{AD68B767-B3C9-4D3F-B6E8-7FB54B068562}" type="presOf" srcId="{60F665B1-17F0-4515-8D60-4F23FD2B05DB}" destId="{D1FCBB8F-9C05-4C19-ACAC-773E4E742216}" srcOrd="0" destOrd="0" presId="urn:microsoft.com/office/officeart/2005/8/layout/hList1"/>
    <dgm:cxn modelId="{14AE2D6E-B3A8-4846-91A0-EBA9329A537D}" srcId="{60F665B1-17F0-4515-8D60-4F23FD2B05DB}" destId="{84BF6117-600B-4805-A4E9-3FF2FFDB1D4D}" srcOrd="1" destOrd="0" parTransId="{84D9767D-2F0B-4CC6-B0BD-FA465022A985}" sibTransId="{C9362E22-52F9-4345-8596-97C29E8267CC}"/>
    <dgm:cxn modelId="{3E1C9E59-B9FF-40B3-B3FE-4E7081EC1214}" type="presOf" srcId="{46245CA4-999D-47F3-A622-081057621C1A}" destId="{F68D15FE-EF19-4936-94F4-5125A2B85107}" srcOrd="0" destOrd="0" presId="urn:microsoft.com/office/officeart/2005/8/layout/hList1"/>
    <dgm:cxn modelId="{2377CB7A-EBE8-4599-8D1F-F7E8194F15F8}" type="presOf" srcId="{B8E2D77B-939E-41C9-99E2-74410A98A684}" destId="{F05E7FD7-CF9F-4F15-A8F8-44EB71C112E4}" srcOrd="0" destOrd="0" presId="urn:microsoft.com/office/officeart/2005/8/layout/hList1"/>
    <dgm:cxn modelId="{D7615581-6C4D-4A94-9E74-E7913F68244E}" type="presOf" srcId="{2A37FB6E-8256-46F0-8BF5-4A0D64D86E5F}" destId="{224ECED5-0F03-43AE-BFA3-9B91C651C3AB}" srcOrd="0" destOrd="0" presId="urn:microsoft.com/office/officeart/2005/8/layout/hList1"/>
    <dgm:cxn modelId="{2BA49986-0243-487B-AAB3-DB6DF00B8101}" srcId="{46245CA4-999D-47F3-A622-081057621C1A}" destId="{B8E2D77B-939E-41C9-99E2-74410A98A684}" srcOrd="0" destOrd="0" parTransId="{0C71B7FA-4169-4B29-B92E-6595B329F162}" sibTransId="{E761E406-D5F5-4C1C-A0EB-F2093D9BF61E}"/>
    <dgm:cxn modelId="{595A7189-F7F8-48EA-BDE1-C203C14A1928}" srcId="{89CE9B15-7021-4CC7-8F34-AE3C86D4E542}" destId="{3233DD0B-D591-4693-B386-5031B13256AC}" srcOrd="0" destOrd="0" parTransId="{99470920-BEF9-4261-8747-59A39E4D20A4}" sibTransId="{8474565B-8E31-4578-90DD-C3615CCE9609}"/>
    <dgm:cxn modelId="{D9F9548E-107B-4EC6-A9EB-1B350ED08B69}" srcId="{46245CA4-999D-47F3-A622-081057621C1A}" destId="{60F665B1-17F0-4515-8D60-4F23FD2B05DB}" srcOrd="1" destOrd="0" parTransId="{BF503FBB-0676-4729-859E-941FDB771290}" sibTransId="{CC99E474-D0F3-4590-B05E-854EC8350877}"/>
    <dgm:cxn modelId="{2A53049B-A136-4C5E-8277-CA91BEFB8B0C}" srcId="{60F665B1-17F0-4515-8D60-4F23FD2B05DB}" destId="{BFAE351C-1973-46D3-BDAE-19E0ACA1DE5C}" srcOrd="3" destOrd="0" parTransId="{6CA5FEA3-B6E9-433E-9C82-EABCE1E816DB}" sibTransId="{A39AC5B9-52C8-4E9A-A027-ABBC2DFF3DF8}"/>
    <dgm:cxn modelId="{2564579F-C086-4929-9919-983D43D03CAE}" type="presOf" srcId="{7CDEEE9A-4030-45F8-A943-083B01D3C9E1}" destId="{3A6B5FD2-7F15-4F3A-A7BC-A86D46E34067}" srcOrd="0" destOrd="2" presId="urn:microsoft.com/office/officeart/2005/8/layout/hList1"/>
    <dgm:cxn modelId="{C43A16A5-6FDF-4836-A8CB-192C05F32389}" type="presOf" srcId="{89CE9B15-7021-4CC7-8F34-AE3C86D4E542}" destId="{0EA3DAF7-5DCF-471C-AA7B-BE15EEE962DE}" srcOrd="0" destOrd="0" presId="urn:microsoft.com/office/officeart/2005/8/layout/hList1"/>
    <dgm:cxn modelId="{F9E120AD-599A-4F40-89E9-CF1A3E30A168}" srcId="{89CE9B15-7021-4CC7-8F34-AE3C86D4E542}" destId="{8FAFE982-6AC1-456C-A2D9-AC5C5C001067}" srcOrd="3" destOrd="0" parTransId="{CE65508D-27B5-4F0E-AACF-AFC22D1C5778}" sibTransId="{552EE1FA-A41F-4148-968F-1E6719063F49}"/>
    <dgm:cxn modelId="{7708DBAE-46A3-4B07-BDF8-E4C989F0DC05}" srcId="{B8E2D77B-939E-41C9-99E2-74410A98A684}" destId="{FB718F03-6312-4816-8C30-9166376F5940}" srcOrd="2" destOrd="0" parTransId="{717332EB-7F35-44E1-B1D1-BB0C9F0E20E6}" sibTransId="{3D1C3128-B00F-481B-9C0C-365A4F3D979C}"/>
    <dgm:cxn modelId="{1A4976B2-9B97-492A-87E1-C8048104BDD7}" srcId="{89CE9B15-7021-4CC7-8F34-AE3C86D4E542}" destId="{DA8BA772-2EC7-4D68-AE60-53693E5F19DB}" srcOrd="1" destOrd="0" parTransId="{1D677067-C441-46D7-837F-236817D8574C}" sibTransId="{DFE518FC-3C6B-4FEF-B9C5-B60F85708BFA}"/>
    <dgm:cxn modelId="{411B25B9-83CD-450D-A244-3192F4325610}" srcId="{60F665B1-17F0-4515-8D60-4F23FD2B05DB}" destId="{C9D18EC8-FDDB-43E5-A29C-B6A7C90AF5AC}" srcOrd="0" destOrd="0" parTransId="{880682D7-54AC-4713-9817-189E14A3392D}" sibTransId="{2F80E7A8-B62B-479B-AF8D-F0C56745596D}"/>
    <dgm:cxn modelId="{5C574DB9-00F7-489B-9D63-BE6991425476}" srcId="{89CE9B15-7021-4CC7-8F34-AE3C86D4E542}" destId="{7CDEEE9A-4030-45F8-A943-083B01D3C9E1}" srcOrd="2" destOrd="0" parTransId="{D12DFF8E-CDFB-4934-A6F6-1B26F11CBFEB}" sibTransId="{6BF5F744-DB48-4536-ACBF-7446F0A3D8A0}"/>
    <dgm:cxn modelId="{0373D8B9-5BAA-44C7-8121-0CE5CB37DBDE}" srcId="{B8E2D77B-939E-41C9-99E2-74410A98A684}" destId="{4CC72404-6A5D-4A4D-AE30-7ADC9061F45A}" srcOrd="1" destOrd="0" parTransId="{C43A02E1-F198-4C37-AD24-21B0F2C83294}" sibTransId="{D0E73905-28D2-4B65-8AE7-18C8C8D25901}"/>
    <dgm:cxn modelId="{4FECA0BA-DD6E-4DED-87B6-FFD5F3C30818}" type="presOf" srcId="{BE7AFFB7-E376-49D4-94B0-35D861FD399A}" destId="{D1455CD0-BDC3-41B2-9345-C0BAAA78E25D}" srcOrd="0" destOrd="2" presId="urn:microsoft.com/office/officeart/2005/8/layout/hList1"/>
    <dgm:cxn modelId="{9B0E93D3-69AB-4DF8-8653-4430C98C5CBF}" type="presOf" srcId="{BFAE351C-1973-46D3-BDAE-19E0ACA1DE5C}" destId="{D1455CD0-BDC3-41B2-9345-C0BAAA78E25D}" srcOrd="0" destOrd="3" presId="urn:microsoft.com/office/officeart/2005/8/layout/hList1"/>
    <dgm:cxn modelId="{A4C761FB-4587-404A-BEE2-1C32C39575D3}" type="presOf" srcId="{FB718F03-6312-4816-8C30-9166376F5940}" destId="{224ECED5-0F03-43AE-BFA3-9B91C651C3AB}" srcOrd="0" destOrd="2" presId="urn:microsoft.com/office/officeart/2005/8/layout/hList1"/>
    <dgm:cxn modelId="{786E2E3E-031D-4B6C-BBFA-EB5F48C1CE1F}" type="presParOf" srcId="{F68D15FE-EF19-4936-94F4-5125A2B85107}" destId="{395C478D-A743-4A89-B1AC-818DB3511647}" srcOrd="0" destOrd="0" presId="urn:microsoft.com/office/officeart/2005/8/layout/hList1"/>
    <dgm:cxn modelId="{C1BFD32B-EE63-4AF9-8C37-11282F259AAC}" type="presParOf" srcId="{395C478D-A743-4A89-B1AC-818DB3511647}" destId="{F05E7FD7-CF9F-4F15-A8F8-44EB71C112E4}" srcOrd="0" destOrd="0" presId="urn:microsoft.com/office/officeart/2005/8/layout/hList1"/>
    <dgm:cxn modelId="{47435D2C-70A4-4C0D-B77F-29BD567F6A47}" type="presParOf" srcId="{395C478D-A743-4A89-B1AC-818DB3511647}" destId="{224ECED5-0F03-43AE-BFA3-9B91C651C3AB}" srcOrd="1" destOrd="0" presId="urn:microsoft.com/office/officeart/2005/8/layout/hList1"/>
    <dgm:cxn modelId="{4247E8F0-8F49-4B76-A540-D56880167679}" type="presParOf" srcId="{F68D15FE-EF19-4936-94F4-5125A2B85107}" destId="{5DB6491E-2AE8-4523-98F7-7E32D2EF38F2}" srcOrd="1" destOrd="0" presId="urn:microsoft.com/office/officeart/2005/8/layout/hList1"/>
    <dgm:cxn modelId="{AFFCFED4-E4C2-4A3D-BFC0-BA3B43675A5C}" type="presParOf" srcId="{F68D15FE-EF19-4936-94F4-5125A2B85107}" destId="{4B654175-C847-4C25-982C-7DCCB98CA427}" srcOrd="2" destOrd="0" presId="urn:microsoft.com/office/officeart/2005/8/layout/hList1"/>
    <dgm:cxn modelId="{E5CEB2D9-A719-4D84-8E84-9232EEF60A20}" type="presParOf" srcId="{4B654175-C847-4C25-982C-7DCCB98CA427}" destId="{D1FCBB8F-9C05-4C19-ACAC-773E4E742216}" srcOrd="0" destOrd="0" presId="urn:microsoft.com/office/officeart/2005/8/layout/hList1"/>
    <dgm:cxn modelId="{8191246B-5E18-4C11-9AE8-76186653B8BA}" type="presParOf" srcId="{4B654175-C847-4C25-982C-7DCCB98CA427}" destId="{D1455CD0-BDC3-41B2-9345-C0BAAA78E25D}" srcOrd="1" destOrd="0" presId="urn:microsoft.com/office/officeart/2005/8/layout/hList1"/>
    <dgm:cxn modelId="{7E8131F6-F772-449D-B17B-2DE2B7A3E5A9}" type="presParOf" srcId="{F68D15FE-EF19-4936-94F4-5125A2B85107}" destId="{F67D917A-56DB-4BDF-9B12-F45CAEE574CF}" srcOrd="3" destOrd="0" presId="urn:microsoft.com/office/officeart/2005/8/layout/hList1"/>
    <dgm:cxn modelId="{820ACC73-ED57-4423-BBC4-5B3D86C0FA45}" type="presParOf" srcId="{F68D15FE-EF19-4936-94F4-5125A2B85107}" destId="{C23C3D39-2493-4EB8-8F01-FBBD831E0FBC}" srcOrd="4" destOrd="0" presId="urn:microsoft.com/office/officeart/2005/8/layout/hList1"/>
    <dgm:cxn modelId="{C646E407-CBAC-40EC-93E6-DD1FE4AC3AF3}" type="presParOf" srcId="{C23C3D39-2493-4EB8-8F01-FBBD831E0FBC}" destId="{0EA3DAF7-5DCF-471C-AA7B-BE15EEE962DE}" srcOrd="0" destOrd="0" presId="urn:microsoft.com/office/officeart/2005/8/layout/hList1"/>
    <dgm:cxn modelId="{8D9BB98F-9FAA-4E8C-AED1-4CB5DEC6DA05}" type="presParOf" srcId="{C23C3D39-2493-4EB8-8F01-FBBD831E0FBC}" destId="{3A6B5FD2-7F15-4F3A-A7BC-A86D46E34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E7FD7-CF9F-4F15-A8F8-44EB71C112E4}">
      <dsp:nvSpPr>
        <dsp:cNvPr id="0" name=""/>
        <dsp:cNvSpPr/>
      </dsp:nvSpPr>
      <dsp:spPr>
        <a:xfrm>
          <a:off x="2587" y="258007"/>
          <a:ext cx="2523136" cy="625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T1 PROTECT DATA </a:t>
          </a:r>
          <a:r>
            <a:rPr lang="en-US" sz="1800" kern="1200" dirty="0"/>
            <a:t>(BASELINE)</a:t>
          </a:r>
        </a:p>
      </dsp:txBody>
      <dsp:txXfrm>
        <a:off x="2587" y="258007"/>
        <a:ext cx="2523136" cy="625774"/>
      </dsp:txXfrm>
    </dsp:sp>
    <dsp:sp modelId="{224ECED5-0F03-43AE-BFA3-9B91C651C3AB}">
      <dsp:nvSpPr>
        <dsp:cNvPr id="0" name=""/>
        <dsp:cNvSpPr/>
      </dsp:nvSpPr>
      <dsp:spPr>
        <a:xfrm>
          <a:off x="2587" y="883781"/>
          <a:ext cx="2523136" cy="22605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2023-2024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Residential nature (LSOA)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Wellbeing (GAD-7; PHQ-9)</a:t>
          </a:r>
        </a:p>
      </dsp:txBody>
      <dsp:txXfrm>
        <a:off x="2587" y="883781"/>
        <a:ext cx="2523136" cy="2260507"/>
      </dsp:txXfrm>
    </dsp:sp>
    <dsp:sp modelId="{D1FCBB8F-9C05-4C19-ACAC-773E4E742216}">
      <dsp:nvSpPr>
        <dsp:cNvPr id="0" name=""/>
        <dsp:cNvSpPr/>
      </dsp:nvSpPr>
      <dsp:spPr>
        <a:xfrm>
          <a:off x="2878963" y="258007"/>
          <a:ext cx="2523136" cy="625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T2 NESTED SURVEY </a:t>
          </a:r>
          <a:r>
            <a:rPr lang="en-US" sz="1800" kern="1200" dirty="0"/>
            <a:t>(response resilience) </a:t>
          </a:r>
        </a:p>
      </dsp:txBody>
      <dsp:txXfrm>
        <a:off x="2878963" y="258007"/>
        <a:ext cx="2523136" cy="625774"/>
      </dsp:txXfrm>
    </dsp:sp>
    <dsp:sp modelId="{D1455CD0-BDC3-41B2-9345-C0BAAA78E25D}">
      <dsp:nvSpPr>
        <dsp:cNvPr id="0" name=""/>
        <dsp:cNvSpPr/>
      </dsp:nvSpPr>
      <dsp:spPr>
        <a:xfrm>
          <a:off x="2878963" y="883781"/>
          <a:ext cx="2523136" cy="22605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2024-2025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Nature measures (current and retrospective for T1)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Resilience (psych, social)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Wellbeing (GAD-7; PHQ-9)</a:t>
          </a:r>
        </a:p>
      </dsp:txBody>
      <dsp:txXfrm>
        <a:off x="2878963" y="883781"/>
        <a:ext cx="2523136" cy="2260507"/>
      </dsp:txXfrm>
    </dsp:sp>
    <dsp:sp modelId="{0EA3DAF7-5DCF-471C-AA7B-BE15EEE962DE}">
      <dsp:nvSpPr>
        <dsp:cNvPr id="0" name=""/>
        <dsp:cNvSpPr/>
      </dsp:nvSpPr>
      <dsp:spPr>
        <a:xfrm>
          <a:off x="5755339" y="258007"/>
          <a:ext cx="2523136" cy="6257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T3 NESTED SURVEY </a:t>
          </a:r>
          <a:r>
            <a:rPr lang="en-US" sz="1800" kern="1200" dirty="0"/>
            <a:t>(recovery resilience)</a:t>
          </a:r>
        </a:p>
      </dsp:txBody>
      <dsp:txXfrm>
        <a:off x="5755339" y="258007"/>
        <a:ext cx="2523136" cy="625774"/>
      </dsp:txXfrm>
    </dsp:sp>
    <dsp:sp modelId="{3A6B5FD2-7F15-4F3A-A7BC-A86D46E34067}">
      <dsp:nvSpPr>
        <dsp:cNvPr id="0" name=""/>
        <dsp:cNvSpPr/>
      </dsp:nvSpPr>
      <dsp:spPr>
        <a:xfrm>
          <a:off x="5755339" y="883781"/>
          <a:ext cx="2523136" cy="22605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2025-2026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Nature measures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Resilience (psych, social)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effectLst/>
              <a:ea typeface="Calibri" panose="020F0502020204030204" pitchFamily="34" charset="0"/>
              <a:cs typeface="Times New Roman" panose="02020603050405020304" pitchFamily="18" charset="0"/>
            </a:rPr>
            <a:t>Wellbeing (GAD-7; PHQ-9)</a:t>
          </a:r>
        </a:p>
      </dsp:txBody>
      <dsp:txXfrm>
        <a:off x="5755339" y="883781"/>
        <a:ext cx="2523136" cy="226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dirty="0"/>
              <a:t>Completed the analysis of the first RQ using Latent Growth Curve Models (LGCM).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Keep brief and focus on main findings…. sleep trajectories during weeks of the lockdown as a function of having a garden….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Both groups have classic u shape – where we see a general decline in sleep during the first several weeks of the pandemic, followed by a steady return to near baseline levels. (This is broadly what has been demonstrated in other covid-sleep studies).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Terms of resilience Week 0–10: Clear difference — those with gardens (red) consistently report better sleep than those without. The group without gardens shows a deeper and longer dip in sleep quality.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Evidence of response resilience = supports garden access as a buffer to the sleep-disrupting effects of early pandemic stress.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terms of recovery resilience - Week 10–20: Both groups improve, but the garden group maintains a higher level of sleep quality throughout.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Suggests continued benefit from gardens — they aid not just protection but support ongoing recovery.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 terms of mediation via mental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wllebing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we found preliminary evidence to support this hypothesis but this analysis is </a:t>
            </a:r>
            <a:r>
              <a:rPr lang="en-GB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stillonging</a:t>
            </a: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9DECE3F8-905D-145E-B349-936FB0F18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D053C9E1-4EFE-E41E-9655-793A4DE2E0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20-wave unbalanced dataset, quadratic time effect,  makes modelling longitudinal mediation challenging. </a:t>
            </a:r>
          </a:p>
          <a:p>
            <a:r>
              <a:rPr lang="en-GB" dirty="0"/>
              <a:t>Several approaches feasible  more feasible (SEM with shared intercept, Two-step LGCM, wave-by-wave SEM).</a:t>
            </a:r>
          </a:p>
          <a:p>
            <a:r>
              <a:rPr lang="en-GB" dirty="0"/>
              <a:t>BUT Parallel-process LGCM = gold standard but  computationally heavy → so far resulted in convergence issues.</a:t>
            </a:r>
          </a:p>
          <a:p>
            <a:r>
              <a:rPr lang="en-GB" dirty="0"/>
              <a:t>Currently refining model specifications to overcome this -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50D42F16-BBB3-D9C4-A18F-20FA9E1E97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713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4EC3583F-95A8-2FB4-0263-EC293A1D1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EEF27D43-1893-6F69-5434-7B0EC292F5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PROTECT data cleaned, linked with environmental measures (greenspace, coastal proximity).</a:t>
            </a:r>
          </a:p>
          <a:p>
            <a:r>
              <a:rPr lang="en-GB" dirty="0"/>
              <a:t>Initial LGCM models are encouraging — showing plausible sleep and mental health trajectories.</a:t>
            </a:r>
          </a:p>
          <a:p>
            <a:r>
              <a:rPr lang="en-GB" dirty="0"/>
              <a:t>Clear signal of Covid-19 period disruption (highlighted) across outcomes – which appears to differ as a function of neighbourhood greenspace</a:t>
            </a:r>
          </a:p>
          <a:p>
            <a:r>
              <a:rPr lang="en-GB" dirty="0"/>
              <a:t>Next step: adjust fully for Covid-19 covariates which were missing in the original dataset and run the mediation models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F65E0C7D-5E77-9503-341C-34A083E284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4345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E3C45B0-EBC0-873F-D567-8845F0905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>
            <a:extLst>
              <a:ext uri="{FF2B5EF4-FFF2-40B4-BE49-F238E27FC236}">
                <a16:creationId xmlns:a16="http://schemas.microsoft.com/office/drawing/2014/main" id="{45D92ADC-867D-FA1C-7BBA-DC89C6A4C6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/>
              <a:t>Designed a bespoke nested survey, sent only to existing PROTECT participants who reported a stressful life event in the last six months.</a:t>
            </a:r>
          </a:p>
          <a:p>
            <a:r>
              <a:rPr lang="en-GB" dirty="0"/>
              <a:t>This allows us to capture resilience processes (response and recovery) in real time.</a:t>
            </a:r>
          </a:p>
          <a:p>
            <a:r>
              <a:rPr lang="en-GB" dirty="0"/>
              <a:t>Builds on PROTECT baseline data, adding targeted measures of nature, resilience, and wellbeing.</a:t>
            </a:r>
          </a:p>
          <a:p>
            <a:r>
              <a:rPr lang="en-GB" dirty="0"/>
              <a:t>T2 survey live since Jan 2025, with 344 completions so far — full </a:t>
            </a:r>
            <a:r>
              <a:rPr lang="en-GB" dirty="0" err="1"/>
              <a:t>T1</a:t>
            </a:r>
            <a:r>
              <a:rPr lang="en-GB" dirty="0"/>
              <a:t> dataset expected in 3 months.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3:notes">
            <a:extLst>
              <a:ext uri="{FF2B5EF4-FFF2-40B4-BE49-F238E27FC236}">
                <a16:creationId xmlns:a16="http://schemas.microsoft.com/office/drawing/2014/main" id="{8D873482-2171-CC28-B3DF-20C153D16D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8232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GB" b="1" dirty="0"/>
              <a:t>Upcoming Challenges:</a:t>
            </a:r>
            <a:endParaRPr lang="en-GB" dirty="0"/>
          </a:p>
          <a:p>
            <a:r>
              <a:rPr lang="en-GB" dirty="0"/>
              <a:t>Convergence issues already evident in UCL Covid-19 Social Study mediation models.</a:t>
            </a:r>
          </a:p>
          <a:p>
            <a:r>
              <a:rPr lang="en-GB" dirty="0"/>
              <a:t>Expect these challenges to arise across other datasets too, given complexity (many waves, unbalanced data, covariates).</a:t>
            </a:r>
          </a:p>
          <a:p>
            <a:r>
              <a:rPr lang="en-GB" dirty="0"/>
              <a:t>Work underway to refine model specifications and test alternative estimation strategies.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/>
          </a:p>
          <a:p>
            <a:pPr marL="158750" indent="0">
              <a:buNone/>
            </a:pPr>
            <a:r>
              <a:rPr lang="en-GB" b="1" dirty="0"/>
              <a:t>Publications</a:t>
            </a:r>
            <a:endParaRPr lang="en-GB" dirty="0"/>
          </a:p>
          <a:p>
            <a:r>
              <a:rPr lang="en-GB" dirty="0"/>
              <a:t>At least three, possibly four papers planned.</a:t>
            </a:r>
          </a:p>
          <a:p>
            <a:r>
              <a:rPr lang="en-GB" dirty="0"/>
              <a:t>UK study: nature, stress, sleep → mediation via wellbeing.</a:t>
            </a:r>
          </a:p>
          <a:p>
            <a:r>
              <a:rPr lang="en-GB" dirty="0"/>
              <a:t>PROTECT: executive function mediating stress–health link.</a:t>
            </a:r>
          </a:p>
          <a:p>
            <a:r>
              <a:rPr lang="en-GB" dirty="0"/>
              <a:t>Bespoke 2-year survey: Year 1 initial evidence + full dataset follow-up.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Winter 25 – time </a:t>
            </a:r>
            <a:r>
              <a:rPr lang="en-GB" dirty="0" err="1"/>
              <a:t>time</a:t>
            </a:r>
            <a:r>
              <a:rPr lang="en-GB" dirty="0"/>
              <a:t> for MUPs  level 1 synthesis (</a:t>
            </a:r>
            <a:r>
              <a:rPr lang="en-GB" dirty="0" err="1"/>
              <a:t>D3.1</a:t>
            </a:r>
            <a:r>
              <a:rPr lang="en-GB" dirty="0"/>
              <a:t>)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 Dec</a:t>
            </a:r>
            <a:endParaRPr dirty="0"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freepngimg.com/png/61254-emoticon-icons-mark-computer-tick-check-emoj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61254-emoticon-icons-mark-computer-tick-check-emoji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http://pixabay.com/nl/kruis-x-red-vierkante-verwijderen-39414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person walking in a fores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14074" r="34491"/>
          <a:stretch/>
        </p:blipFill>
        <p:spPr>
          <a:xfrm>
            <a:off x="-1" y="0"/>
            <a:ext cx="4447643" cy="57756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4864464" y="1788322"/>
            <a:ext cx="6261907" cy="15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Case Study 2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4991309" y="3654404"/>
            <a:ext cx="444764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GB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University of Exeter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GB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Leanne Martin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sv-SE" dirty="0">
                <a:solidFill>
                  <a:srgbClr val="3C3C3B"/>
                </a:solidFill>
                <a:latin typeface="Sen"/>
                <a:ea typeface="Sen"/>
                <a:cs typeface="Sen"/>
                <a:sym typeface="Sen"/>
              </a:rPr>
              <a:t>AM25 Padova - 18/09/2025</a:t>
            </a:r>
            <a:endParaRPr dirty="0">
              <a:solidFill>
                <a:srgbClr val="3C3C3B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87" name="Google Shape;87;p1" descr="A picture containing graphics, graphic design, font,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0613" y="-31175"/>
            <a:ext cx="3592287" cy="170419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3048000" y="6214058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 descr="A flag with yellow stars in a circl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0688" y="6131674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font, graphics, symbol,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76972" y="6264091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5879575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6096000" y="5879575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0" y="5764268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ctrTitle"/>
          </p:nvPr>
        </p:nvSpPr>
        <p:spPr>
          <a:xfrm>
            <a:off x="887653" y="1519595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sv-SE" sz="40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CS2 Objectives</a:t>
            </a:r>
            <a:endParaRPr sz="4000" b="1" dirty="0">
              <a:solidFill>
                <a:srgbClr val="00AFD7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87652" y="2173895"/>
            <a:ext cx="10704579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57200">
              <a:buAutoNum type="arabicParenR"/>
            </a:pPr>
            <a:r>
              <a:rPr lang="en-GB" sz="2000" dirty="0">
                <a:latin typeface="Sen" panose="020B0604020202020204" charset="0"/>
              </a:rPr>
              <a:t>Examine whether nature exposure attenuates adverse mental health trajectories associated with societal (e.g. Covid-19) and individual-level (e.g. major life events) stressors.</a:t>
            </a:r>
          </a:p>
          <a:p>
            <a:pPr marL="457200" indent="-457200">
              <a:buAutoNum type="arabicParenR"/>
            </a:pPr>
            <a:r>
              <a:rPr lang="en-GB" sz="2000" dirty="0">
                <a:latin typeface="Sen" panose="020B0604020202020204" charset="0"/>
              </a:rPr>
              <a:t>And if so, are nature-wellbeing associations mediated by better psychological and/or social resilience.</a:t>
            </a:r>
          </a:p>
          <a:p>
            <a:pPr marL="457200" indent="-457200">
              <a:buAutoNum type="arabicParenR"/>
            </a:pPr>
            <a:endParaRPr lang="en-GB" sz="2000" dirty="0">
              <a:latin typeface="Sen" panose="020B0604020202020204" charset="0"/>
            </a:endParaRPr>
          </a:p>
          <a:p>
            <a:r>
              <a:rPr lang="en-GB" sz="2400" b="1" dirty="0">
                <a:solidFill>
                  <a:srgbClr val="00AFD7"/>
                </a:solidFill>
                <a:latin typeface="Sen" panose="020B0604020202020204" charset="0"/>
                <a:sym typeface="Calibri"/>
              </a:rPr>
              <a:t>3 sub- studies: </a:t>
            </a:r>
          </a:p>
          <a:p>
            <a:pPr marL="457200" lvl="3" indent="-457200">
              <a:buAutoNum type="arabicParenR"/>
            </a:pPr>
            <a:r>
              <a:rPr lang="en-GB" sz="2000" dirty="0">
                <a:latin typeface="Sen" panose="020B0604020202020204" charset="0"/>
              </a:rPr>
              <a:t>Secondary analysis of the UCL Covid-19 Social Study </a:t>
            </a:r>
          </a:p>
          <a:p>
            <a:pPr marL="457200" lvl="3" indent="-457200">
              <a:buAutoNum type="arabicParenR"/>
            </a:pPr>
            <a:r>
              <a:rPr lang="en-GB" sz="2000" dirty="0">
                <a:latin typeface="Sen" panose="020B0604020202020204" charset="0"/>
              </a:rPr>
              <a:t>Secondary analysis of PROTECT data (pre, during and post Covid-19)</a:t>
            </a:r>
          </a:p>
          <a:p>
            <a:pPr marL="457200" lvl="3" indent="-457200">
              <a:buAutoNum type="arabicParenR"/>
            </a:pPr>
            <a:r>
              <a:rPr lang="en-GB" sz="2000" dirty="0">
                <a:latin typeface="Sen" panose="020B0604020202020204" charset="0"/>
              </a:rPr>
              <a:t>Bespoke survey - PROTECT participants who experienced a stressful life event (e.g. divorce, bereavement). </a:t>
            </a:r>
            <a:endParaRPr sz="2000" b="0" i="0" u="none" strike="noStrike" cap="none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481222" y="896166"/>
            <a:ext cx="9144000" cy="114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b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endParaRPr sz="4800" dirty="0"/>
          </a:p>
        </p:txBody>
      </p:sp>
      <p:sp>
        <p:nvSpPr>
          <p:cNvPr id="112" name="Google Shape;112;p3"/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A logo with a black background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709F26E-51D1-33EF-1AE6-D0A5B9A6AAC4}"/>
              </a:ext>
            </a:extLst>
          </p:cNvPr>
          <p:cNvGrpSpPr/>
          <p:nvPr/>
        </p:nvGrpSpPr>
        <p:grpSpPr>
          <a:xfrm>
            <a:off x="-202834" y="2621453"/>
            <a:ext cx="5722374" cy="3780184"/>
            <a:chOff x="775590" y="921565"/>
            <a:chExt cx="6521669" cy="5557608"/>
          </a:xfrm>
        </p:grpSpPr>
        <p:pic>
          <p:nvPicPr>
            <p:cNvPr id="4" name="Picture 3" descr="A graph of a graph of a number of days&#10;&#10;AI-generated content may be incorrect.">
              <a:extLst>
                <a:ext uri="{FF2B5EF4-FFF2-40B4-BE49-F238E27FC236}">
                  <a16:creationId xmlns:a16="http://schemas.microsoft.com/office/drawing/2014/main" id="{70338515-DF5F-6CB0-3C41-EE08BD889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22589"/>
            <a:stretch/>
          </p:blipFill>
          <p:spPr>
            <a:xfrm>
              <a:off x="1703513" y="1005581"/>
              <a:ext cx="5078256" cy="479968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D3A18E-26FF-7D8D-41FC-24F5A239B8CA}"/>
                </a:ext>
              </a:extLst>
            </p:cNvPr>
            <p:cNvGrpSpPr/>
            <p:nvPr/>
          </p:nvGrpSpPr>
          <p:grpSpPr>
            <a:xfrm>
              <a:off x="775590" y="921565"/>
              <a:ext cx="6521669" cy="5557608"/>
              <a:chOff x="775590" y="921565"/>
              <a:chExt cx="6521669" cy="5557608"/>
            </a:xfrm>
          </p:grpSpPr>
          <p:pic>
            <p:nvPicPr>
              <p:cNvPr id="6" name="Picture 5" descr="A graph of a graph of a number of days&#10;&#10;AI-generated content may be incorrect.">
                <a:extLst>
                  <a:ext uri="{FF2B5EF4-FFF2-40B4-BE49-F238E27FC236}">
                    <a16:creationId xmlns:a16="http://schemas.microsoft.com/office/drawing/2014/main" id="{2ADBAFF9-BA1E-3A5D-1EF7-BA6E3084FD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76859" t="39624" r="2436" b="45291"/>
              <a:stretch/>
            </p:blipFill>
            <p:spPr>
              <a:xfrm>
                <a:off x="3736142" y="5755170"/>
                <a:ext cx="1358384" cy="724003"/>
              </a:xfrm>
              <a:prstGeom prst="rect">
                <a:avLst/>
              </a:prstGeom>
            </p:spPr>
          </p:pic>
          <p:pic>
            <p:nvPicPr>
              <p:cNvPr id="7" name="Picture 6" descr="A graph of a normal body">
                <a:extLst>
                  <a:ext uri="{FF2B5EF4-FFF2-40B4-BE49-F238E27FC236}">
                    <a16:creationId xmlns:a16="http://schemas.microsoft.com/office/drawing/2014/main" id="{E2BDA6FD-2005-28F0-9649-9960520F5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98" r="25941" b="4838"/>
              <a:stretch/>
            </p:blipFill>
            <p:spPr>
              <a:xfrm>
                <a:off x="775590" y="5441965"/>
                <a:ext cx="6521669" cy="230594"/>
              </a:xfrm>
              <a:prstGeom prst="rect">
                <a:avLst/>
              </a:prstGeom>
            </p:spPr>
          </p:pic>
          <p:pic>
            <p:nvPicPr>
              <p:cNvPr id="8" name="Picture 7" descr="A graph of a normal body">
                <a:extLst>
                  <a:ext uri="{FF2B5EF4-FFF2-40B4-BE49-F238E27FC236}">
                    <a16:creationId xmlns:a16="http://schemas.microsoft.com/office/drawing/2014/main" id="{28F6FFA1-5D08-D4B6-C1CE-5936E6C009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761"/>
              <a:stretch/>
            </p:blipFill>
            <p:spPr>
              <a:xfrm>
                <a:off x="1587547" y="921565"/>
                <a:ext cx="461353" cy="5283658"/>
              </a:xfrm>
              <a:prstGeom prst="rect">
                <a:avLst/>
              </a:prstGeom>
            </p:spPr>
          </p:pic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37986C6-03CD-07E7-5075-919208B7C3B4}"/>
              </a:ext>
            </a:extLst>
          </p:cNvPr>
          <p:cNvSpPr/>
          <p:nvPr/>
        </p:nvSpPr>
        <p:spPr>
          <a:xfrm>
            <a:off x="1282094" y="3204122"/>
            <a:ext cx="1414628" cy="229966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02F0F-7D9E-1E08-ECD3-18DD15785B79}"/>
              </a:ext>
            </a:extLst>
          </p:cNvPr>
          <p:cNvSpPr/>
          <p:nvPr/>
        </p:nvSpPr>
        <p:spPr>
          <a:xfrm>
            <a:off x="2944479" y="3204122"/>
            <a:ext cx="1874992" cy="229966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DFD870-4EEC-7300-A7FB-B9D0CBA7C2CA}"/>
              </a:ext>
            </a:extLst>
          </p:cNvPr>
          <p:cNvSpPr txBox="1"/>
          <p:nvPr/>
        </p:nvSpPr>
        <p:spPr>
          <a:xfrm>
            <a:off x="5767297" y="3062053"/>
            <a:ext cx="5537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Sen" panose="020B0604020202020204" charset="0"/>
                <a:cs typeface="Arial" panose="020B0604020202020204" pitchFamily="34" charset="0"/>
              </a:rPr>
              <a:t>Evidence of nature buffering stress?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Sen" panose="020B060402020202020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Sen" panose="020B0604020202020204" charset="0"/>
                <a:cs typeface="Arial" panose="020B0604020202020204" pitchFamily="34" charset="0"/>
              </a:rPr>
              <a:t>Response resilience </a:t>
            </a:r>
          </a:p>
          <a:p>
            <a:endParaRPr lang="en-GB" sz="1800" dirty="0">
              <a:latin typeface="Sen" panose="020B060402020202020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Sen" panose="020B0604020202020204" charset="0"/>
                <a:cs typeface="Arial" panose="020B0604020202020204" pitchFamily="34" charset="0"/>
              </a:rPr>
              <a:t>Recovery resilience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Sen" panose="020B0604020202020204" charset="0"/>
            </a:endParaRPr>
          </a:p>
          <a:p>
            <a:r>
              <a:rPr lang="en-GB" sz="1800" dirty="0">
                <a:latin typeface="Sen" panose="020B0604020202020204" charset="0"/>
              </a:rPr>
              <a:t>Evidence of mediation via mental wellbeing?</a:t>
            </a:r>
          </a:p>
          <a:p>
            <a:endParaRPr lang="en-GB" sz="1800" dirty="0">
              <a:latin typeface="Sen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en" panose="020B0604020202020204" charset="0"/>
              </a:rPr>
              <a:t>Preliminary evidence that is does, but…</a:t>
            </a:r>
          </a:p>
          <a:p>
            <a:endParaRPr lang="en-GB" sz="1800" dirty="0"/>
          </a:p>
        </p:txBody>
      </p:sp>
      <p:pic>
        <p:nvPicPr>
          <p:cNvPr id="12" name="Picture 11" descr="A green square with a white tick&#10;&#10;AI-generated content may be incorrect.">
            <a:extLst>
              <a:ext uri="{FF2B5EF4-FFF2-40B4-BE49-F238E27FC236}">
                <a16:creationId xmlns:a16="http://schemas.microsoft.com/office/drawing/2014/main" id="{F1D1FC22-A601-9139-0763-0BEDA114D3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09577" y="3596210"/>
            <a:ext cx="537943" cy="446804"/>
          </a:xfrm>
          <a:prstGeom prst="rect">
            <a:avLst/>
          </a:prstGeom>
        </p:spPr>
      </p:pic>
      <p:pic>
        <p:nvPicPr>
          <p:cNvPr id="17" name="Picture 4" descr="REPORTS | COVID Social Study">
            <a:extLst>
              <a:ext uri="{FF2B5EF4-FFF2-40B4-BE49-F238E27FC236}">
                <a16:creationId xmlns:a16="http://schemas.microsoft.com/office/drawing/2014/main" id="{E66D78E6-7E43-F09B-53FE-9D9C26DEB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725954" y="927388"/>
            <a:ext cx="1578393" cy="5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99;p2">
            <a:extLst>
              <a:ext uri="{FF2B5EF4-FFF2-40B4-BE49-F238E27FC236}">
                <a16:creationId xmlns:a16="http://schemas.microsoft.com/office/drawing/2014/main" id="{C6175618-B348-7B11-0E24-41C8A56BE3F9}"/>
              </a:ext>
            </a:extLst>
          </p:cNvPr>
          <p:cNvSpPr txBox="1"/>
          <p:nvPr/>
        </p:nvSpPr>
        <p:spPr>
          <a:xfrm>
            <a:off x="481222" y="1475600"/>
            <a:ext cx="11710778" cy="17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  <a:sym typeface="Sen"/>
              </a:rPr>
              <a:t>UCL Covid-19 Social study (N = </a:t>
            </a:r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</a:rPr>
              <a:t>12,903</a:t>
            </a:r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  <a:sym typeface="Sen"/>
              </a:rPr>
              <a:t>)</a:t>
            </a:r>
          </a:p>
          <a:p>
            <a:r>
              <a:rPr lang="en-GB" sz="1800" dirty="0">
                <a:solidFill>
                  <a:schemeClr val="tx1"/>
                </a:solidFill>
                <a:latin typeface="Sen" panose="020B0604020202020204" charset="0"/>
              </a:rPr>
              <a:t>1) Did nearby nature exposure attenuate adverse sleep trajectories during the COVID-19 lockdown? </a:t>
            </a:r>
          </a:p>
          <a:p>
            <a:pPr lvl="1"/>
            <a:r>
              <a:rPr lang="en-GB" sz="1800" dirty="0">
                <a:solidFill>
                  <a:schemeClr val="tx1"/>
                </a:solidFill>
                <a:latin typeface="Sen" panose="020B0604020202020204" charset="0"/>
              </a:rPr>
              <a:t>2) And if so, are nature-sleep associations mediated by better psychological resilience (mental wellbeing)? </a:t>
            </a:r>
          </a:p>
          <a:p>
            <a:pPr marL="457200" indent="-457200">
              <a:buAutoNum type="arabicParenR"/>
            </a:pPr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pic>
        <p:nvPicPr>
          <p:cNvPr id="19" name="Picture 18" descr="A green square with a white tick&#10;&#10;AI-generated content may be incorrect.">
            <a:extLst>
              <a:ext uri="{FF2B5EF4-FFF2-40B4-BE49-F238E27FC236}">
                <a16:creationId xmlns:a16="http://schemas.microsoft.com/office/drawing/2014/main" id="{21FAC696-5D53-8FB0-A637-95FB160FB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09577" y="4158321"/>
            <a:ext cx="537943" cy="44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0E8C974D-BDC1-764B-8E8B-FD129610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1CCBCC0F-5570-49ED-D69F-864A3833239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1222" y="896166"/>
            <a:ext cx="9144000" cy="114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b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endParaRPr sz="4800"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88915515-1AFA-309B-19C4-B0B872281B08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74B36136-C234-4797-C706-564843E60BF2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0F23BA2A-B390-A974-5BF1-6628234E26B0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B5CC288D-A2C0-D10C-FF23-D7BBB2041B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4D1118E6-1940-F78A-70D9-530EA823E44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D3D4CC1-3040-3321-6A9C-542F99ED7A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REPORTS | COVID Social Study">
            <a:extLst>
              <a:ext uri="{FF2B5EF4-FFF2-40B4-BE49-F238E27FC236}">
                <a16:creationId xmlns:a16="http://schemas.microsoft.com/office/drawing/2014/main" id="{3EF79E58-0EFA-C859-6769-C8126263C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725954" y="927388"/>
            <a:ext cx="1578393" cy="55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99;p2">
            <a:extLst>
              <a:ext uri="{FF2B5EF4-FFF2-40B4-BE49-F238E27FC236}">
                <a16:creationId xmlns:a16="http://schemas.microsoft.com/office/drawing/2014/main" id="{8B4F9C86-820F-720D-6199-D4765C36415D}"/>
              </a:ext>
            </a:extLst>
          </p:cNvPr>
          <p:cNvSpPr txBox="1"/>
          <p:nvPr/>
        </p:nvSpPr>
        <p:spPr>
          <a:xfrm>
            <a:off x="609211" y="1416368"/>
            <a:ext cx="10976259" cy="175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  <a:sym typeface="Sen"/>
              </a:rPr>
              <a:t>UCL Covid-19 Social study (N = </a:t>
            </a:r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</a:rPr>
              <a:t>12,903</a:t>
            </a:r>
            <a:r>
              <a:rPr lang="en-GB" sz="2000" b="1" u="sng" dirty="0">
                <a:solidFill>
                  <a:srgbClr val="00AFD7"/>
                </a:solidFill>
                <a:latin typeface="Sen" panose="020B0604020202020204" charset="0"/>
                <a:sym typeface="Se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Sen" panose="020B0604020202020204" charset="0"/>
                <a:sym typeface="Sen"/>
              </a:rPr>
              <a:t>Unbalanced dataset with 20 timepoints and a quadratic time effect</a:t>
            </a:r>
          </a:p>
          <a:p>
            <a:endParaRPr lang="en-GB" sz="400" b="1" u="sng" dirty="0">
              <a:solidFill>
                <a:srgbClr val="00AFD7"/>
              </a:solidFill>
              <a:latin typeface="Sen"/>
              <a:sym typeface="Sen"/>
            </a:endParaRPr>
          </a:p>
          <a:p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42CC25C-DBDC-4FDE-6774-7A2FC9C3D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64627"/>
              </p:ext>
            </p:extLst>
          </p:nvPr>
        </p:nvGraphicFramePr>
        <p:xfrm>
          <a:off x="660049" y="2213189"/>
          <a:ext cx="10510040" cy="4431665"/>
        </p:xfrm>
        <a:graphic>
          <a:graphicData uri="http://schemas.openxmlformats.org/drawingml/2006/table">
            <a:tbl>
              <a:tblPr firstRow="1" firstCol="1" bandRow="1"/>
              <a:tblGrid>
                <a:gridCol w="2102008">
                  <a:extLst>
                    <a:ext uri="{9D8B030D-6E8A-4147-A177-3AD203B41FA5}">
                      <a16:colId xmlns:a16="http://schemas.microsoft.com/office/drawing/2014/main" val="1108611611"/>
                    </a:ext>
                  </a:extLst>
                </a:gridCol>
                <a:gridCol w="2102008">
                  <a:extLst>
                    <a:ext uri="{9D8B030D-6E8A-4147-A177-3AD203B41FA5}">
                      <a16:colId xmlns:a16="http://schemas.microsoft.com/office/drawing/2014/main" val="3153158150"/>
                    </a:ext>
                  </a:extLst>
                </a:gridCol>
                <a:gridCol w="2102008">
                  <a:extLst>
                    <a:ext uri="{9D8B030D-6E8A-4147-A177-3AD203B41FA5}">
                      <a16:colId xmlns:a16="http://schemas.microsoft.com/office/drawing/2014/main" val="1671992058"/>
                    </a:ext>
                  </a:extLst>
                </a:gridCol>
                <a:gridCol w="2102008">
                  <a:extLst>
                    <a:ext uri="{9D8B030D-6E8A-4147-A177-3AD203B41FA5}">
                      <a16:colId xmlns:a16="http://schemas.microsoft.com/office/drawing/2014/main" val="1063018923"/>
                    </a:ext>
                  </a:extLst>
                </a:gridCol>
                <a:gridCol w="2102008">
                  <a:extLst>
                    <a:ext uri="{9D8B030D-6E8A-4147-A177-3AD203B41FA5}">
                      <a16:colId xmlns:a16="http://schemas.microsoft.com/office/drawing/2014/main" val="3046417705"/>
                    </a:ext>
                  </a:extLst>
                </a:gridCol>
              </a:tblGrid>
              <a:tr h="277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Approach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Mediation Type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Captures Time?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Strengths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Limitations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212066"/>
                  </a:ext>
                </a:extLst>
              </a:tr>
              <a:tr h="818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 with shared random intercept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Concurrent (same-wave)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Nonlinear trend (week + week²) + clustering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Feasible, interpretable, adjusts for repeated measures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Doesn’t model trajectories; mediation only contemporaneous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832894"/>
                  </a:ext>
                </a:extLst>
              </a:tr>
              <a:tr h="818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Two-step LGCM (BLUPs)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Approx. trajectory-level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 (slopes + quadratic)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Easy to run, lighter than full LGCM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BLUPs treated as observed → attenuates effects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177"/>
                  </a:ext>
                </a:extLst>
              </a:tr>
              <a:tr h="1089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Parallel-process LGCM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Latent trajectory-level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 (growth factors for both outcomes)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Gold standard for developmental mediation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Very heavy; convergence issues with 20 waves + covariates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638760"/>
                  </a:ext>
                </a:extLst>
              </a:tr>
              <a:tr h="8186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Wave-by-wave SEM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Cross-sectional snapshots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(separate per wave)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Simple, identifies when mediation strongest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0" dirty="0">
                          <a:effectLst/>
                          <a:latin typeface="Sen" panose="020B060402020202020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Ignores clustering &amp; longitudinal structure</a:t>
                      </a:r>
                      <a:endParaRPr lang="en-GB" sz="1600" kern="100" dirty="0">
                        <a:effectLst/>
                        <a:latin typeface="Sen" panose="020B060402020202020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817931"/>
                  </a:ext>
                </a:extLst>
              </a:tr>
            </a:tbl>
          </a:graphicData>
        </a:graphic>
      </p:graphicFrame>
      <p:pic>
        <p:nvPicPr>
          <p:cNvPr id="14" name="Picture 13" descr="A green square with a white tick&#10;&#10;AI-generated content may be incorrect.">
            <a:extLst>
              <a:ext uri="{FF2B5EF4-FFF2-40B4-BE49-F238E27FC236}">
                <a16:creationId xmlns:a16="http://schemas.microsoft.com/office/drawing/2014/main" id="{3EC625E2-DA59-28A0-86AA-D77085A8F9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268538" y="2734902"/>
            <a:ext cx="537943" cy="446804"/>
          </a:xfrm>
          <a:prstGeom prst="rect">
            <a:avLst/>
          </a:prstGeom>
        </p:spPr>
      </p:pic>
      <p:pic>
        <p:nvPicPr>
          <p:cNvPr id="15" name="Picture 14" descr="A green square with a white tick&#10;&#10;AI-generated content may be incorrect.">
            <a:extLst>
              <a:ext uri="{FF2B5EF4-FFF2-40B4-BE49-F238E27FC236}">
                <a16:creationId xmlns:a16="http://schemas.microsoft.com/office/drawing/2014/main" id="{530CC56E-4B03-B815-DFD4-D488EC8223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262979" y="3824382"/>
            <a:ext cx="537943" cy="446804"/>
          </a:xfrm>
          <a:prstGeom prst="rect">
            <a:avLst/>
          </a:prstGeom>
        </p:spPr>
      </p:pic>
      <p:pic>
        <p:nvPicPr>
          <p:cNvPr id="16" name="Picture 15" descr="A green square with a white tick&#10;&#10;AI-generated content may be incorrect.">
            <a:extLst>
              <a:ext uri="{FF2B5EF4-FFF2-40B4-BE49-F238E27FC236}">
                <a16:creationId xmlns:a16="http://schemas.microsoft.com/office/drawing/2014/main" id="{D67C415D-8144-4A0B-2B66-91BD86023C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282836" y="5882406"/>
            <a:ext cx="537943" cy="446804"/>
          </a:xfrm>
          <a:prstGeom prst="rect">
            <a:avLst/>
          </a:prstGeom>
        </p:spPr>
      </p:pic>
      <p:pic>
        <p:nvPicPr>
          <p:cNvPr id="24" name="Picture 23" descr="A red x in a black square&#10;&#10;AI-generated content may be incorrect.">
            <a:extLst>
              <a:ext uri="{FF2B5EF4-FFF2-40B4-BE49-F238E27FC236}">
                <a16:creationId xmlns:a16="http://schemas.microsoft.com/office/drawing/2014/main" id="{150FB800-D747-0FD4-F1A2-BE9B8989F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262979" y="4913862"/>
            <a:ext cx="537943" cy="4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E6CC3EEF-615A-E0C0-BD4D-37FE1BF4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552E7974-885F-DEB1-8C8F-7583E37EEAA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858" y="1385180"/>
            <a:ext cx="9144000" cy="114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ct val="100000"/>
              <a:buFont typeface="Sen"/>
              <a:buNone/>
            </a:pPr>
            <a: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b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br>
              <a:rPr lang="sv-SE" sz="240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br>
              <a:rPr lang="sv-SE" sz="240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endParaRPr sz="4800"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59B9A13B-93FB-C744-0863-3687C7B524FC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0A742D85-0ACB-4A8A-7259-F3FB0FEEDD45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D0A63DD5-AB07-5099-70A2-6F9CFB1D92EB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3184A5EA-4B2F-1DBD-C28D-62D5F6BE85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675AECEE-6757-7FEF-4475-B93CBC6DF6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993D87E0-7C92-09CE-4E5A-D692E279E9C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20575"/>
            <a:ext cx="2631232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aph of a sleep trajectories&#10;&#10;AI-generated content may be incorrect.">
            <a:extLst>
              <a:ext uri="{FF2B5EF4-FFF2-40B4-BE49-F238E27FC236}">
                <a16:creationId xmlns:a16="http://schemas.microsoft.com/office/drawing/2014/main" id="{C850D2D5-3D81-9096-53B8-FED7424E3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" y="2923169"/>
            <a:ext cx="6241250" cy="37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graph showing a number of numbers and a line graph&#10;&#10;AI-generated content may be incorrect.">
            <a:extLst>
              <a:ext uri="{FF2B5EF4-FFF2-40B4-BE49-F238E27FC236}">
                <a16:creationId xmlns:a16="http://schemas.microsoft.com/office/drawing/2014/main" id="{5A6323ED-D289-C3A7-0566-F9309898C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75" y="2923168"/>
            <a:ext cx="6241250" cy="37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82AE3E82-6602-0E53-F641-D1373150C12C}"/>
              </a:ext>
            </a:extLst>
          </p:cNvPr>
          <p:cNvSpPr txBox="1"/>
          <p:nvPr/>
        </p:nvSpPr>
        <p:spPr>
          <a:xfrm>
            <a:off x="720858" y="1275221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v-SE" sz="2000" b="1" u="sng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PROTECT secondary data (N = 13,110)</a:t>
            </a:r>
            <a:endParaRPr lang="en-GB" sz="2000" b="1" u="sng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Datasets cleaned and merged with environmental data (LSOA greenspace, distance from coast)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Partially–adjusted LGCMs are looking promising but need further adjustment for Covid-19 covariates (missing from the original dataset). </a:t>
            </a:r>
          </a:p>
          <a:p>
            <a:pPr marL="457200" indent="-457200">
              <a:buAutoNum type="arabicParenR"/>
            </a:pPr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374605-C69C-B0DF-5815-2CB48106BBC8}"/>
              </a:ext>
            </a:extLst>
          </p:cNvPr>
          <p:cNvSpPr/>
          <p:nvPr/>
        </p:nvSpPr>
        <p:spPr>
          <a:xfrm>
            <a:off x="2176727" y="3221035"/>
            <a:ext cx="301002" cy="2618079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9CBAD-8E32-20D6-4C13-178451AB2934}"/>
              </a:ext>
            </a:extLst>
          </p:cNvPr>
          <p:cNvSpPr/>
          <p:nvPr/>
        </p:nvSpPr>
        <p:spPr>
          <a:xfrm>
            <a:off x="8162111" y="3221036"/>
            <a:ext cx="255866" cy="2661838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FF00">
                <a:alpha val="3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12F5E-DE2C-B61F-D2D1-96338E591D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620" y="881634"/>
            <a:ext cx="1755522" cy="5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2EBCD96D-9F5E-395C-6FCC-CB56935D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>
            <a:extLst>
              <a:ext uri="{FF2B5EF4-FFF2-40B4-BE49-F238E27FC236}">
                <a16:creationId xmlns:a16="http://schemas.microsoft.com/office/drawing/2014/main" id="{9D38B8C3-2160-07AE-2056-1087155F267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46267" y="1038400"/>
            <a:ext cx="9144000" cy="114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>
              <a:buClr>
                <a:srgbClr val="00AFD7"/>
              </a:buClr>
              <a:buSzPct val="100000"/>
            </a:pPr>
            <a: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Updates on data collection and analysis</a:t>
            </a:r>
            <a:br>
              <a:rPr lang="sv-SE" sz="32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r>
              <a:rPr lang="sv-SE" sz="2000" b="1" u="sng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PROTECT Nested Study</a:t>
            </a:r>
            <a:br>
              <a:rPr lang="sv-SE" sz="4800" b="1" u="sng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endParaRPr sz="4800" dirty="0"/>
          </a:p>
        </p:txBody>
      </p:sp>
      <p:sp>
        <p:nvSpPr>
          <p:cNvPr id="112" name="Google Shape;112;p3">
            <a:extLst>
              <a:ext uri="{FF2B5EF4-FFF2-40B4-BE49-F238E27FC236}">
                <a16:creationId xmlns:a16="http://schemas.microsoft.com/office/drawing/2014/main" id="{F88EC28D-BC19-4DAE-8F96-AF9A55A7A49C}"/>
              </a:ext>
            </a:extLst>
          </p:cNvPr>
          <p:cNvSpPr/>
          <p:nvPr/>
        </p:nvSpPr>
        <p:spPr>
          <a:xfrm>
            <a:off x="0" y="67255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>
            <a:extLst>
              <a:ext uri="{FF2B5EF4-FFF2-40B4-BE49-F238E27FC236}">
                <a16:creationId xmlns:a16="http://schemas.microsoft.com/office/drawing/2014/main" id="{99293810-379C-A524-8068-B4504B220ADE}"/>
              </a:ext>
            </a:extLst>
          </p:cNvPr>
          <p:cNvSpPr/>
          <p:nvPr/>
        </p:nvSpPr>
        <p:spPr>
          <a:xfrm>
            <a:off x="6096000" y="67255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>
            <a:extLst>
              <a:ext uri="{FF2B5EF4-FFF2-40B4-BE49-F238E27FC236}">
                <a16:creationId xmlns:a16="http://schemas.microsoft.com/office/drawing/2014/main" id="{1CFE9892-3A0E-32BC-4698-8649FF69FB1C}"/>
              </a:ext>
            </a:extLst>
          </p:cNvPr>
          <p:cNvSpPr/>
          <p:nvPr/>
        </p:nvSpPr>
        <p:spPr>
          <a:xfrm>
            <a:off x="0" y="66102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A flag with yellow stars in a circle&#10;&#10;Description automatically generated with low confidence">
            <a:extLst>
              <a:ext uri="{FF2B5EF4-FFF2-40B4-BE49-F238E27FC236}">
                <a16:creationId xmlns:a16="http://schemas.microsoft.com/office/drawing/2014/main" id="{066BF3F7-9DD9-690C-8F19-6BA8E6D10E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A picture containing font, graphics, symbol, text&#10;&#10;Description automatically generated">
            <a:extLst>
              <a:ext uri="{FF2B5EF4-FFF2-40B4-BE49-F238E27FC236}">
                <a16:creationId xmlns:a16="http://schemas.microsoft.com/office/drawing/2014/main" id="{5B8123CB-24A0-C597-FCA1-4A1A5AEA99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>
            <a:extLst>
              <a:ext uri="{FF2B5EF4-FFF2-40B4-BE49-F238E27FC236}">
                <a16:creationId xmlns:a16="http://schemas.microsoft.com/office/drawing/2014/main" id="{31DD8FEB-1C29-1AD7-8ABD-4900F6F591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2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p2">
            <a:extLst>
              <a:ext uri="{FF2B5EF4-FFF2-40B4-BE49-F238E27FC236}">
                <a16:creationId xmlns:a16="http://schemas.microsoft.com/office/drawing/2014/main" id="{4AB19BCA-93AB-6C75-E4E2-D1FD2DB08AC3}"/>
              </a:ext>
            </a:extLst>
          </p:cNvPr>
          <p:cNvSpPr txBox="1"/>
          <p:nvPr/>
        </p:nvSpPr>
        <p:spPr>
          <a:xfrm>
            <a:off x="8897678" y="3308377"/>
            <a:ext cx="3049229" cy="485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sv-SE" sz="2000" b="1" u="sng" dirty="0">
                <a:solidFill>
                  <a:srgbClr val="00AFD7"/>
                </a:solidFill>
                <a:latin typeface="Sen" panose="020B0604020202020204" charset="0"/>
                <a:ea typeface="Sen"/>
                <a:cs typeface="Sen"/>
                <a:sym typeface="Sen"/>
              </a:rPr>
              <a:t>PROGRESS: </a:t>
            </a:r>
          </a:p>
          <a:p>
            <a:endParaRPr lang="sv-SE" sz="2000" b="1" i="0" u="sng" strike="noStrike" cap="none" dirty="0">
              <a:solidFill>
                <a:srgbClr val="00AFD7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Survey live:  Jan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344 participants completed.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3 months remaining until T2 data available </a:t>
            </a:r>
          </a:p>
          <a:p>
            <a:endParaRPr sz="20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071810-A50D-F8CC-0F0A-62667DBEE469}"/>
              </a:ext>
            </a:extLst>
          </p:cNvPr>
          <p:cNvGrpSpPr/>
          <p:nvPr/>
        </p:nvGrpSpPr>
        <p:grpSpPr>
          <a:xfrm>
            <a:off x="258957" y="1767600"/>
            <a:ext cx="8281064" cy="4781865"/>
            <a:chOff x="627806" y="1563177"/>
            <a:chExt cx="8281064" cy="4781865"/>
          </a:xfrm>
        </p:grpSpPr>
        <p:graphicFrame>
          <p:nvGraphicFramePr>
            <p:cNvPr id="12" name="Diagram 11">
              <a:extLst>
                <a:ext uri="{FF2B5EF4-FFF2-40B4-BE49-F238E27FC236}">
                  <a16:creationId xmlns:a16="http://schemas.microsoft.com/office/drawing/2014/main" id="{8E5007A9-93E8-F177-42FE-3065510E1A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0639654"/>
                </p:ext>
              </p:extLst>
            </p:nvPr>
          </p:nvGraphicFramePr>
          <p:xfrm>
            <a:off x="627806" y="2774666"/>
            <a:ext cx="8281064" cy="34022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90423EF-FBA9-4F7E-A54B-4BF66884085D}"/>
                </a:ext>
              </a:extLst>
            </p:cNvPr>
            <p:cNvCxnSpPr/>
            <p:nvPr/>
          </p:nvCxnSpPr>
          <p:spPr>
            <a:xfrm flipH="1">
              <a:off x="3352800" y="2133600"/>
              <a:ext cx="17929" cy="4211442"/>
            </a:xfrm>
            <a:prstGeom prst="line">
              <a:avLst/>
            </a:prstGeom>
            <a:ln w="762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F79BE3-FF18-B70C-3653-AFF4DACD5BB8}"/>
                </a:ext>
              </a:extLst>
            </p:cNvPr>
            <p:cNvSpPr/>
            <p:nvPr/>
          </p:nvSpPr>
          <p:spPr>
            <a:xfrm>
              <a:off x="2301733" y="1563177"/>
              <a:ext cx="2137992" cy="1148167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90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ctrTitle"/>
          </p:nvPr>
        </p:nvSpPr>
        <p:spPr>
          <a:xfrm>
            <a:off x="872902" y="328551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Upcoming challenges</a:t>
            </a:r>
            <a:endParaRPr sz="3600"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253723" y="1212402"/>
            <a:ext cx="10798379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Convergence issues for UCL</a:t>
            </a:r>
            <a:r>
              <a:rPr lang="en-GB" sz="20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 Covid-19 Social Study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 mediation models</a:t>
            </a:r>
          </a:p>
          <a:p>
            <a:pPr marL="914400" marR="0" lvl="1" indent="-342900" algn="l" rtl="0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A</a:t>
            </a:r>
            <a:r>
              <a:rPr lang="en-GB" sz="2000" b="0" i="0" u="none" strike="noStrike" cap="none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nticipated to be an issue for all datasets</a:t>
            </a:r>
            <a:endParaRPr sz="2000" b="0" i="0" u="none" strike="noStrike" cap="none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4;p5">
            <a:extLst>
              <a:ext uri="{FF2B5EF4-FFF2-40B4-BE49-F238E27FC236}">
                <a16:creationId xmlns:a16="http://schemas.microsoft.com/office/drawing/2014/main" id="{B53CB1AD-F9FD-D4D0-7287-2F701237AB3D}"/>
              </a:ext>
            </a:extLst>
          </p:cNvPr>
          <p:cNvSpPr txBox="1">
            <a:spLocks/>
          </p:cNvSpPr>
          <p:nvPr/>
        </p:nvSpPr>
        <p:spPr>
          <a:xfrm>
            <a:off x="872902" y="2644292"/>
            <a:ext cx="9144000" cy="10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AFD7"/>
              </a:buClr>
              <a:buSzPts val="3600"/>
              <a:buFont typeface="Sen"/>
              <a:buNone/>
            </a:pPr>
            <a: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Publication ideas</a:t>
            </a:r>
            <a:br>
              <a:rPr lang="sv-SE" sz="3600" b="1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</a:br>
            <a:endParaRPr lang="sv-SE" sz="3600" dirty="0"/>
          </a:p>
        </p:txBody>
      </p:sp>
      <p:sp>
        <p:nvSpPr>
          <p:cNvPr id="3" name="Google Shape;123;p4">
            <a:extLst>
              <a:ext uri="{FF2B5EF4-FFF2-40B4-BE49-F238E27FC236}">
                <a16:creationId xmlns:a16="http://schemas.microsoft.com/office/drawing/2014/main" id="{9387D28A-1D7E-6EFD-979F-FA37305CAF6C}"/>
              </a:ext>
            </a:extLst>
          </p:cNvPr>
          <p:cNvSpPr txBox="1"/>
          <p:nvPr/>
        </p:nvSpPr>
        <p:spPr>
          <a:xfrm>
            <a:off x="307780" y="2915391"/>
            <a:ext cx="1188422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42900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endParaRPr lang="en-GB" sz="1800" dirty="0">
              <a:solidFill>
                <a:schemeClr val="dk1"/>
              </a:solidFill>
              <a:latin typeface="Sen"/>
              <a:ea typeface="Sen"/>
              <a:cs typeface="Sen"/>
              <a:sym typeface="Sen"/>
            </a:endParaRPr>
          </a:p>
          <a:p>
            <a:pPr marL="857250" lvl="1" indent="-285750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Three (</a:t>
            </a:r>
            <a:r>
              <a:rPr lang="en-GB" sz="1800" i="1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potentially four</a:t>
            </a:r>
            <a:r>
              <a:rPr lang="en-GB" sz="180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) papers:</a:t>
            </a:r>
          </a:p>
          <a:p>
            <a:pPr marL="720000" lvl="5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GB" sz="1800" dirty="0">
                <a:latin typeface="Sen" panose="020B0604020202020204" charset="0"/>
              </a:rPr>
              <a:t>1) Does Nature Buffer the Impact of Stress on Sleep? A Longitudinal Analysis of Mediation through Mental Wellbeing in the UK (in prep)</a:t>
            </a:r>
          </a:p>
          <a:p>
            <a:pPr marL="720000" lvl="5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GB" sz="1800" dirty="0">
                <a:latin typeface="Sen" panose="020B0604020202020204" charset="0"/>
              </a:rPr>
              <a:t>2) Executive Function as a Longitudinal Mediator Between Stress and Health Outcomes in Later Life: Evidence from the PROTECT Study </a:t>
            </a:r>
          </a:p>
          <a:p>
            <a:pPr marL="720000" lvl="5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GB" sz="1800" dirty="0">
                <a:latin typeface="Sen" panose="020B0604020202020204" charset="0"/>
              </a:rPr>
              <a:t>3) Does Contact with Nature Buffer the Health Impact of Stressful Life Events? Initial Evidence from a Two-Year Longitudinal Study </a:t>
            </a:r>
          </a:p>
          <a:p>
            <a:pPr marL="720000" lvl="5">
              <a:lnSpc>
                <a:spcPct val="107000"/>
              </a:lnSpc>
              <a:spcBef>
                <a:spcPts val="500"/>
              </a:spcBef>
              <a:buClr>
                <a:schemeClr val="dk1"/>
              </a:buClr>
              <a:buSzPts val="1800"/>
            </a:pPr>
            <a:r>
              <a:rPr lang="en-GB" sz="1800" i="1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4) </a:t>
            </a:r>
            <a:r>
              <a:rPr lang="en-GB" sz="1800" i="1" dirty="0">
                <a:latin typeface="Sen" panose="020B0604020202020204" charset="0"/>
              </a:rPr>
              <a:t>Nature as a Buffer Against the Health Impact of Stressful Life Events: Findings from a Two-Year Longitudinal Study</a:t>
            </a:r>
            <a:endParaRPr sz="1800" i="1" u="none" strike="noStrike" cap="none" dirty="0">
              <a:solidFill>
                <a:schemeClr val="dk1"/>
              </a:solidFill>
              <a:latin typeface="Sen" panose="020B0604020202020204" charset="0"/>
              <a:ea typeface="Sen"/>
              <a:cs typeface="Sen"/>
              <a:sym typeface="Se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872905" y="926710"/>
            <a:ext cx="91440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FD7"/>
              </a:buClr>
              <a:buSzPts val="4000"/>
              <a:buFont typeface="Sen"/>
              <a:buNone/>
            </a:pPr>
            <a:r>
              <a:rPr lang="en-GB" sz="3600" b="1" noProof="0" dirty="0">
                <a:solidFill>
                  <a:srgbClr val="00AFD7"/>
                </a:solidFill>
                <a:latin typeface="Sen"/>
                <a:ea typeface="Sen"/>
                <a:cs typeface="Sen"/>
                <a:sym typeface="Sen"/>
              </a:rPr>
              <a:t>Timeline and next steps</a:t>
            </a:r>
            <a:endParaRPr lang="en-GB" sz="3600" noProof="0" dirty="0"/>
          </a:p>
        </p:txBody>
      </p:sp>
      <p:sp>
        <p:nvSpPr>
          <p:cNvPr id="147" name="Google Shape;147;p6"/>
          <p:cNvSpPr txBox="1"/>
          <p:nvPr/>
        </p:nvSpPr>
        <p:spPr>
          <a:xfrm>
            <a:off x="620948" y="3739534"/>
            <a:ext cx="10083300" cy="3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b="0" i="0" u="none" strike="noStrike" cap="none" noProof="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UCL Covid Social Study - finalise mediation approach  (Oct 25) and finish paper write up (November 25).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PROTECT secondary data – merge Covid-19 data/adjust models (winter 25) and write up paper (March 26) </a:t>
            </a:r>
          </a:p>
          <a:p>
            <a:pPr marL="342900" marR="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Year 1 n</a:t>
            </a:r>
            <a:r>
              <a:rPr lang="en-GB" sz="2000" b="0" i="0" u="none" strike="noStrike" cap="none" noProof="0" dirty="0">
                <a:solidFill>
                  <a:schemeClr val="dk1"/>
                </a:solidFill>
                <a:latin typeface="Sen" panose="020B0604020202020204" charset="0"/>
                <a:ea typeface="Sen"/>
                <a:cs typeface="Sen"/>
                <a:sym typeface="Sen"/>
              </a:rPr>
              <a:t>ested study analyses (Spring/ Summer 26) </a:t>
            </a:r>
          </a:p>
        </p:txBody>
      </p:sp>
      <p:sp>
        <p:nvSpPr>
          <p:cNvPr id="148" name="Google Shape;148;p6"/>
          <p:cNvSpPr/>
          <p:nvPr/>
        </p:nvSpPr>
        <p:spPr>
          <a:xfrm>
            <a:off x="0" y="6725572"/>
            <a:ext cx="6096000" cy="132300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096000" y="6725572"/>
            <a:ext cx="6096000" cy="1323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>
            <a:off x="0" y="6610265"/>
            <a:ext cx="12192000" cy="115200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8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6" descr="A flag with yellow stars in a 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2661" y="300128"/>
            <a:ext cx="754544" cy="49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 descr="A picture containing font, graphics, symbol,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22293" y="328322"/>
            <a:ext cx="1495593" cy="44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627" y="-85724"/>
            <a:ext cx="2631234" cy="124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5CADB1-6B78-A7FF-F17F-8DBF66B54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48" y="1796800"/>
            <a:ext cx="10950104" cy="17269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ctrTitle"/>
          </p:nvPr>
        </p:nvSpPr>
        <p:spPr>
          <a:xfrm>
            <a:off x="1524000" y="2224005"/>
            <a:ext cx="9144000" cy="12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6000"/>
              <a:buFont typeface="Fira Sans"/>
              <a:buNone/>
            </a:pPr>
            <a:r>
              <a:rPr lang="sv-SE" b="1" dirty="0">
                <a:solidFill>
                  <a:srgbClr val="3C3C3B"/>
                </a:solidFill>
                <a:latin typeface="Fira Sans"/>
                <a:ea typeface="Fira Sans"/>
                <a:cs typeface="Fira Sans"/>
                <a:sym typeface="Fira Sans"/>
              </a:rPr>
              <a:t>Thank you</a:t>
            </a:r>
            <a:endParaRPr b="1" dirty="0">
              <a:solidFill>
                <a:srgbClr val="3C3C3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59" name="Google Shape;159;p7" descr="A picture containing graphics, graphic design, font,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-7286"/>
            <a:ext cx="4320425" cy="204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1524000" y="379648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2400"/>
              <a:buNone/>
            </a:pPr>
            <a:r>
              <a:rPr lang="en-GB" dirty="0"/>
              <a:t>Leanne Martin | University of Exeter</a:t>
            </a:r>
            <a:endParaRPr dirty="0"/>
          </a:p>
        </p:txBody>
      </p:sp>
      <p:sp>
        <p:nvSpPr>
          <p:cNvPr id="161" name="Google Shape;161;p7"/>
          <p:cNvSpPr/>
          <p:nvPr/>
        </p:nvSpPr>
        <p:spPr>
          <a:xfrm>
            <a:off x="0" y="5901772"/>
            <a:ext cx="6096000" cy="132428"/>
          </a:xfrm>
          <a:prstGeom prst="rect">
            <a:avLst/>
          </a:prstGeom>
          <a:solidFill>
            <a:srgbClr val="00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6096000" y="5901772"/>
            <a:ext cx="6096000" cy="132428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/>
        </p:nvSpPr>
        <p:spPr>
          <a:xfrm>
            <a:off x="3048000" y="6212415"/>
            <a:ext cx="6096000" cy="54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Sen"/>
                <a:ea typeface="Sen"/>
                <a:cs typeface="Sen"/>
                <a:sym typeface="Sen"/>
              </a:rPr>
              <a:t>The Resonate project is funded by the European Union’s Horizons Europe Research and Innovation programme under grant agreement No. 101081420 and co-funded by the UK Research and Innovation grant award No. 10063874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 descr="A flag with yellow stars in a circl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688" y="6130031"/>
            <a:ext cx="952549" cy="62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 descr="A picture containing font, graphics, symbol, 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76972" y="6262448"/>
            <a:ext cx="1686557" cy="4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0" y="5786465"/>
            <a:ext cx="12192000" cy="115307"/>
          </a:xfrm>
          <a:prstGeom prst="rect">
            <a:avLst/>
          </a:prstGeom>
          <a:solidFill>
            <a:srgbClr val="49B17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3921</TotalTime>
  <Words>1252</Words>
  <Application>Microsoft Office PowerPoint</Application>
  <PresentationFormat>Widescreen</PresentationFormat>
  <Paragraphs>130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Fira Sans</vt:lpstr>
      <vt:lpstr>Sen</vt:lpstr>
      <vt:lpstr>Calibri</vt:lpstr>
      <vt:lpstr>Arial</vt:lpstr>
      <vt:lpstr>Office Theme</vt:lpstr>
      <vt:lpstr>Case Study 2</vt:lpstr>
      <vt:lpstr>CS2 Objectives</vt:lpstr>
      <vt:lpstr>Updates on data collection and analysis </vt:lpstr>
      <vt:lpstr>Updates on data collection and analysis </vt:lpstr>
      <vt:lpstr>Updates on data collection and analysis   </vt:lpstr>
      <vt:lpstr>Updates on data collection and analysis PROTECT Nested Study </vt:lpstr>
      <vt:lpstr>Upcoming challenges</vt:lpstr>
      <vt:lpstr>Timeline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Addi Wala</dc:creator>
  <cp:lastModifiedBy>Martin, Leanne</cp:lastModifiedBy>
  <cp:revision>1</cp:revision>
  <dcterms:modified xsi:type="dcterms:W3CDTF">2025-09-18T04:01:41Z</dcterms:modified>
</cp:coreProperties>
</file>