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19" r:id="rId3"/>
    <p:sldId id="2632" r:id="rId4"/>
    <p:sldId id="2620" r:id="rId5"/>
    <p:sldId id="2621" r:id="rId6"/>
    <p:sldId id="2635" r:id="rId7"/>
    <p:sldId id="2640" r:id="rId8"/>
    <p:sldId id="2633" r:id="rId9"/>
    <p:sldId id="2641" r:id="rId10"/>
    <p:sldId id="2622" r:id="rId11"/>
    <p:sldId id="2639" r:id="rId12"/>
    <p:sldId id="257" r:id="rId13"/>
    <p:sldId id="263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270"/>
    <a:srgbClr val="00A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80818" autoAdjust="0"/>
  </p:normalViewPr>
  <p:slideViewPr>
    <p:cSldViewPr snapToGrid="0">
      <p:cViewPr varScale="1">
        <p:scale>
          <a:sx n="74" d="100"/>
          <a:sy n="74" d="100"/>
        </p:scale>
        <p:origin x="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B0959-5974-44E7-AF1F-513F93633ECA}" type="datetimeFigureOut">
              <a:rPr lang="de-DE" smtClean="0"/>
              <a:t>18.09.2025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2CC39-CA03-443D-91C0-F01420F9E6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04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4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59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3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5257800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3"/>
          <p:cNvSpPr/>
          <p:nvPr/>
        </p:nvSpPr>
        <p:spPr>
          <a:xfrm>
            <a:off x="983974" y="1192695"/>
            <a:ext cx="546653" cy="5466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#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 txBox="1">
            <a:spLocks noGrp="1"/>
          </p:cNvSpPr>
          <p:nvPr>
            <p:ph type="body" idx="1"/>
          </p:nvPr>
        </p:nvSpPr>
        <p:spPr>
          <a:xfrm>
            <a:off x="1921694" y="1279065"/>
            <a:ext cx="5051097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600"/>
              <a:buNone/>
              <a:defRPr sz="1600" b="0" i="0">
                <a:solidFill>
                  <a:srgbClr val="2E4A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/>
          <p:nvPr/>
        </p:nvSpPr>
        <p:spPr>
          <a:xfrm>
            <a:off x="983974" y="2226364"/>
            <a:ext cx="546653" cy="5466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#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 txBox="1">
            <a:spLocks noGrp="1"/>
          </p:cNvSpPr>
          <p:nvPr>
            <p:ph type="body" idx="2"/>
          </p:nvPr>
        </p:nvSpPr>
        <p:spPr>
          <a:xfrm>
            <a:off x="1921694" y="2312734"/>
            <a:ext cx="5051097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600"/>
              <a:buNone/>
              <a:defRPr sz="1600" b="0" i="0">
                <a:solidFill>
                  <a:srgbClr val="2E4A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/>
          <p:nvPr/>
        </p:nvSpPr>
        <p:spPr>
          <a:xfrm>
            <a:off x="983974" y="3260033"/>
            <a:ext cx="546653" cy="5466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#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 txBox="1">
            <a:spLocks noGrp="1"/>
          </p:cNvSpPr>
          <p:nvPr>
            <p:ph type="body" idx="3"/>
          </p:nvPr>
        </p:nvSpPr>
        <p:spPr>
          <a:xfrm>
            <a:off x="1921694" y="3346403"/>
            <a:ext cx="5051097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600"/>
              <a:buNone/>
              <a:defRPr sz="1600" b="0" i="0">
                <a:solidFill>
                  <a:srgbClr val="2E4A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/>
          <p:nvPr/>
        </p:nvSpPr>
        <p:spPr>
          <a:xfrm>
            <a:off x="983974" y="4313578"/>
            <a:ext cx="546653" cy="5466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#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 txBox="1">
            <a:spLocks noGrp="1"/>
          </p:cNvSpPr>
          <p:nvPr>
            <p:ph type="body" idx="4"/>
          </p:nvPr>
        </p:nvSpPr>
        <p:spPr>
          <a:xfrm>
            <a:off x="1921694" y="4399948"/>
            <a:ext cx="5051097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600"/>
              <a:buNone/>
              <a:defRPr sz="1600" b="0" i="0">
                <a:solidFill>
                  <a:srgbClr val="2E4A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/>
          <p:nvPr/>
        </p:nvSpPr>
        <p:spPr>
          <a:xfrm>
            <a:off x="983974" y="5453495"/>
            <a:ext cx="546653" cy="5466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#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 txBox="1">
            <a:spLocks noGrp="1"/>
          </p:cNvSpPr>
          <p:nvPr>
            <p:ph type="body" idx="5"/>
          </p:nvPr>
        </p:nvSpPr>
        <p:spPr>
          <a:xfrm>
            <a:off x="1921694" y="5539865"/>
            <a:ext cx="5051097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600"/>
              <a:buNone/>
              <a:defRPr sz="1600" b="0" i="0">
                <a:solidFill>
                  <a:srgbClr val="2E4A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476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">
  <p:cSld name="Title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4"/>
          <p:cNvSpPr/>
          <p:nvPr/>
        </p:nvSpPr>
        <p:spPr>
          <a:xfrm>
            <a:off x="5676429" y="1213164"/>
            <a:ext cx="5186127" cy="22158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7" name="Google Shape;77;p24"/>
          <p:cNvSpPr>
            <a:spLocks noGrp="1"/>
          </p:cNvSpPr>
          <p:nvPr>
            <p:ph type="pic" idx="2"/>
          </p:nvPr>
        </p:nvSpPr>
        <p:spPr>
          <a:xfrm>
            <a:off x="5676429" y="1227035"/>
            <a:ext cx="5157459" cy="2201965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24"/>
          <p:cNvSpPr/>
          <p:nvPr/>
        </p:nvSpPr>
        <p:spPr>
          <a:xfrm>
            <a:off x="5676429" y="3820562"/>
            <a:ext cx="5186127" cy="22158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9" name="Google Shape;79;p24"/>
          <p:cNvSpPr>
            <a:spLocks noGrp="1"/>
          </p:cNvSpPr>
          <p:nvPr>
            <p:ph type="pic" idx="3"/>
          </p:nvPr>
        </p:nvSpPr>
        <p:spPr>
          <a:xfrm>
            <a:off x="5676429" y="3834433"/>
            <a:ext cx="5157459" cy="220196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24"/>
          <p:cNvSpPr txBox="1">
            <a:spLocks noGrp="1"/>
          </p:cNvSpPr>
          <p:nvPr>
            <p:ph type="body" idx="1"/>
          </p:nvPr>
        </p:nvSpPr>
        <p:spPr>
          <a:xfrm>
            <a:off x="418628" y="1914965"/>
            <a:ext cx="4738829" cy="300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3280535" cy="34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566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Picture">
  <p:cSld name="Title Content Pictur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5"/>
          <p:cNvSpPr>
            <a:spLocks noGrp="1"/>
          </p:cNvSpPr>
          <p:nvPr>
            <p:ph type="pic" idx="2"/>
          </p:nvPr>
        </p:nvSpPr>
        <p:spPr>
          <a:xfrm>
            <a:off x="5676429" y="0"/>
            <a:ext cx="6531523" cy="5522614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5"/>
          <p:cNvSpPr/>
          <p:nvPr/>
        </p:nvSpPr>
        <p:spPr>
          <a:xfrm>
            <a:off x="5770068" y="5723668"/>
            <a:ext cx="78377" cy="67566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7" name="Google Shape;87;p25"/>
          <p:cNvSpPr txBox="1">
            <a:spLocks noGrp="1"/>
          </p:cNvSpPr>
          <p:nvPr>
            <p:ph type="body" idx="1"/>
          </p:nvPr>
        </p:nvSpPr>
        <p:spPr>
          <a:xfrm>
            <a:off x="418629" y="1086416"/>
            <a:ext cx="5020082" cy="443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8" name="Google Shape;8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5"/>
          <p:cNvSpPr txBox="1">
            <a:spLocks noGrp="1"/>
          </p:cNvSpPr>
          <p:nvPr>
            <p:ph type="body" idx="3"/>
          </p:nvPr>
        </p:nvSpPr>
        <p:spPr>
          <a:xfrm>
            <a:off x="5866506" y="5656525"/>
            <a:ext cx="4307413" cy="26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3280535" cy="34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5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680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icture Content">
  <p:cSld name="Title Picture Conte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>
            <a:spLocks noGrp="1"/>
          </p:cNvSpPr>
          <p:nvPr>
            <p:ph type="pic" idx="2"/>
          </p:nvPr>
        </p:nvSpPr>
        <p:spPr>
          <a:xfrm>
            <a:off x="0" y="0"/>
            <a:ext cx="6111952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6"/>
          <p:cNvSpPr/>
          <p:nvPr/>
        </p:nvSpPr>
        <p:spPr>
          <a:xfrm rot="-5400000">
            <a:off x="6628924" y="6572266"/>
            <a:ext cx="78377" cy="67566"/>
          </a:xfrm>
          <a:prstGeom prst="triangle">
            <a:avLst>
              <a:gd name="adj" fmla="val 50000"/>
            </a:avLst>
          </a:prstGeom>
          <a:solidFill>
            <a:srgbClr val="6F6F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6" name="Google Shape;96;p26"/>
          <p:cNvSpPr txBox="1">
            <a:spLocks noGrp="1"/>
          </p:cNvSpPr>
          <p:nvPr>
            <p:ph type="body" idx="1"/>
          </p:nvPr>
        </p:nvSpPr>
        <p:spPr>
          <a:xfrm>
            <a:off x="6514628" y="1924291"/>
            <a:ext cx="5257800" cy="300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7" name="Google Shape;9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6"/>
          <p:cNvSpPr txBox="1">
            <a:spLocks noGrp="1"/>
          </p:cNvSpPr>
          <p:nvPr>
            <p:ph type="title"/>
          </p:nvPr>
        </p:nvSpPr>
        <p:spPr>
          <a:xfrm>
            <a:off x="6514628" y="1132674"/>
            <a:ext cx="5257800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body" idx="3"/>
          </p:nvPr>
        </p:nvSpPr>
        <p:spPr>
          <a:xfrm>
            <a:off x="6783722" y="6510529"/>
            <a:ext cx="4307413" cy="26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26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738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Picture 2">
  <p:cSld name="Title Content Picture 2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>
            <a:spLocks noGrp="1"/>
          </p:cNvSpPr>
          <p:nvPr>
            <p:ph type="body" idx="1"/>
          </p:nvPr>
        </p:nvSpPr>
        <p:spPr>
          <a:xfrm>
            <a:off x="418629" y="999985"/>
            <a:ext cx="4341028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4" name="Google Shape;104;p27"/>
          <p:cNvSpPr/>
          <p:nvPr/>
        </p:nvSpPr>
        <p:spPr>
          <a:xfrm>
            <a:off x="5177781" y="6075241"/>
            <a:ext cx="78377" cy="67566"/>
          </a:xfrm>
          <a:prstGeom prst="triangle">
            <a:avLst>
              <a:gd name="adj" fmla="val 50000"/>
            </a:avLst>
          </a:prstGeom>
          <a:solidFill>
            <a:srgbClr val="6F6F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5" name="Google Shape;105;p27"/>
          <p:cNvSpPr>
            <a:spLocks noGrp="1"/>
          </p:cNvSpPr>
          <p:nvPr>
            <p:ph type="pic" idx="2"/>
          </p:nvPr>
        </p:nvSpPr>
        <p:spPr>
          <a:xfrm>
            <a:off x="5033818" y="999984"/>
            <a:ext cx="6739553" cy="4873625"/>
          </a:xfrm>
          <a:prstGeom prst="rect">
            <a:avLst/>
          </a:prstGeom>
          <a:noFill/>
          <a:ln>
            <a:noFill/>
          </a:ln>
        </p:spPr>
      </p:sp>
      <p:pic>
        <p:nvPicPr>
          <p:cNvPr id="106" name="Google Shape;10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7"/>
          <p:cNvSpPr txBox="1">
            <a:spLocks noGrp="1"/>
          </p:cNvSpPr>
          <p:nvPr>
            <p:ph type="body" idx="3"/>
          </p:nvPr>
        </p:nvSpPr>
        <p:spPr>
          <a:xfrm>
            <a:off x="5256158" y="6008098"/>
            <a:ext cx="4307413" cy="26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3280535" cy="34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674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>
  <p:cSld name="Deux contenu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body" idx="1"/>
          </p:nvPr>
        </p:nvSpPr>
        <p:spPr>
          <a:xfrm>
            <a:off x="418629" y="1725509"/>
            <a:ext cx="5495154" cy="400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2"/>
          </p:nvPr>
        </p:nvSpPr>
        <p:spPr>
          <a:xfrm>
            <a:off x="6277274" y="1725509"/>
            <a:ext cx="5495154" cy="400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8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3280535" cy="34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94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Pictures">
  <p:cSld name="Two Content Picture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>
            <a:spLocks noGrp="1"/>
          </p:cNvSpPr>
          <p:nvPr>
            <p:ph type="pic" idx="2"/>
          </p:nvPr>
        </p:nvSpPr>
        <p:spPr>
          <a:xfrm>
            <a:off x="3350513" y="1475840"/>
            <a:ext cx="1988297" cy="1977886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p29"/>
          <p:cNvSpPr>
            <a:spLocks noGrp="1"/>
          </p:cNvSpPr>
          <p:nvPr>
            <p:ph type="pic" idx="3"/>
          </p:nvPr>
        </p:nvSpPr>
        <p:spPr>
          <a:xfrm>
            <a:off x="7378581" y="1488766"/>
            <a:ext cx="1988297" cy="1977886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21" name="Google Shape;121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9"/>
          <p:cNvSpPr txBox="1">
            <a:spLocks noGrp="1"/>
          </p:cNvSpPr>
          <p:nvPr>
            <p:ph type="body" idx="1"/>
          </p:nvPr>
        </p:nvSpPr>
        <p:spPr>
          <a:xfrm>
            <a:off x="3162257" y="3842671"/>
            <a:ext cx="2363788" cy="44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 i="0"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body" idx="4"/>
          </p:nvPr>
        </p:nvSpPr>
        <p:spPr>
          <a:xfrm>
            <a:off x="7190835" y="3851532"/>
            <a:ext cx="2363788" cy="44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 i="0"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body" idx="5"/>
          </p:nvPr>
        </p:nvSpPr>
        <p:spPr>
          <a:xfrm>
            <a:off x="3162257" y="4463189"/>
            <a:ext cx="2363788" cy="182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C8C8C"/>
              </a:buClr>
              <a:buSzPts val="1600"/>
              <a:buNone/>
              <a:defRPr sz="1600">
                <a:solidFill>
                  <a:srgbClr val="8C8C8C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body" idx="6"/>
          </p:nvPr>
        </p:nvSpPr>
        <p:spPr>
          <a:xfrm>
            <a:off x="7209495" y="4463189"/>
            <a:ext cx="2363788" cy="182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C8C8C"/>
              </a:buClr>
              <a:buSzPts val="1600"/>
              <a:buNone/>
              <a:defRPr sz="1600">
                <a:solidFill>
                  <a:srgbClr val="8C8C8C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3280535" cy="34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9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794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Elements">
  <p:cSld name="4 Element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 txBox="1">
            <a:spLocks noGrp="1"/>
          </p:cNvSpPr>
          <p:nvPr>
            <p:ph type="body" idx="1"/>
          </p:nvPr>
        </p:nvSpPr>
        <p:spPr>
          <a:xfrm>
            <a:off x="3009425" y="2909963"/>
            <a:ext cx="2847911" cy="442681"/>
          </a:xfrm>
          <a:prstGeom prst="rect">
            <a:avLst/>
          </a:prstGeom>
          <a:solidFill>
            <a:srgbClr val="6DAC37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1" name="Google Shape;13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0"/>
          <p:cNvSpPr>
            <a:spLocks noGrp="1"/>
          </p:cNvSpPr>
          <p:nvPr>
            <p:ph type="pic" idx="2"/>
          </p:nvPr>
        </p:nvSpPr>
        <p:spPr>
          <a:xfrm>
            <a:off x="3008281" y="1161092"/>
            <a:ext cx="2847912" cy="1748871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30"/>
          <p:cNvSpPr>
            <a:spLocks noGrp="1"/>
          </p:cNvSpPr>
          <p:nvPr>
            <p:ph type="pic" idx="3"/>
          </p:nvPr>
        </p:nvSpPr>
        <p:spPr>
          <a:xfrm>
            <a:off x="6397525" y="1161092"/>
            <a:ext cx="2847912" cy="1748871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30"/>
          <p:cNvSpPr/>
          <p:nvPr/>
        </p:nvSpPr>
        <p:spPr>
          <a:xfrm>
            <a:off x="6399172" y="2909964"/>
            <a:ext cx="2847912" cy="442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5" name="Google Shape;135;p30"/>
          <p:cNvSpPr txBox="1">
            <a:spLocks noGrp="1"/>
          </p:cNvSpPr>
          <p:nvPr>
            <p:ph type="body" idx="4"/>
          </p:nvPr>
        </p:nvSpPr>
        <p:spPr>
          <a:xfrm>
            <a:off x="6399170" y="2909963"/>
            <a:ext cx="2847911" cy="44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30"/>
          <p:cNvSpPr txBox="1">
            <a:spLocks noGrp="1"/>
          </p:cNvSpPr>
          <p:nvPr>
            <p:ph type="body" idx="5"/>
          </p:nvPr>
        </p:nvSpPr>
        <p:spPr>
          <a:xfrm>
            <a:off x="3009425" y="5385309"/>
            <a:ext cx="2847911" cy="442681"/>
          </a:xfrm>
          <a:prstGeom prst="rect">
            <a:avLst/>
          </a:prstGeom>
          <a:solidFill>
            <a:srgbClr val="0DB5C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30"/>
          <p:cNvSpPr>
            <a:spLocks noGrp="1"/>
          </p:cNvSpPr>
          <p:nvPr>
            <p:ph type="pic" idx="6"/>
          </p:nvPr>
        </p:nvSpPr>
        <p:spPr>
          <a:xfrm>
            <a:off x="3008281" y="3636438"/>
            <a:ext cx="2847912" cy="1748871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30"/>
          <p:cNvSpPr>
            <a:spLocks noGrp="1"/>
          </p:cNvSpPr>
          <p:nvPr>
            <p:ph type="pic" idx="7"/>
          </p:nvPr>
        </p:nvSpPr>
        <p:spPr>
          <a:xfrm>
            <a:off x="6397525" y="3636438"/>
            <a:ext cx="2847912" cy="1748871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0"/>
          <p:cNvSpPr/>
          <p:nvPr/>
        </p:nvSpPr>
        <p:spPr>
          <a:xfrm>
            <a:off x="6399172" y="5385310"/>
            <a:ext cx="2847912" cy="442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0" name="Google Shape;140;p30"/>
          <p:cNvSpPr txBox="1">
            <a:spLocks noGrp="1"/>
          </p:cNvSpPr>
          <p:nvPr>
            <p:ph type="body" idx="8"/>
          </p:nvPr>
        </p:nvSpPr>
        <p:spPr>
          <a:xfrm>
            <a:off x="6399170" y="5385309"/>
            <a:ext cx="2847911" cy="44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3280535" cy="34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0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239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Elements">
  <p:cSld name="6 Elemen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>
            <a:spLocks noGrp="1"/>
          </p:cNvSpPr>
          <p:nvPr>
            <p:ph type="body" idx="1"/>
          </p:nvPr>
        </p:nvSpPr>
        <p:spPr>
          <a:xfrm>
            <a:off x="4662735" y="2909963"/>
            <a:ext cx="2847911" cy="4426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1"/>
          <p:cNvSpPr/>
          <p:nvPr/>
        </p:nvSpPr>
        <p:spPr>
          <a:xfrm>
            <a:off x="1272347" y="2909964"/>
            <a:ext cx="2847912" cy="442680"/>
          </a:xfrm>
          <a:prstGeom prst="rect">
            <a:avLst/>
          </a:prstGeom>
          <a:solidFill>
            <a:srgbClr val="0DB5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47" name="Google Shape;14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1"/>
          <p:cNvSpPr>
            <a:spLocks noGrp="1"/>
          </p:cNvSpPr>
          <p:nvPr>
            <p:ph type="pic" idx="2"/>
          </p:nvPr>
        </p:nvSpPr>
        <p:spPr>
          <a:xfrm>
            <a:off x="1272347" y="1161092"/>
            <a:ext cx="2847912" cy="1748871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31"/>
          <p:cNvSpPr>
            <a:spLocks noGrp="1"/>
          </p:cNvSpPr>
          <p:nvPr>
            <p:ph type="pic" idx="3"/>
          </p:nvPr>
        </p:nvSpPr>
        <p:spPr>
          <a:xfrm>
            <a:off x="4661591" y="1161092"/>
            <a:ext cx="2847912" cy="1748871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31"/>
          <p:cNvSpPr>
            <a:spLocks noGrp="1"/>
          </p:cNvSpPr>
          <p:nvPr>
            <p:ph type="pic" idx="4"/>
          </p:nvPr>
        </p:nvSpPr>
        <p:spPr>
          <a:xfrm>
            <a:off x="8050835" y="1161092"/>
            <a:ext cx="2847912" cy="1748871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31"/>
          <p:cNvSpPr txBox="1">
            <a:spLocks noGrp="1"/>
          </p:cNvSpPr>
          <p:nvPr>
            <p:ph type="body" idx="5"/>
          </p:nvPr>
        </p:nvSpPr>
        <p:spPr>
          <a:xfrm>
            <a:off x="1272345" y="2909963"/>
            <a:ext cx="2847911" cy="44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1"/>
          <p:cNvSpPr/>
          <p:nvPr/>
        </p:nvSpPr>
        <p:spPr>
          <a:xfrm>
            <a:off x="8071741" y="2909963"/>
            <a:ext cx="2847912" cy="442680"/>
          </a:xfrm>
          <a:prstGeom prst="rect">
            <a:avLst/>
          </a:prstGeom>
          <a:solidFill>
            <a:srgbClr val="0DB5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3" name="Google Shape;153;p31"/>
          <p:cNvSpPr txBox="1">
            <a:spLocks noGrp="1"/>
          </p:cNvSpPr>
          <p:nvPr>
            <p:ph type="body" idx="6"/>
          </p:nvPr>
        </p:nvSpPr>
        <p:spPr>
          <a:xfrm>
            <a:off x="8052480" y="2909963"/>
            <a:ext cx="2847911" cy="44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body" idx="7"/>
          </p:nvPr>
        </p:nvSpPr>
        <p:spPr>
          <a:xfrm>
            <a:off x="4662735" y="5385309"/>
            <a:ext cx="2847911" cy="4426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1"/>
          <p:cNvSpPr/>
          <p:nvPr/>
        </p:nvSpPr>
        <p:spPr>
          <a:xfrm>
            <a:off x="1272347" y="5385310"/>
            <a:ext cx="2847912" cy="442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6" name="Google Shape;156;p31"/>
          <p:cNvSpPr>
            <a:spLocks noGrp="1"/>
          </p:cNvSpPr>
          <p:nvPr>
            <p:ph type="pic" idx="8"/>
          </p:nvPr>
        </p:nvSpPr>
        <p:spPr>
          <a:xfrm>
            <a:off x="1272347" y="3636438"/>
            <a:ext cx="2847912" cy="1748871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31"/>
          <p:cNvSpPr>
            <a:spLocks noGrp="1"/>
          </p:cNvSpPr>
          <p:nvPr>
            <p:ph type="pic" idx="9"/>
          </p:nvPr>
        </p:nvSpPr>
        <p:spPr>
          <a:xfrm>
            <a:off x="4661591" y="3636438"/>
            <a:ext cx="2847912" cy="1748871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31"/>
          <p:cNvSpPr>
            <a:spLocks noGrp="1"/>
          </p:cNvSpPr>
          <p:nvPr>
            <p:ph type="pic" idx="13"/>
          </p:nvPr>
        </p:nvSpPr>
        <p:spPr>
          <a:xfrm>
            <a:off x="8050835" y="3636438"/>
            <a:ext cx="2847912" cy="1748871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31"/>
          <p:cNvSpPr txBox="1">
            <a:spLocks noGrp="1"/>
          </p:cNvSpPr>
          <p:nvPr>
            <p:ph type="body" idx="14"/>
          </p:nvPr>
        </p:nvSpPr>
        <p:spPr>
          <a:xfrm>
            <a:off x="1272345" y="5385309"/>
            <a:ext cx="2847911" cy="44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1"/>
          <p:cNvSpPr/>
          <p:nvPr/>
        </p:nvSpPr>
        <p:spPr>
          <a:xfrm>
            <a:off x="8052482" y="5385310"/>
            <a:ext cx="2847912" cy="442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1" name="Google Shape;161;p31"/>
          <p:cNvSpPr txBox="1">
            <a:spLocks noGrp="1"/>
          </p:cNvSpPr>
          <p:nvPr>
            <p:ph type="body" idx="15"/>
          </p:nvPr>
        </p:nvSpPr>
        <p:spPr>
          <a:xfrm>
            <a:off x="8052480" y="5385309"/>
            <a:ext cx="2847911" cy="44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1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3280535" cy="34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1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56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2"/>
          <p:cNvSpPr/>
          <p:nvPr/>
        </p:nvSpPr>
        <p:spPr>
          <a:xfrm>
            <a:off x="3643746" y="1650670"/>
            <a:ext cx="1413164" cy="1413164"/>
          </a:xfrm>
          <a:prstGeom prst="ellipse">
            <a:avLst/>
          </a:prstGeom>
          <a:noFill/>
          <a:ln w="12700" cap="flat" cmpd="sng">
            <a:solidFill>
              <a:srgbClr val="2E4A5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8" name="Google Shape;168;p32"/>
          <p:cNvSpPr/>
          <p:nvPr/>
        </p:nvSpPr>
        <p:spPr>
          <a:xfrm>
            <a:off x="3643746" y="4393870"/>
            <a:ext cx="1413164" cy="1413164"/>
          </a:xfrm>
          <a:prstGeom prst="ellipse">
            <a:avLst/>
          </a:prstGeom>
          <a:noFill/>
          <a:ln w="12700" cap="flat" cmpd="sng">
            <a:solidFill>
              <a:srgbClr val="2E4A5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169" name="Google Shape;169;p32"/>
          <p:cNvCxnSpPr>
            <a:stCxn id="167" idx="4"/>
            <a:endCxn id="168" idx="0"/>
          </p:cNvCxnSpPr>
          <p:nvPr/>
        </p:nvCxnSpPr>
        <p:spPr>
          <a:xfrm>
            <a:off x="4350328" y="3063834"/>
            <a:ext cx="0" cy="13299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32"/>
          <p:cNvCxnSpPr/>
          <p:nvPr/>
        </p:nvCxnSpPr>
        <p:spPr>
          <a:xfrm>
            <a:off x="4350328" y="5807034"/>
            <a:ext cx="0" cy="1330036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32"/>
          <p:cNvSpPr txBox="1">
            <a:spLocks noGrp="1"/>
          </p:cNvSpPr>
          <p:nvPr>
            <p:ph type="body" idx="1"/>
          </p:nvPr>
        </p:nvSpPr>
        <p:spPr>
          <a:xfrm>
            <a:off x="5609111" y="2038908"/>
            <a:ext cx="5051097" cy="91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>
                <a:solidFill>
                  <a:srgbClr val="3A383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body" idx="2"/>
          </p:nvPr>
        </p:nvSpPr>
        <p:spPr>
          <a:xfrm>
            <a:off x="5609111" y="1587645"/>
            <a:ext cx="5051097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600"/>
              <a:buNone/>
              <a:defRPr sz="16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body" idx="3"/>
          </p:nvPr>
        </p:nvSpPr>
        <p:spPr>
          <a:xfrm>
            <a:off x="5609111" y="4888986"/>
            <a:ext cx="5051097" cy="91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>
                <a:solidFill>
                  <a:srgbClr val="3A383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4"/>
          </p:nvPr>
        </p:nvSpPr>
        <p:spPr>
          <a:xfrm>
            <a:off x="5609111" y="4437723"/>
            <a:ext cx="5051097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600"/>
              <a:buNone/>
              <a:defRPr sz="16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3280535" cy="34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2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511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/>
          <p:nvPr/>
        </p:nvSpPr>
        <p:spPr>
          <a:xfrm>
            <a:off x="241161" y="241161"/>
            <a:ext cx="11709680" cy="6387554"/>
          </a:xfrm>
          <a:prstGeom prst="rect">
            <a:avLst/>
          </a:prstGeom>
          <a:solidFill>
            <a:srgbClr val="0DB5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" name="Google Shape;21;p15"/>
          <p:cNvSpPr txBox="1">
            <a:spLocks noGrp="1"/>
          </p:cNvSpPr>
          <p:nvPr>
            <p:ph type="ctrTitle"/>
          </p:nvPr>
        </p:nvSpPr>
        <p:spPr>
          <a:xfrm>
            <a:off x="2270928" y="2843685"/>
            <a:ext cx="7650144" cy="58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Open Sans ExtraBold"/>
              <a:buNone/>
              <a:defRPr sz="3600" b="1" i="0"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811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2">
  <p:cSld name="Timeline 2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3"/>
          <p:cNvSpPr/>
          <p:nvPr/>
        </p:nvSpPr>
        <p:spPr>
          <a:xfrm>
            <a:off x="3643746" y="1650670"/>
            <a:ext cx="1413164" cy="1413164"/>
          </a:xfrm>
          <a:prstGeom prst="ellipse">
            <a:avLst/>
          </a:prstGeom>
          <a:noFill/>
          <a:ln w="12700" cap="flat" cmpd="sng">
            <a:solidFill>
              <a:srgbClr val="2E4A5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1" name="Google Shape;181;p33"/>
          <p:cNvSpPr/>
          <p:nvPr/>
        </p:nvSpPr>
        <p:spPr>
          <a:xfrm>
            <a:off x="3643746" y="4393870"/>
            <a:ext cx="1413164" cy="1413164"/>
          </a:xfrm>
          <a:prstGeom prst="ellipse">
            <a:avLst/>
          </a:prstGeom>
          <a:noFill/>
          <a:ln w="12700" cap="flat" cmpd="sng">
            <a:solidFill>
              <a:srgbClr val="2E4A5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182" name="Google Shape;182;p33"/>
          <p:cNvCxnSpPr>
            <a:stCxn id="180" idx="4"/>
            <a:endCxn id="181" idx="0"/>
          </p:cNvCxnSpPr>
          <p:nvPr/>
        </p:nvCxnSpPr>
        <p:spPr>
          <a:xfrm>
            <a:off x="4350328" y="3063834"/>
            <a:ext cx="0" cy="13299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33"/>
          <p:cNvCxnSpPr/>
          <p:nvPr/>
        </p:nvCxnSpPr>
        <p:spPr>
          <a:xfrm>
            <a:off x="4378038" y="0"/>
            <a:ext cx="0" cy="1655197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33"/>
          <p:cNvSpPr txBox="1">
            <a:spLocks noGrp="1"/>
          </p:cNvSpPr>
          <p:nvPr>
            <p:ph type="body" idx="1"/>
          </p:nvPr>
        </p:nvSpPr>
        <p:spPr>
          <a:xfrm>
            <a:off x="5609111" y="2101933"/>
            <a:ext cx="5051097" cy="91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>
                <a:solidFill>
                  <a:srgbClr val="3A383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body" idx="2"/>
          </p:nvPr>
        </p:nvSpPr>
        <p:spPr>
          <a:xfrm>
            <a:off x="5609111" y="1650670"/>
            <a:ext cx="5051097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600"/>
              <a:buNone/>
              <a:defRPr sz="16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33"/>
          <p:cNvSpPr txBox="1">
            <a:spLocks noGrp="1"/>
          </p:cNvSpPr>
          <p:nvPr>
            <p:ph type="body" idx="3"/>
          </p:nvPr>
        </p:nvSpPr>
        <p:spPr>
          <a:xfrm>
            <a:off x="5609111" y="4845133"/>
            <a:ext cx="5051097" cy="91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>
                <a:solidFill>
                  <a:srgbClr val="3A383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33"/>
          <p:cNvSpPr txBox="1">
            <a:spLocks noGrp="1"/>
          </p:cNvSpPr>
          <p:nvPr>
            <p:ph type="body" idx="4"/>
          </p:nvPr>
        </p:nvSpPr>
        <p:spPr>
          <a:xfrm>
            <a:off x="5609111" y="4393870"/>
            <a:ext cx="5051097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600"/>
              <a:buNone/>
              <a:defRPr sz="16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33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3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3280535" cy="34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0" name="Google Shape;19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168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nected elements">
  <p:cSld name="Connected elem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1521" y="1547145"/>
            <a:ext cx="4169201" cy="416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4"/>
          <p:cNvSpPr txBox="1">
            <a:spLocks noGrp="1"/>
          </p:cNvSpPr>
          <p:nvPr>
            <p:ph type="body" idx="1"/>
          </p:nvPr>
        </p:nvSpPr>
        <p:spPr>
          <a:xfrm>
            <a:off x="418630" y="2035946"/>
            <a:ext cx="3436934" cy="69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 sz="1400">
                <a:solidFill>
                  <a:srgbClr val="3A383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34"/>
          <p:cNvSpPr txBox="1">
            <a:spLocks noGrp="1"/>
          </p:cNvSpPr>
          <p:nvPr>
            <p:ph type="body" idx="2"/>
          </p:nvPr>
        </p:nvSpPr>
        <p:spPr>
          <a:xfrm>
            <a:off x="418630" y="1584683"/>
            <a:ext cx="3436934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400"/>
              <a:buNone/>
              <a:defRPr sz="14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4"/>
          <p:cNvSpPr txBox="1">
            <a:spLocks noGrp="1"/>
          </p:cNvSpPr>
          <p:nvPr>
            <p:ph type="body" idx="3"/>
          </p:nvPr>
        </p:nvSpPr>
        <p:spPr>
          <a:xfrm>
            <a:off x="418630" y="4977109"/>
            <a:ext cx="3436934" cy="69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 sz="1400">
                <a:solidFill>
                  <a:srgbClr val="3A383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body" idx="4"/>
          </p:nvPr>
        </p:nvSpPr>
        <p:spPr>
          <a:xfrm>
            <a:off x="418630" y="4525846"/>
            <a:ext cx="3436934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400"/>
              <a:buNone/>
              <a:defRPr sz="14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5"/>
          </p:nvPr>
        </p:nvSpPr>
        <p:spPr>
          <a:xfrm>
            <a:off x="8355999" y="2035946"/>
            <a:ext cx="3436934" cy="69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 sz="1400">
                <a:solidFill>
                  <a:srgbClr val="3A383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4"/>
          <p:cNvSpPr txBox="1">
            <a:spLocks noGrp="1"/>
          </p:cNvSpPr>
          <p:nvPr>
            <p:ph type="body" idx="6"/>
          </p:nvPr>
        </p:nvSpPr>
        <p:spPr>
          <a:xfrm>
            <a:off x="8355999" y="1584683"/>
            <a:ext cx="3436934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400"/>
              <a:buNone/>
              <a:defRPr sz="14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34"/>
          <p:cNvSpPr txBox="1">
            <a:spLocks noGrp="1"/>
          </p:cNvSpPr>
          <p:nvPr>
            <p:ph type="body" idx="7"/>
          </p:nvPr>
        </p:nvSpPr>
        <p:spPr>
          <a:xfrm>
            <a:off x="8355999" y="4977109"/>
            <a:ext cx="3436934" cy="69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 sz="1400">
                <a:solidFill>
                  <a:srgbClr val="3A383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body" idx="8"/>
          </p:nvPr>
        </p:nvSpPr>
        <p:spPr>
          <a:xfrm>
            <a:off x="8355999" y="4525846"/>
            <a:ext cx="3436934" cy="37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400"/>
              <a:buNone/>
              <a:defRPr sz="14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34"/>
          <p:cNvSpPr>
            <a:spLocks noGrp="1"/>
          </p:cNvSpPr>
          <p:nvPr>
            <p:ph type="pic" idx="9"/>
          </p:nvPr>
        </p:nvSpPr>
        <p:spPr>
          <a:xfrm>
            <a:off x="4029098" y="1587793"/>
            <a:ext cx="1165071" cy="115897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3" name="Google Shape;203;p34"/>
          <p:cNvSpPr>
            <a:spLocks noGrp="1"/>
          </p:cNvSpPr>
          <p:nvPr>
            <p:ph type="pic" idx="13"/>
          </p:nvPr>
        </p:nvSpPr>
        <p:spPr>
          <a:xfrm>
            <a:off x="6960834" y="1587793"/>
            <a:ext cx="1165071" cy="115897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4" name="Google Shape;204;p34"/>
          <p:cNvSpPr>
            <a:spLocks noGrp="1"/>
          </p:cNvSpPr>
          <p:nvPr>
            <p:ph type="pic" idx="14"/>
          </p:nvPr>
        </p:nvSpPr>
        <p:spPr>
          <a:xfrm>
            <a:off x="4029098" y="4519529"/>
            <a:ext cx="1165071" cy="115897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5" name="Google Shape;205;p34"/>
          <p:cNvSpPr>
            <a:spLocks noGrp="1"/>
          </p:cNvSpPr>
          <p:nvPr>
            <p:ph type="pic" idx="15"/>
          </p:nvPr>
        </p:nvSpPr>
        <p:spPr>
          <a:xfrm>
            <a:off x="6960834" y="4519529"/>
            <a:ext cx="1165071" cy="115897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6" name="Google Shape;206;p34"/>
          <p:cNvSpPr/>
          <p:nvPr/>
        </p:nvSpPr>
        <p:spPr>
          <a:xfrm>
            <a:off x="5144474" y="2697068"/>
            <a:ext cx="1863298" cy="1863298"/>
          </a:xfrm>
          <a:prstGeom prst="ellipse">
            <a:avLst/>
          </a:prstGeom>
          <a:noFill/>
          <a:ln w="12700" cap="flat" cmpd="sng">
            <a:solidFill>
              <a:srgbClr val="2E4A5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7" name="Google Shape;207;p34"/>
          <p:cNvSpPr>
            <a:spLocks noGrp="1"/>
          </p:cNvSpPr>
          <p:nvPr>
            <p:ph type="body" idx="16"/>
          </p:nvPr>
        </p:nvSpPr>
        <p:spPr>
          <a:xfrm>
            <a:off x="5104718" y="2717838"/>
            <a:ext cx="1922151" cy="181163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34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3280535" cy="34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4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545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EB340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5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900"/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656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80376-70D4-434A-9FE8-25860FE7A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980F4A2-6931-45E6-B388-21F396287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FEF6AC-A639-49E2-BE4D-7702B637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9A02-5D7A-4179-BC2B-364D5F07DCCF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7615B6-9F28-46FF-8C8C-8467BAA39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251BC4-0F0F-48B6-87F1-120FEA195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DF56-D172-47F8-AABA-82A7D15CC5C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630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2">
  <p:cSld name="Title Content 2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6"/>
          <p:cNvSpPr txBox="1">
            <a:spLocks noGrp="1"/>
          </p:cNvSpPr>
          <p:nvPr>
            <p:ph type="body" idx="1"/>
          </p:nvPr>
        </p:nvSpPr>
        <p:spPr>
          <a:xfrm>
            <a:off x="418627" y="1161536"/>
            <a:ext cx="9669589" cy="470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3280535" cy="34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21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3280535" cy="34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31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/>
          <p:nvPr/>
        </p:nvSpPr>
        <p:spPr>
          <a:xfrm>
            <a:off x="241160" y="235223"/>
            <a:ext cx="11709680" cy="6387554"/>
          </a:xfrm>
          <a:prstGeom prst="rect">
            <a:avLst/>
          </a:prstGeom>
          <a:solidFill>
            <a:srgbClr val="6DAC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" name="Google Shape;35;p18"/>
          <p:cNvSpPr txBox="1">
            <a:spLocks noGrp="1"/>
          </p:cNvSpPr>
          <p:nvPr>
            <p:ph type="ctrTitle"/>
          </p:nvPr>
        </p:nvSpPr>
        <p:spPr>
          <a:xfrm>
            <a:off x="2270928" y="2843685"/>
            <a:ext cx="7650144" cy="58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Open Sans ExtraBold"/>
              <a:buNone/>
              <a:defRPr sz="3600" b="1" i="0"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03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/>
          <p:nvPr/>
        </p:nvSpPr>
        <p:spPr>
          <a:xfrm>
            <a:off x="871446" y="858824"/>
            <a:ext cx="10418225" cy="5051886"/>
          </a:xfrm>
          <a:prstGeom prst="rect">
            <a:avLst/>
          </a:prstGeom>
          <a:solidFill>
            <a:schemeClr val="lt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" name="Google Shape;38;p19"/>
          <p:cNvSpPr txBox="1">
            <a:spLocks noGrp="1"/>
          </p:cNvSpPr>
          <p:nvPr>
            <p:ph type="ctrTitle"/>
          </p:nvPr>
        </p:nvSpPr>
        <p:spPr>
          <a:xfrm>
            <a:off x="1523997" y="1195082"/>
            <a:ext cx="9144000" cy="12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3600"/>
              <a:buFont typeface="Open Sans ExtraBold"/>
              <a:buNone/>
              <a:defRPr sz="36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ubTitle" idx="1"/>
          </p:nvPr>
        </p:nvSpPr>
        <p:spPr>
          <a:xfrm>
            <a:off x="2369124" y="2767778"/>
            <a:ext cx="7453744" cy="59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2400"/>
              <a:buNone/>
              <a:defRPr sz="2400" b="1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2"/>
          </p:nvPr>
        </p:nvSpPr>
        <p:spPr>
          <a:xfrm>
            <a:off x="3582154" y="4231929"/>
            <a:ext cx="5027692" cy="59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1600"/>
              <a:buNone/>
              <a:defRPr sz="1600">
                <a:solidFill>
                  <a:srgbClr val="2E4A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3"/>
          </p:nvPr>
        </p:nvSpPr>
        <p:spPr>
          <a:xfrm>
            <a:off x="3582146" y="5061719"/>
            <a:ext cx="5027700" cy="56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A5A"/>
              </a:buClr>
              <a:buSzPts val="1600"/>
              <a:buNone/>
              <a:defRPr sz="1600">
                <a:solidFill>
                  <a:srgbClr val="2E4A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19"/>
          <p:cNvPicPr preferRelativeResize="0"/>
          <p:nvPr/>
        </p:nvPicPr>
        <p:blipFill rotWithShape="1">
          <a:blip r:embed="rId2">
            <a:alphaModFix/>
          </a:blip>
          <a:srcRect t="12282" b="24391"/>
          <a:stretch/>
        </p:blipFill>
        <p:spPr>
          <a:xfrm>
            <a:off x="3641758" y="5943968"/>
            <a:ext cx="2319462" cy="88114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9"/>
          <p:cNvSpPr txBox="1"/>
          <p:nvPr/>
        </p:nvSpPr>
        <p:spPr>
          <a:xfrm>
            <a:off x="6509946" y="6237313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0052" y="6266752"/>
            <a:ext cx="621700" cy="41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7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tners">
  <p:cSld name="Partner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08" y="0"/>
            <a:ext cx="1531792" cy="91892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0"/>
          <p:cNvSpPr txBox="1">
            <a:spLocks noGrp="1"/>
          </p:cNvSpPr>
          <p:nvPr>
            <p:ph type="title"/>
          </p:nvPr>
        </p:nvSpPr>
        <p:spPr>
          <a:xfrm>
            <a:off x="418629" y="375064"/>
            <a:ext cx="3280535" cy="34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A5A"/>
              </a:buClr>
              <a:buSzPts val="2000"/>
              <a:buFont typeface="Open Sans ExtraBold"/>
              <a:buNone/>
              <a:defRPr sz="2000" b="1" i="0">
                <a:solidFill>
                  <a:srgbClr val="2E4A5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/>
          <p:nvPr/>
        </p:nvSpPr>
        <p:spPr>
          <a:xfrm>
            <a:off x="8894802" y="6329599"/>
            <a:ext cx="3297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17161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project has received funding form the European Union’s Horizon 2020 research and innovation programme under grant agreement No 945095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4908" y="6359038"/>
            <a:ext cx="621700" cy="4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4624" y="816422"/>
            <a:ext cx="8882751" cy="5227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40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>
            <a:off x="307669" y="6005327"/>
            <a:ext cx="78377" cy="67566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3" name="Google Shape;53;p21"/>
          <p:cNvSpPr txBox="1">
            <a:spLocks noGrp="1"/>
          </p:cNvSpPr>
          <p:nvPr>
            <p:ph type="ctrTitle"/>
          </p:nvPr>
        </p:nvSpPr>
        <p:spPr>
          <a:xfrm>
            <a:off x="7733633" y="3131909"/>
            <a:ext cx="3769583" cy="59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Open Sans ExtraBold"/>
              <a:buNone/>
              <a:defRPr sz="3200" b="1" i="0"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>
            <a:spLocks noGrp="1"/>
          </p:cNvSpPr>
          <p:nvPr>
            <p:ph type="pic" idx="2"/>
          </p:nvPr>
        </p:nvSpPr>
        <p:spPr>
          <a:xfrm>
            <a:off x="307669" y="1227035"/>
            <a:ext cx="6769241" cy="457835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21"/>
          <p:cNvSpPr txBox="1">
            <a:spLocks noGrp="1"/>
          </p:cNvSpPr>
          <p:nvPr>
            <p:ph type="body" idx="1"/>
          </p:nvPr>
        </p:nvSpPr>
        <p:spPr>
          <a:xfrm>
            <a:off x="386046" y="5935604"/>
            <a:ext cx="4307413" cy="26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44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2">
  <p:cSld name="Subsection 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>
            <a:spLocks noGrp="1"/>
          </p:cNvSpPr>
          <p:nvPr>
            <p:ph type="pic" idx="2"/>
          </p:nvPr>
        </p:nvSpPr>
        <p:spPr>
          <a:xfrm>
            <a:off x="3830094" y="1140184"/>
            <a:ext cx="4531811" cy="4577629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22"/>
          <p:cNvSpPr txBox="1">
            <a:spLocks noGrp="1"/>
          </p:cNvSpPr>
          <p:nvPr>
            <p:ph type="ctrTitle"/>
          </p:nvPr>
        </p:nvSpPr>
        <p:spPr>
          <a:xfrm>
            <a:off x="4211207" y="3044699"/>
            <a:ext cx="3769583" cy="59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Open Sans ExtraBold"/>
              <a:buNone/>
              <a:defRPr sz="3200" b="1" i="0"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9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  <a:defRPr sz="44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200501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466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4596D6E-61CE-E8C4-AE34-7B87EB9C71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r="24394"/>
          <a:stretch/>
        </p:blipFill>
        <p:spPr>
          <a:xfrm>
            <a:off x="-1" y="0"/>
            <a:ext cx="4447643" cy="5775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CA8C96-8ECB-68DC-48C5-124E4A528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1255" y="1651227"/>
            <a:ext cx="7490691" cy="2473193"/>
          </a:xfrm>
        </p:spPr>
        <p:txBody>
          <a:bodyPr>
            <a:normAutofit fontScale="90000"/>
          </a:bodyPr>
          <a:lstStyle/>
          <a:p>
            <a:pPr algn="l"/>
            <a:r>
              <a:rPr lang="de-DE" sz="5400" b="1" dirty="0">
                <a:solidFill>
                  <a:srgbClr val="00AFD7"/>
                </a:solidFill>
                <a:latin typeface="Fira Sans" panose="020B0803050000020004" pitchFamily="34" charset="0"/>
              </a:rPr>
              <a:t>UPDATES </a:t>
            </a:r>
            <a:r>
              <a:rPr lang="de-DE" sz="5400" b="1" dirty="0" err="1">
                <a:solidFill>
                  <a:srgbClr val="00AFD7"/>
                </a:solidFill>
                <a:latin typeface="Fira Sans" panose="020B0803050000020004" pitchFamily="34" charset="0"/>
              </a:rPr>
              <a:t>from</a:t>
            </a:r>
            <a:r>
              <a:rPr lang="de-DE" sz="5400" b="1" dirty="0">
                <a:solidFill>
                  <a:srgbClr val="00AFD7"/>
                </a:solidFill>
                <a:latin typeface="Fira Sans" panose="020B0803050000020004" pitchFamily="34" charset="0"/>
              </a:rPr>
              <a:t> UNIVIE</a:t>
            </a:r>
            <a:br>
              <a:rPr lang="de-DE" sz="5400" b="1" dirty="0">
                <a:solidFill>
                  <a:srgbClr val="3C3C3B"/>
                </a:solidFill>
                <a:latin typeface="Fira Sans" panose="020B0803050000020004" pitchFamily="34" charset="0"/>
              </a:rPr>
            </a:br>
            <a:br>
              <a:rPr lang="de-DE" sz="2700" dirty="0">
                <a:solidFill>
                  <a:srgbClr val="00476E"/>
                </a:solidFill>
                <a:latin typeface="Sen" pitchFamily="2" charset="0"/>
              </a:rPr>
            </a:br>
            <a:r>
              <a:rPr lang="de-DE" sz="2700" dirty="0">
                <a:solidFill>
                  <a:srgbClr val="00476E"/>
                </a:solidFill>
                <a:latin typeface="Sen" pitchFamily="2" charset="0"/>
              </a:rPr>
              <a:t>WP1   – Management &amp; </a:t>
            </a:r>
            <a:br>
              <a:rPr lang="de-DE" sz="2700" dirty="0">
                <a:solidFill>
                  <a:srgbClr val="00476E"/>
                </a:solidFill>
                <a:latin typeface="Sen" pitchFamily="2" charset="0"/>
              </a:rPr>
            </a:br>
            <a:r>
              <a:rPr lang="de-DE" sz="2700" dirty="0">
                <a:solidFill>
                  <a:srgbClr val="00476E"/>
                </a:solidFill>
                <a:latin typeface="Sen" pitchFamily="2" charset="0"/>
              </a:rPr>
              <a:t>	  Cross-Project </a:t>
            </a:r>
            <a:r>
              <a:rPr lang="de-DE" sz="2700" dirty="0" err="1">
                <a:solidFill>
                  <a:srgbClr val="00476E"/>
                </a:solidFill>
                <a:latin typeface="Sen" pitchFamily="2" charset="0"/>
              </a:rPr>
              <a:t>Collaboration</a:t>
            </a:r>
            <a:br>
              <a:rPr lang="de-DE" sz="2700" dirty="0">
                <a:solidFill>
                  <a:srgbClr val="00476E"/>
                </a:solidFill>
                <a:latin typeface="Sen" pitchFamily="2" charset="0"/>
              </a:rPr>
            </a:br>
            <a:r>
              <a:rPr lang="de-DE" sz="2700" dirty="0">
                <a:solidFill>
                  <a:srgbClr val="00476E"/>
                </a:solidFill>
                <a:latin typeface="Sen" pitchFamily="2" charset="0"/>
              </a:rPr>
              <a:t>WP3   – Case Studies+</a:t>
            </a:r>
            <a:br>
              <a:rPr lang="de-DE" sz="2700" dirty="0">
                <a:solidFill>
                  <a:srgbClr val="00476E"/>
                </a:solidFill>
                <a:latin typeface="Sen" pitchFamily="2" charset="0"/>
              </a:rPr>
            </a:br>
            <a:r>
              <a:rPr lang="de-DE" sz="2700" dirty="0">
                <a:solidFill>
                  <a:srgbClr val="00476E"/>
                </a:solidFill>
                <a:latin typeface="Sen" pitchFamily="2" charset="0"/>
              </a:rPr>
              <a:t>WP10 – </a:t>
            </a:r>
            <a:r>
              <a:rPr lang="de-DE" sz="2700" dirty="0" err="1">
                <a:solidFill>
                  <a:srgbClr val="00476E"/>
                </a:solidFill>
                <a:latin typeface="Sen" pitchFamily="2" charset="0"/>
              </a:rPr>
              <a:t>Ethics</a:t>
            </a:r>
            <a:r>
              <a:rPr lang="de-DE" sz="2700" dirty="0">
                <a:solidFill>
                  <a:srgbClr val="00476E"/>
                </a:solidFill>
                <a:latin typeface="Sen" pitchFamily="2" charset="0"/>
              </a:rPr>
              <a:t> &amp; Open Science</a:t>
            </a:r>
            <a:endParaRPr lang="sv-SE" sz="5400" b="1" dirty="0">
              <a:solidFill>
                <a:srgbClr val="3C3C3B"/>
              </a:solidFill>
              <a:latin typeface="Sen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4AD52-4CDD-F340-EF06-49BE14508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1255" y="4574077"/>
            <a:ext cx="6385035" cy="1076179"/>
          </a:xfrm>
        </p:spPr>
        <p:txBody>
          <a:bodyPr>
            <a:normAutofit/>
          </a:bodyPr>
          <a:lstStyle/>
          <a:p>
            <a:pPr algn="l"/>
            <a:r>
              <a:rPr lang="sv-SE" dirty="0">
                <a:solidFill>
                  <a:srgbClr val="46B270"/>
                </a:solidFill>
                <a:latin typeface="Sen" pitchFamily="2" charset="0"/>
              </a:rPr>
              <a:t>Mat White, Julia Egger, Valentina Hampejs, </a:t>
            </a:r>
            <a:br>
              <a:rPr lang="sv-SE" dirty="0">
                <a:solidFill>
                  <a:srgbClr val="46B270"/>
                </a:solidFill>
                <a:latin typeface="Sen" pitchFamily="2" charset="0"/>
              </a:rPr>
            </a:br>
            <a:r>
              <a:rPr lang="sv-SE" dirty="0">
                <a:solidFill>
                  <a:srgbClr val="46B270"/>
                </a:solidFill>
                <a:latin typeface="Sen" pitchFamily="2" charset="0"/>
              </a:rPr>
              <a:t>Addi Wala, Anja Heske, and Sabine Pahl</a:t>
            </a:r>
          </a:p>
        </p:txBody>
      </p:sp>
      <p:pic>
        <p:nvPicPr>
          <p:cNvPr id="5" name="Picture 4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D0C08086-A0C3-F090-4B0A-AA5B002A5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13" y="-31175"/>
            <a:ext cx="3592287" cy="170419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1A7FE64-DD00-8C93-F616-ED51C4315598}"/>
              </a:ext>
            </a:extLst>
          </p:cNvPr>
          <p:cNvSpPr txBox="1">
            <a:spLocks/>
          </p:cNvSpPr>
          <p:nvPr/>
        </p:nvSpPr>
        <p:spPr>
          <a:xfrm>
            <a:off x="3048000" y="6214058"/>
            <a:ext cx="6096000" cy="5462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 dirty="0">
                <a:latin typeface="Sen" pitchFamily="2" charset="0"/>
              </a:rPr>
              <a:t>The Resonate </a:t>
            </a:r>
            <a:r>
              <a:rPr lang="sv-SE" sz="1200" dirty="0" err="1">
                <a:latin typeface="Sen" pitchFamily="2" charset="0"/>
              </a:rPr>
              <a:t>project</a:t>
            </a:r>
            <a:r>
              <a:rPr lang="sv-SE" sz="1200" dirty="0">
                <a:latin typeface="Sen" pitchFamily="2" charset="0"/>
              </a:rPr>
              <a:t> is </a:t>
            </a:r>
            <a:r>
              <a:rPr lang="sv-SE" sz="1200" dirty="0" err="1">
                <a:latin typeface="Sen" pitchFamily="2" charset="0"/>
              </a:rPr>
              <a:t>funded</a:t>
            </a:r>
            <a:r>
              <a:rPr lang="sv-SE" sz="1200" dirty="0">
                <a:latin typeface="Sen" pitchFamily="2" charset="0"/>
              </a:rPr>
              <a:t> by the </a:t>
            </a:r>
            <a:r>
              <a:rPr lang="sv-SE" sz="1200" dirty="0" err="1">
                <a:latin typeface="Sen" pitchFamily="2" charset="0"/>
              </a:rPr>
              <a:t>European</a:t>
            </a:r>
            <a:r>
              <a:rPr lang="sv-SE" sz="1200" dirty="0">
                <a:latin typeface="Sen" pitchFamily="2" charset="0"/>
              </a:rPr>
              <a:t> </a:t>
            </a:r>
            <a:r>
              <a:rPr lang="sv-SE" sz="1200" dirty="0" err="1">
                <a:latin typeface="Sen" pitchFamily="2" charset="0"/>
              </a:rPr>
              <a:t>Union’s</a:t>
            </a:r>
            <a:r>
              <a:rPr lang="sv-SE" sz="1200" dirty="0">
                <a:latin typeface="Sen" pitchFamily="2" charset="0"/>
              </a:rPr>
              <a:t> </a:t>
            </a:r>
            <a:r>
              <a:rPr lang="sv-SE" sz="1200" dirty="0" err="1">
                <a:latin typeface="Sen" pitchFamily="2" charset="0"/>
              </a:rPr>
              <a:t>Horizons</a:t>
            </a:r>
            <a:r>
              <a:rPr lang="sv-SE" sz="1200" dirty="0">
                <a:latin typeface="Sen" pitchFamily="2" charset="0"/>
              </a:rPr>
              <a:t> </a:t>
            </a:r>
            <a:r>
              <a:rPr lang="sv-SE" sz="1200" dirty="0" err="1">
                <a:latin typeface="Sen" pitchFamily="2" charset="0"/>
              </a:rPr>
              <a:t>Europe</a:t>
            </a:r>
            <a:r>
              <a:rPr lang="sv-SE" sz="1200" dirty="0">
                <a:latin typeface="Sen" pitchFamily="2" charset="0"/>
              </a:rPr>
              <a:t> Research and Innovation </a:t>
            </a:r>
            <a:r>
              <a:rPr lang="sv-SE" sz="1200" dirty="0" err="1">
                <a:latin typeface="Sen" pitchFamily="2" charset="0"/>
              </a:rPr>
              <a:t>programme</a:t>
            </a:r>
            <a:r>
              <a:rPr lang="sv-SE" sz="1200" dirty="0">
                <a:latin typeface="Sen" pitchFamily="2" charset="0"/>
              </a:rPr>
              <a:t> under grant </a:t>
            </a:r>
            <a:r>
              <a:rPr lang="sv-SE" sz="1200" dirty="0" err="1">
                <a:latin typeface="Sen" pitchFamily="2" charset="0"/>
              </a:rPr>
              <a:t>agreement</a:t>
            </a:r>
            <a:r>
              <a:rPr lang="sv-SE" sz="1200" dirty="0">
                <a:latin typeface="Sen" pitchFamily="2" charset="0"/>
              </a:rPr>
              <a:t> No. 101081420 and co-</a:t>
            </a:r>
            <a:r>
              <a:rPr lang="sv-SE" sz="1200" dirty="0" err="1">
                <a:latin typeface="Sen" pitchFamily="2" charset="0"/>
              </a:rPr>
              <a:t>funded</a:t>
            </a:r>
            <a:r>
              <a:rPr lang="sv-SE" sz="1200" dirty="0">
                <a:latin typeface="Sen" pitchFamily="2" charset="0"/>
              </a:rPr>
              <a:t> by the UK Research and Innovation grant </a:t>
            </a:r>
            <a:r>
              <a:rPr lang="sv-SE" sz="1200" dirty="0" err="1">
                <a:latin typeface="Sen" pitchFamily="2" charset="0"/>
              </a:rPr>
              <a:t>award</a:t>
            </a:r>
            <a:r>
              <a:rPr lang="sv-SE" sz="1200" dirty="0">
                <a:latin typeface="Sen" pitchFamily="2" charset="0"/>
              </a:rPr>
              <a:t> No. 10063874</a:t>
            </a:r>
          </a:p>
        </p:txBody>
      </p:sp>
      <p:pic>
        <p:nvPicPr>
          <p:cNvPr id="14" name="Picture 13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3EC09987-85F9-B3BB-7FFE-1241A8CCD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88" y="6131674"/>
            <a:ext cx="952549" cy="628682"/>
          </a:xfrm>
          <a:prstGeom prst="rect">
            <a:avLst/>
          </a:prstGeom>
        </p:spPr>
      </p:pic>
      <p:pic>
        <p:nvPicPr>
          <p:cNvPr id="15" name="Picture 14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6BAC66B3-2B53-5ACD-0FBD-30282D7FD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972" y="6264091"/>
            <a:ext cx="1686557" cy="49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D22B758-BA2C-8C6E-17A6-56140F43043F}"/>
              </a:ext>
            </a:extLst>
          </p:cNvPr>
          <p:cNvSpPr/>
          <p:nvPr/>
        </p:nvSpPr>
        <p:spPr>
          <a:xfrm>
            <a:off x="0" y="5879575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7C052F-2AC2-F8DA-53C1-120913D3CD03}"/>
              </a:ext>
            </a:extLst>
          </p:cNvPr>
          <p:cNvSpPr/>
          <p:nvPr/>
        </p:nvSpPr>
        <p:spPr>
          <a:xfrm>
            <a:off x="6096000" y="5879575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81F30A-8677-F5F0-F173-07D65C844750}"/>
              </a:ext>
            </a:extLst>
          </p:cNvPr>
          <p:cNvSpPr/>
          <p:nvPr/>
        </p:nvSpPr>
        <p:spPr>
          <a:xfrm>
            <a:off x="0" y="5776300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1828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8C96-8ECB-68DC-48C5-124E4A528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6868" y="261166"/>
            <a:ext cx="4658264" cy="654408"/>
          </a:xfrm>
        </p:spPr>
        <p:txBody>
          <a:bodyPr>
            <a:noAutofit/>
          </a:bodyPr>
          <a:lstStyle/>
          <a:p>
            <a:pPr algn="l"/>
            <a:r>
              <a:rPr lang="sv-SE" sz="4000" b="1" dirty="0">
                <a:solidFill>
                  <a:srgbClr val="00AFD7"/>
                </a:solidFill>
                <a:latin typeface="Sen" pitchFamily="2" charset="0"/>
              </a:rPr>
              <a:t>REDCap Data Sharing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C74B71-F8D2-05D8-F20D-0297B12F7EC4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29479B-E52E-E366-B106-09B375649618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01B535-D6DF-012A-75BC-63DF1C99A4E2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23BA034B-3F80-9970-6D30-F8B367777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61" y="300128"/>
            <a:ext cx="754544" cy="497999"/>
          </a:xfrm>
          <a:prstGeom prst="rect">
            <a:avLst/>
          </a:prstGeom>
        </p:spPr>
      </p:pic>
      <p:pic>
        <p:nvPicPr>
          <p:cNvPr id="23" name="Picture 9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679F3A71-BC08-FE06-8B54-B41116B22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3" y="328322"/>
            <a:ext cx="1495593" cy="44161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F4B1133A-E8BF-0DC0-103D-B571258B2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4961902-B4E3-DC7B-7BE1-C7EB15836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94"/>
          <a:stretch>
            <a:fillRect/>
          </a:stretch>
        </p:blipFill>
        <p:spPr>
          <a:xfrm>
            <a:off x="0" y="1030881"/>
            <a:ext cx="5930960" cy="448023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66AC976-EEA3-0D0C-4131-590410597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48"/>
          <a:stretch>
            <a:fillRect/>
          </a:stretch>
        </p:blipFill>
        <p:spPr>
          <a:xfrm>
            <a:off x="5930960" y="2454442"/>
            <a:ext cx="6261040" cy="41491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E16E04-7200-C865-4E97-4E54F3994F2E}"/>
              </a:ext>
            </a:extLst>
          </p:cNvPr>
          <p:cNvSpPr txBox="1">
            <a:spLocks/>
          </p:cNvSpPr>
          <p:nvPr/>
        </p:nvSpPr>
        <p:spPr>
          <a:xfrm>
            <a:off x="359352" y="5719018"/>
            <a:ext cx="4944168" cy="65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  <a:defRPr sz="60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sv-SE" sz="4000" b="1" kern="0" dirty="0">
                <a:solidFill>
                  <a:srgbClr val="00AFD7"/>
                </a:solidFill>
                <a:latin typeface="Sen" pitchFamily="2" charset="0"/>
              </a:rPr>
              <a:t>Cheat-Sheet available</a:t>
            </a:r>
          </a:p>
        </p:txBody>
      </p:sp>
    </p:spTree>
    <p:extLst>
      <p:ext uri="{BB962C8B-B14F-4D97-AF65-F5344CB8AC3E}">
        <p14:creationId xmlns:p14="http://schemas.microsoft.com/office/powerpoint/2010/main" val="678627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8D0D7-BEA6-F1E6-D768-2D10CF36E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4C2B-C0A1-14D9-2DC6-C0768D5F4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8341" y="179894"/>
            <a:ext cx="3574834" cy="654408"/>
          </a:xfrm>
        </p:spPr>
        <p:txBody>
          <a:bodyPr>
            <a:noAutofit/>
          </a:bodyPr>
          <a:lstStyle/>
          <a:p>
            <a:pPr algn="l"/>
            <a:r>
              <a:rPr lang="sv-SE" sz="4000" b="1" dirty="0">
                <a:solidFill>
                  <a:srgbClr val="00AFD7"/>
                </a:solidFill>
                <a:latin typeface="Sen" pitchFamily="2" charset="0"/>
              </a:rPr>
              <a:t>Data Sharing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A6F2FB-7759-B2A4-C59F-64BDBCBF0B78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BBFB20-104C-9152-7D8C-32EBA607E450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5920E9-ED8A-A780-3267-47EC06C24BDF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17C5D5D3-7DAA-1EC0-6045-70F7E061E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61" y="300128"/>
            <a:ext cx="754544" cy="497999"/>
          </a:xfrm>
          <a:prstGeom prst="rect">
            <a:avLst/>
          </a:prstGeom>
        </p:spPr>
      </p:pic>
      <p:pic>
        <p:nvPicPr>
          <p:cNvPr id="23" name="Picture 9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B7DB52FC-FFBA-BA59-BB00-969356694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3" y="328322"/>
            <a:ext cx="1495593" cy="44161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EF8D3673-A97E-FCAC-AE27-0BEF58E85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6095CDD-3401-C17E-413D-922D20D9EBBC}"/>
              </a:ext>
            </a:extLst>
          </p:cNvPr>
          <p:cNvSpPr txBox="1"/>
          <p:nvPr/>
        </p:nvSpPr>
        <p:spPr>
          <a:xfrm>
            <a:off x="886802" y="2156396"/>
            <a:ext cx="47762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Sen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9F9490-B19F-23F4-161F-7B88DE95335B}"/>
              </a:ext>
            </a:extLst>
          </p:cNvPr>
          <p:cNvSpPr txBox="1">
            <a:spLocks/>
          </p:cNvSpPr>
          <p:nvPr/>
        </p:nvSpPr>
        <p:spPr>
          <a:xfrm>
            <a:off x="2276144" y="1162540"/>
            <a:ext cx="998769" cy="65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  <a:defRPr sz="60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sv-SE" sz="4000" b="1" kern="0" dirty="0">
                <a:solidFill>
                  <a:srgbClr val="00AFD7"/>
                </a:solidFill>
                <a:latin typeface="Sen" pitchFamily="2" charset="0"/>
              </a:rPr>
              <a:t>CSs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0AB36B-4186-2FF6-F0D0-7FDBD2DCBF54}"/>
              </a:ext>
            </a:extLst>
          </p:cNvPr>
          <p:cNvSpPr txBox="1">
            <a:spLocks/>
          </p:cNvSpPr>
          <p:nvPr/>
        </p:nvSpPr>
        <p:spPr>
          <a:xfrm>
            <a:off x="8998666" y="1162540"/>
            <a:ext cx="1235347" cy="65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  <a:defRPr sz="60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sv-SE" sz="4000" b="1" kern="0" dirty="0">
                <a:solidFill>
                  <a:srgbClr val="00AFD7"/>
                </a:solidFill>
                <a:latin typeface="Sen" pitchFamily="2" charset="0"/>
              </a:rPr>
              <a:t>WPs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D34C8B-7E1C-3B53-2CEA-AF516AAEC7E4}"/>
              </a:ext>
            </a:extLst>
          </p:cNvPr>
          <p:cNvSpPr txBox="1"/>
          <p:nvPr/>
        </p:nvSpPr>
        <p:spPr>
          <a:xfrm>
            <a:off x="734402" y="2003996"/>
            <a:ext cx="5224338" cy="3543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Codebooks!</a:t>
            </a:r>
          </a:p>
          <a:p>
            <a:pPr marL="285750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Add variable to participants according to their completion (only pre survey, or all, etc.)</a:t>
            </a:r>
          </a:p>
          <a:p>
            <a:pPr marL="285750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Clean the data and protocol the process</a:t>
            </a:r>
          </a:p>
          <a:p>
            <a:pPr marL="285750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Make notes of any changes necessary</a:t>
            </a:r>
          </a:p>
          <a:p>
            <a:pPr marL="285750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Sen" pitchFamily="2" charset="0"/>
            </a:endParaRP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Sen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1A193EF-F3D8-B797-F9EC-2B076F693C5F}"/>
              </a:ext>
            </a:extLst>
          </p:cNvPr>
          <p:cNvSpPr txBox="1"/>
          <p:nvPr/>
        </p:nvSpPr>
        <p:spPr>
          <a:xfrm>
            <a:off x="6531831" y="2003996"/>
            <a:ext cx="5224338" cy="2435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Treat received data confidentially!</a:t>
            </a:r>
          </a:p>
          <a:p>
            <a:pPr marL="285750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Contact UNIVIE if variables are missing that you should have received</a:t>
            </a:r>
          </a:p>
          <a:p>
            <a:pPr marL="285750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Check with CSs for details of studies</a:t>
            </a:r>
          </a:p>
          <a:p>
            <a:pPr marL="285750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Sen" pitchFamily="2" charset="0"/>
            </a:endParaRP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Sen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C6C791C-1497-5F16-F009-C00ABFC51228}"/>
              </a:ext>
            </a:extLst>
          </p:cNvPr>
          <p:cNvSpPr txBox="1">
            <a:spLocks/>
          </p:cNvSpPr>
          <p:nvPr/>
        </p:nvSpPr>
        <p:spPr>
          <a:xfrm>
            <a:off x="985268" y="4832187"/>
            <a:ext cx="10221463" cy="1223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  <a:defRPr sz="60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sv-SE" sz="3200" b="1" kern="0" dirty="0">
                <a:solidFill>
                  <a:srgbClr val="46B270"/>
                </a:solidFill>
                <a:latin typeface="Sen" pitchFamily="2" charset="0"/>
              </a:rPr>
              <a:t>Ms 12|17|20|29|32 – Completed Data Collection – Oct 25</a:t>
            </a:r>
          </a:p>
          <a:p>
            <a:r>
              <a:rPr lang="sv-SE" sz="3200" b="1" kern="0" dirty="0">
                <a:solidFill>
                  <a:srgbClr val="46B270"/>
                </a:solidFill>
                <a:latin typeface="Sen" pitchFamily="2" charset="0"/>
              </a:rPr>
              <a:t>M 9 – Finalised ”Database” – Nov 25</a:t>
            </a:r>
          </a:p>
        </p:txBody>
      </p:sp>
    </p:spTree>
    <p:extLst>
      <p:ext uri="{BB962C8B-B14F-4D97-AF65-F5344CB8AC3E}">
        <p14:creationId xmlns:p14="http://schemas.microsoft.com/office/powerpoint/2010/main" val="11580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8C96-8ECB-68DC-48C5-124E4A528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4005"/>
            <a:ext cx="9144000" cy="1241714"/>
          </a:xfrm>
        </p:spPr>
        <p:txBody>
          <a:bodyPr>
            <a:normAutofit/>
          </a:bodyPr>
          <a:lstStyle/>
          <a:p>
            <a:r>
              <a:rPr lang="sv-SE" b="1" dirty="0">
                <a:solidFill>
                  <a:srgbClr val="00AFD7"/>
                </a:solidFill>
                <a:latin typeface="Fira Sans" panose="020B0803050000020004" pitchFamily="34" charset="0"/>
              </a:rPr>
              <a:t>Thank </a:t>
            </a:r>
            <a:r>
              <a:rPr lang="sv-SE" b="1">
                <a:solidFill>
                  <a:srgbClr val="00AFD7"/>
                </a:solidFill>
                <a:latin typeface="Fira Sans" panose="020B0803050000020004" pitchFamily="34" charset="0"/>
              </a:rPr>
              <a:t>you!</a:t>
            </a:r>
            <a:endParaRPr lang="sv-SE" b="1" dirty="0">
              <a:solidFill>
                <a:srgbClr val="00AFD7"/>
              </a:solidFill>
              <a:latin typeface="Fira Sans" panose="020B0803050000020004" pitchFamily="34" charset="0"/>
            </a:endParaRPr>
          </a:p>
        </p:txBody>
      </p:sp>
      <p:pic>
        <p:nvPicPr>
          <p:cNvPr id="5" name="Picture 4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D0C08086-A0C3-F090-4B0A-AA5B002A5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-7286"/>
            <a:ext cx="4320425" cy="20496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BF4C2C-5D38-6B45-1E69-8D3D1095F839}"/>
              </a:ext>
            </a:extLst>
          </p:cNvPr>
          <p:cNvSpPr/>
          <p:nvPr/>
        </p:nvSpPr>
        <p:spPr>
          <a:xfrm>
            <a:off x="0" y="59017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F72C74-1EBE-E47A-D937-A1403F831714}"/>
              </a:ext>
            </a:extLst>
          </p:cNvPr>
          <p:cNvSpPr/>
          <p:nvPr/>
        </p:nvSpPr>
        <p:spPr>
          <a:xfrm>
            <a:off x="6096000" y="59017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CF90118-BA46-A17C-FB09-49395D55BF5F}"/>
              </a:ext>
            </a:extLst>
          </p:cNvPr>
          <p:cNvSpPr txBox="1">
            <a:spLocks/>
          </p:cNvSpPr>
          <p:nvPr/>
        </p:nvSpPr>
        <p:spPr>
          <a:xfrm>
            <a:off x="3048000" y="6212415"/>
            <a:ext cx="6096000" cy="546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 dirty="0">
                <a:latin typeface="Sen" pitchFamily="2" charset="0"/>
              </a:rPr>
              <a:t>The Resonate </a:t>
            </a:r>
            <a:r>
              <a:rPr lang="sv-SE" sz="1200" dirty="0" err="1">
                <a:latin typeface="Sen" pitchFamily="2" charset="0"/>
              </a:rPr>
              <a:t>project</a:t>
            </a:r>
            <a:r>
              <a:rPr lang="sv-SE" sz="1200" dirty="0">
                <a:latin typeface="Sen" pitchFamily="2" charset="0"/>
              </a:rPr>
              <a:t> is </a:t>
            </a:r>
            <a:r>
              <a:rPr lang="sv-SE" sz="1200" dirty="0" err="1">
                <a:latin typeface="Sen" pitchFamily="2" charset="0"/>
              </a:rPr>
              <a:t>funded</a:t>
            </a:r>
            <a:r>
              <a:rPr lang="sv-SE" sz="1200" dirty="0">
                <a:latin typeface="Sen" pitchFamily="2" charset="0"/>
              </a:rPr>
              <a:t> by the </a:t>
            </a:r>
            <a:r>
              <a:rPr lang="sv-SE" sz="1200" dirty="0" err="1">
                <a:latin typeface="Sen" pitchFamily="2" charset="0"/>
              </a:rPr>
              <a:t>European</a:t>
            </a:r>
            <a:r>
              <a:rPr lang="sv-SE" sz="1200" dirty="0">
                <a:latin typeface="Sen" pitchFamily="2" charset="0"/>
              </a:rPr>
              <a:t> </a:t>
            </a:r>
            <a:r>
              <a:rPr lang="sv-SE" sz="1200" dirty="0" err="1">
                <a:latin typeface="Sen" pitchFamily="2" charset="0"/>
              </a:rPr>
              <a:t>Union’s</a:t>
            </a:r>
            <a:r>
              <a:rPr lang="sv-SE" sz="1200" dirty="0">
                <a:latin typeface="Sen" pitchFamily="2" charset="0"/>
              </a:rPr>
              <a:t> </a:t>
            </a:r>
            <a:r>
              <a:rPr lang="sv-SE" sz="1200" dirty="0" err="1">
                <a:latin typeface="Sen" pitchFamily="2" charset="0"/>
              </a:rPr>
              <a:t>Horizons</a:t>
            </a:r>
            <a:r>
              <a:rPr lang="sv-SE" sz="1200" dirty="0">
                <a:latin typeface="Sen" pitchFamily="2" charset="0"/>
              </a:rPr>
              <a:t> </a:t>
            </a:r>
            <a:r>
              <a:rPr lang="sv-SE" sz="1200" dirty="0" err="1">
                <a:latin typeface="Sen" pitchFamily="2" charset="0"/>
              </a:rPr>
              <a:t>Europe</a:t>
            </a:r>
            <a:r>
              <a:rPr lang="sv-SE" sz="1200" dirty="0">
                <a:latin typeface="Sen" pitchFamily="2" charset="0"/>
              </a:rPr>
              <a:t> Research and Innovation </a:t>
            </a:r>
            <a:r>
              <a:rPr lang="sv-SE" sz="1200" dirty="0" err="1">
                <a:latin typeface="Sen" pitchFamily="2" charset="0"/>
              </a:rPr>
              <a:t>programme</a:t>
            </a:r>
            <a:r>
              <a:rPr lang="sv-SE" sz="1200" dirty="0">
                <a:latin typeface="Sen" pitchFamily="2" charset="0"/>
              </a:rPr>
              <a:t> under grant </a:t>
            </a:r>
            <a:r>
              <a:rPr lang="sv-SE" sz="1200" dirty="0" err="1">
                <a:latin typeface="Sen" pitchFamily="2" charset="0"/>
              </a:rPr>
              <a:t>agreement</a:t>
            </a:r>
            <a:r>
              <a:rPr lang="sv-SE" sz="1200" dirty="0">
                <a:latin typeface="Sen" pitchFamily="2" charset="0"/>
              </a:rPr>
              <a:t> No. 101081420 and co-</a:t>
            </a:r>
            <a:r>
              <a:rPr lang="sv-SE" sz="1200" dirty="0" err="1">
                <a:latin typeface="Sen" pitchFamily="2" charset="0"/>
              </a:rPr>
              <a:t>funded</a:t>
            </a:r>
            <a:r>
              <a:rPr lang="sv-SE" sz="1200" dirty="0">
                <a:latin typeface="Sen" pitchFamily="2" charset="0"/>
              </a:rPr>
              <a:t> by the UK Research and Innovation grant </a:t>
            </a:r>
            <a:r>
              <a:rPr lang="sv-SE" sz="1200" dirty="0" err="1">
                <a:latin typeface="Sen" pitchFamily="2" charset="0"/>
              </a:rPr>
              <a:t>award</a:t>
            </a:r>
            <a:r>
              <a:rPr lang="sv-SE" sz="1200" dirty="0">
                <a:latin typeface="Sen" pitchFamily="2" charset="0"/>
              </a:rPr>
              <a:t> No. 10063874</a:t>
            </a:r>
          </a:p>
        </p:txBody>
      </p:sp>
      <p:pic>
        <p:nvPicPr>
          <p:cNvPr id="15" name="Picture 14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11C59208-E830-DB0E-1D33-54D674B4D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88" y="6130031"/>
            <a:ext cx="952549" cy="628682"/>
          </a:xfrm>
          <a:prstGeom prst="rect">
            <a:avLst/>
          </a:prstGeom>
        </p:spPr>
      </p:pic>
      <p:pic>
        <p:nvPicPr>
          <p:cNvPr id="16" name="Picture 15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B22174B2-2095-4288-3C56-D0975BCA7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972" y="6262448"/>
            <a:ext cx="1686557" cy="49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5713A50-FC1E-BC66-8D72-F5C62D2169DF}"/>
              </a:ext>
            </a:extLst>
          </p:cNvPr>
          <p:cNvSpPr/>
          <p:nvPr/>
        </p:nvSpPr>
        <p:spPr>
          <a:xfrm>
            <a:off x="0" y="57864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7843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C4413-008D-D44C-E69D-803AEF151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51A3-8F51-CF35-F5CF-261BBC901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8341" y="179894"/>
            <a:ext cx="3574834" cy="654408"/>
          </a:xfrm>
        </p:spPr>
        <p:txBody>
          <a:bodyPr>
            <a:noAutofit/>
          </a:bodyPr>
          <a:lstStyle/>
          <a:p>
            <a:pPr algn="l"/>
            <a:r>
              <a:rPr lang="sv-SE" sz="4000" b="1" dirty="0">
                <a:solidFill>
                  <a:srgbClr val="00AFD7"/>
                </a:solidFill>
                <a:latin typeface="Sen" pitchFamily="2" charset="0"/>
              </a:rPr>
              <a:t>Data Analysis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102712-E55F-ED73-8155-34E1AB24842E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ADA983-7EB6-0913-9819-D169DE69A72F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1B9A4A-A45B-3F8C-2995-6FA97140A8B9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450C2F41-52F9-90F3-FE9F-DF19C0ECC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61" y="300128"/>
            <a:ext cx="754544" cy="497999"/>
          </a:xfrm>
          <a:prstGeom prst="rect">
            <a:avLst/>
          </a:prstGeom>
        </p:spPr>
      </p:pic>
      <p:pic>
        <p:nvPicPr>
          <p:cNvPr id="23" name="Picture 9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32C4AC07-2474-24AD-18BC-F52E3E0EC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3" y="328322"/>
            <a:ext cx="1495593" cy="44161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D0DF6170-1D26-95D4-68D3-3BCE6EDEF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A2964C0-ACBE-174F-94A9-AD49CA0F0EF7}"/>
              </a:ext>
            </a:extLst>
          </p:cNvPr>
          <p:cNvSpPr txBox="1"/>
          <p:nvPr/>
        </p:nvSpPr>
        <p:spPr>
          <a:xfrm>
            <a:off x="734401" y="2003996"/>
            <a:ext cx="10564427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CS4-5-6 likely to perform linear mixed models (LMM), structure equation models (SEM), and growth curve modelling. </a:t>
            </a: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Sen" pitchFamily="2" charset="0"/>
            </a:endParaRP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Sen" pitchFamily="2" charset="0"/>
            </a:endParaRP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Sen" pitchFamily="2" charset="0"/>
              </a:rPr>
              <a:t> Side note at @everyone: Consider performing a Little’s missing completely at random test (R package “</a:t>
            </a:r>
            <a:r>
              <a:rPr lang="en-US" sz="2400" dirty="0" err="1">
                <a:latin typeface="Sen" pitchFamily="2" charset="0"/>
              </a:rPr>
              <a:t>naniar</a:t>
            </a:r>
            <a:r>
              <a:rPr lang="en-US" sz="2400" dirty="0">
                <a:latin typeface="Sen" pitchFamily="2" charset="0"/>
              </a:rPr>
              <a:t>”, </a:t>
            </a:r>
            <a:r>
              <a:rPr lang="en-US" sz="2400" dirty="0" err="1">
                <a:latin typeface="Sen" pitchFamily="2" charset="0"/>
              </a:rPr>
              <a:t>mcar_test</a:t>
            </a:r>
            <a:r>
              <a:rPr lang="en-US" sz="2400" dirty="0">
                <a:latin typeface="Sen" pitchFamily="2" charset="0"/>
              </a:rPr>
              <a:t>() ).</a:t>
            </a:r>
            <a:br>
              <a:rPr lang="en-US" sz="2400" dirty="0">
                <a:latin typeface="Sen" pitchFamily="2" charset="0"/>
              </a:rPr>
            </a:br>
            <a:r>
              <a:rPr lang="en-US" sz="2400" dirty="0">
                <a:latin typeface="Sen" pitchFamily="2" charset="0"/>
              </a:rPr>
              <a:t>Information on systemic missing data is f particular importance to WP8.</a:t>
            </a:r>
            <a:endParaRPr lang="en-GB" sz="2400" dirty="0">
              <a:latin typeface="Sen" pitchFamily="2" charset="0"/>
            </a:endParaRP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S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62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8C96-8ECB-68DC-48C5-124E4A528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093" y="419350"/>
            <a:ext cx="5483813" cy="654408"/>
          </a:xfrm>
        </p:spPr>
        <p:txBody>
          <a:bodyPr>
            <a:noAutofit/>
          </a:bodyPr>
          <a:lstStyle/>
          <a:p>
            <a:pPr algn="l"/>
            <a:r>
              <a:rPr lang="sv-SE" sz="4000" b="1" dirty="0">
                <a:solidFill>
                  <a:srgbClr val="00AFD7"/>
                </a:solidFill>
                <a:latin typeface="Sen" pitchFamily="2" charset="0"/>
              </a:rPr>
              <a:t>University of Vienna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C74B71-F8D2-05D8-F20D-0297B12F7EC4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29479B-E52E-E366-B106-09B375649618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01B535-D6DF-012A-75BC-63DF1C99A4E2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23BA034B-3F80-9970-6D30-F8B367777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61" y="300128"/>
            <a:ext cx="754544" cy="497999"/>
          </a:xfrm>
          <a:prstGeom prst="rect">
            <a:avLst/>
          </a:prstGeom>
        </p:spPr>
      </p:pic>
      <p:pic>
        <p:nvPicPr>
          <p:cNvPr id="23" name="Picture 9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679F3A71-BC08-FE06-8B54-B41116B22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3" y="328322"/>
            <a:ext cx="1495593" cy="44161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F4B1133A-E8BF-0DC0-103D-B571258B2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C422E04-5EC9-351B-8B66-27F32C59E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4" y="1679250"/>
            <a:ext cx="1980000" cy="198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AB56848-930F-5576-C451-744B664AA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28" y="1742027"/>
            <a:ext cx="1980000" cy="19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D7E8AB7-CA6D-7B6D-A3B0-8F462526B6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" t="1621" r="174" b="18549"/>
          <a:stretch/>
        </p:blipFill>
        <p:spPr>
          <a:xfrm>
            <a:off x="5432913" y="1766005"/>
            <a:ext cx="1966630" cy="1980000"/>
          </a:xfrm>
          <a:prstGeom prst="ellipse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0E4EDA6-CB7F-D04C-8BED-FBB97C32DA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" b="21280"/>
          <a:stretch/>
        </p:blipFill>
        <p:spPr>
          <a:xfrm>
            <a:off x="1559081" y="3981853"/>
            <a:ext cx="1889517" cy="1980000"/>
          </a:xfrm>
          <a:prstGeom prst="ellipse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D37DB55-BC45-112E-5C80-5E21385C30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b="11780"/>
          <a:stretch/>
        </p:blipFill>
        <p:spPr>
          <a:xfrm>
            <a:off x="4232604" y="3893257"/>
            <a:ext cx="1960285" cy="1980000"/>
          </a:xfrm>
          <a:prstGeom prst="ellipse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631D5F-08DE-C0FB-8E67-137E74DDF3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3" t="282" b="19756"/>
          <a:stretch/>
        </p:blipFill>
        <p:spPr>
          <a:xfrm>
            <a:off x="8028328" y="1766005"/>
            <a:ext cx="1980000" cy="1980000"/>
          </a:xfrm>
          <a:prstGeom prst="ellipse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FE6C1AE-FF9B-178D-7621-9C25ADE46D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95897" y="3893257"/>
            <a:ext cx="1905750" cy="19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9715EAB-C1A3-8FBD-E31C-5DF08FA3E7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8" t="6213" r="21740" b="11826"/>
          <a:stretch>
            <a:fillRect/>
          </a:stretch>
        </p:blipFill>
        <p:spPr>
          <a:xfrm>
            <a:off x="9488681" y="3893257"/>
            <a:ext cx="2042061" cy="19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288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8C96-8ECB-68DC-48C5-124E4A528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9332" y="269691"/>
            <a:ext cx="3613336" cy="654408"/>
          </a:xfrm>
        </p:spPr>
        <p:txBody>
          <a:bodyPr>
            <a:noAutofit/>
          </a:bodyPr>
          <a:lstStyle/>
          <a:p>
            <a:pPr algn="l"/>
            <a:r>
              <a:rPr lang="sv-SE" sz="4000" b="1" dirty="0">
                <a:solidFill>
                  <a:srgbClr val="00AFD7"/>
                </a:solidFill>
                <a:latin typeface="Sen" pitchFamily="2" charset="0"/>
              </a:rPr>
              <a:t>Updates WP1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C74B71-F8D2-05D8-F20D-0297B12F7EC4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29479B-E52E-E366-B106-09B375649618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01B535-D6DF-012A-75BC-63DF1C99A4E2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23BA034B-3F80-9970-6D30-F8B367777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61" y="300128"/>
            <a:ext cx="754544" cy="497999"/>
          </a:xfrm>
          <a:prstGeom prst="rect">
            <a:avLst/>
          </a:prstGeom>
        </p:spPr>
      </p:pic>
      <p:pic>
        <p:nvPicPr>
          <p:cNvPr id="23" name="Picture 9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679F3A71-BC08-FE06-8B54-B41116B22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3" y="328322"/>
            <a:ext cx="1495593" cy="44161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F4B1133A-E8BF-0DC0-103D-B571258B2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B11413E-0C39-9650-647F-49B404C3600C}"/>
              </a:ext>
            </a:extLst>
          </p:cNvPr>
          <p:cNvSpPr txBox="1"/>
          <p:nvPr/>
        </p:nvSpPr>
        <p:spPr>
          <a:xfrm>
            <a:off x="743545" y="1277847"/>
            <a:ext cx="10564427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Continually managing administrative and financial aspects</a:t>
            </a: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Contact Channel for our Project Officer</a:t>
            </a:r>
            <a:endParaRPr lang="en-GB" sz="2400" dirty="0">
              <a:latin typeface="Sen" pitchFamily="2" charset="0"/>
            </a:endParaRP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Working together with PMU on organising a DACH region Spotlight series</a:t>
            </a: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S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7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8C96-8ECB-68DC-48C5-124E4A528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576" y="270353"/>
            <a:ext cx="3874368" cy="654408"/>
          </a:xfrm>
        </p:spPr>
        <p:txBody>
          <a:bodyPr>
            <a:noAutofit/>
          </a:bodyPr>
          <a:lstStyle/>
          <a:p>
            <a:pPr algn="l"/>
            <a:r>
              <a:rPr lang="sv-SE" sz="4000" b="1" dirty="0">
                <a:solidFill>
                  <a:srgbClr val="00AFD7"/>
                </a:solidFill>
                <a:latin typeface="Sen" pitchFamily="2" charset="0"/>
              </a:rPr>
              <a:t>Updates WP10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C74B71-F8D2-05D8-F20D-0297B12F7EC4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29479B-E52E-E366-B106-09B375649618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01B535-D6DF-012A-75BC-63DF1C99A4E2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23BA034B-3F80-9970-6D30-F8B367777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61" y="300128"/>
            <a:ext cx="754544" cy="497999"/>
          </a:xfrm>
          <a:prstGeom prst="rect">
            <a:avLst/>
          </a:prstGeom>
        </p:spPr>
      </p:pic>
      <p:pic>
        <p:nvPicPr>
          <p:cNvPr id="23" name="Picture 9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679F3A71-BC08-FE06-8B54-B41116B22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3" y="328322"/>
            <a:ext cx="1495593" cy="44161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F4B1133A-E8BF-0DC0-103D-B571258B2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B11413E-0C39-9650-647F-49B404C3600C}"/>
              </a:ext>
            </a:extLst>
          </p:cNvPr>
          <p:cNvSpPr txBox="1"/>
          <p:nvPr/>
        </p:nvSpPr>
        <p:spPr>
          <a:xfrm>
            <a:off x="874171" y="1392496"/>
            <a:ext cx="1056442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Supporting Ethics Applications for WP4 &amp; WP8</a:t>
            </a:r>
          </a:p>
          <a:p>
            <a:pPr marL="285750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Completed the Joint Control Agreement (JCA) and sent it out to every</a:t>
            </a:r>
            <a:br>
              <a:rPr lang="en-GB" sz="2400" dirty="0">
                <a:latin typeface="Sen" pitchFamily="2" charset="0"/>
              </a:rPr>
            </a:br>
            <a:r>
              <a:rPr lang="en-GB" sz="2400" dirty="0">
                <a:latin typeface="Sen" pitchFamily="2" charset="0"/>
              </a:rPr>
              <a:t>CS and WP to sign</a:t>
            </a:r>
          </a:p>
          <a:p>
            <a:pPr marL="742950" lvl="1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Sen" pitchFamily="2" charset="0"/>
              </a:rPr>
              <a:t>Outstanding from: </a:t>
            </a:r>
          </a:p>
          <a:p>
            <a:pPr marL="1200150" lvl="2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 pitchFamily="2" charset="0"/>
              </a:rPr>
              <a:t>ISGLOBAL (WP2/CS6)</a:t>
            </a:r>
          </a:p>
          <a:p>
            <a:pPr marL="1200150" lvl="2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 pitchFamily="2" charset="0"/>
              </a:rPr>
              <a:t>ETIFOR (WP6)</a:t>
            </a:r>
          </a:p>
          <a:p>
            <a:pPr marL="1200150" lvl="2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 pitchFamily="2" charset="0"/>
              </a:rPr>
              <a:t>UNIPD (WP7/CS4)</a:t>
            </a:r>
          </a:p>
          <a:p>
            <a:pPr marL="1200150" lvl="2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 pitchFamily="2" charset="0"/>
              </a:rPr>
              <a:t>MUP (CS3)</a:t>
            </a:r>
          </a:p>
          <a:p>
            <a:pPr marL="1200150" lvl="2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 pitchFamily="2" charset="0"/>
              </a:rPr>
              <a:t>UU (CS7)</a:t>
            </a:r>
          </a:p>
          <a:p>
            <a:pPr marL="1200150" lvl="2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 pitchFamily="2" charset="0"/>
              </a:rPr>
              <a:t>UCPH (CS8)</a:t>
            </a:r>
          </a:p>
          <a:p>
            <a:pPr marL="1200150" lvl="2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 pitchFamily="2" charset="0"/>
              </a:rPr>
              <a:t>NVM (CS9)</a:t>
            </a:r>
          </a:p>
          <a:p>
            <a:pPr marL="1200150" lvl="2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 pitchFamily="2" charset="0"/>
              </a:rPr>
              <a:t>UNTWE (CS9)</a:t>
            </a:r>
          </a:p>
          <a:p>
            <a:pPr marL="742950" lvl="1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dirty="0">
              <a:latin typeface="Sen" pitchFamily="2" charset="0"/>
            </a:endParaRPr>
          </a:p>
          <a:p>
            <a:pPr marL="1200150" lvl="2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dirty="0">
              <a:latin typeface="Sen" pitchFamily="2" charset="0"/>
            </a:endParaRPr>
          </a:p>
          <a:p>
            <a:pPr marL="285750" indent="-285750"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dirty="0">
              <a:latin typeface="S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1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8C96-8ECB-68DC-48C5-124E4A528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8341" y="179894"/>
            <a:ext cx="3574834" cy="654408"/>
          </a:xfrm>
        </p:spPr>
        <p:txBody>
          <a:bodyPr>
            <a:noAutofit/>
          </a:bodyPr>
          <a:lstStyle/>
          <a:p>
            <a:pPr algn="l"/>
            <a:r>
              <a:rPr lang="sv-SE" sz="4000" b="1" dirty="0">
                <a:solidFill>
                  <a:srgbClr val="00AFD7"/>
                </a:solidFill>
                <a:latin typeface="Sen" pitchFamily="2" charset="0"/>
              </a:rPr>
              <a:t>Updates WP3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C74B71-F8D2-05D8-F20D-0297B12F7EC4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29479B-E52E-E366-B106-09B375649618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01B535-D6DF-012A-75BC-63DF1C99A4E2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23BA034B-3F80-9970-6D30-F8B367777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61" y="300128"/>
            <a:ext cx="754544" cy="497999"/>
          </a:xfrm>
          <a:prstGeom prst="rect">
            <a:avLst/>
          </a:prstGeom>
        </p:spPr>
      </p:pic>
      <p:pic>
        <p:nvPicPr>
          <p:cNvPr id="23" name="Picture 9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679F3A71-BC08-FE06-8B54-B41116B22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3" y="328322"/>
            <a:ext cx="1495593" cy="44161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F4B1133A-E8BF-0DC0-103D-B571258B2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B11413E-0C39-9650-647F-49B404C3600C}"/>
              </a:ext>
            </a:extLst>
          </p:cNvPr>
          <p:cNvSpPr txBox="1"/>
          <p:nvPr/>
        </p:nvSpPr>
        <p:spPr>
          <a:xfrm>
            <a:off x="734401" y="2003996"/>
            <a:ext cx="10564427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Assisted in finalisation of CS4-5-6 data collection</a:t>
            </a: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Assisted WP7 &amp; WP8 in survey data collection</a:t>
            </a: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Hosted a Stats Workshop on R-Coding and Model Building</a:t>
            </a: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Actively facilitating data sharing between the CSs and WPs</a:t>
            </a: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S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ABBF3-FA15-DED5-FB9C-D5246324F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3D5A6-FCEA-C832-175B-E3CC2E9B2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8341" y="179894"/>
            <a:ext cx="3574834" cy="654408"/>
          </a:xfrm>
        </p:spPr>
        <p:txBody>
          <a:bodyPr>
            <a:noAutofit/>
          </a:bodyPr>
          <a:lstStyle/>
          <a:p>
            <a:pPr algn="l"/>
            <a:r>
              <a:rPr lang="sv-SE" sz="4000" b="1" dirty="0">
                <a:solidFill>
                  <a:srgbClr val="00AFD7"/>
                </a:solidFill>
                <a:latin typeface="Sen" pitchFamily="2" charset="0"/>
              </a:rPr>
              <a:t>Data Analysis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9EE91B-3311-6EF9-858D-0105FFBA8DEA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394338-C7C6-F400-CBB4-27BADE0E5761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051E78-4116-2BBE-6906-6A99E83E3E85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AC96DBF0-9A9E-B634-170F-79232D10E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61" y="300128"/>
            <a:ext cx="754544" cy="497999"/>
          </a:xfrm>
          <a:prstGeom prst="rect">
            <a:avLst/>
          </a:prstGeom>
        </p:spPr>
      </p:pic>
      <p:pic>
        <p:nvPicPr>
          <p:cNvPr id="23" name="Picture 9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5A900E56-6521-4291-966C-F49EF759C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3" y="328322"/>
            <a:ext cx="1495593" cy="44161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0C171751-B01A-F220-6136-2F46D814D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44BF7B5-5285-CFFB-17E8-DC6B50FD7203}"/>
              </a:ext>
            </a:extLst>
          </p:cNvPr>
          <p:cNvSpPr txBox="1"/>
          <p:nvPr/>
        </p:nvSpPr>
        <p:spPr>
          <a:xfrm>
            <a:off x="698067" y="1555880"/>
            <a:ext cx="10956220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Sen" pitchFamily="2" charset="0"/>
              </a:rPr>
              <a:t>Learnings from the Stats Workshop:</a:t>
            </a:r>
          </a:p>
          <a:p>
            <a:pPr marL="742950" lvl="1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Sen" pitchFamily="2" charset="0"/>
              </a:rPr>
              <a:t>Get to know what data has been collected</a:t>
            </a:r>
          </a:p>
          <a:p>
            <a:pPr marL="742950" lvl="1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Sen" pitchFamily="2" charset="0"/>
              </a:rPr>
              <a:t>Think through how the variables relate to our NBRT framework and let theory guided assumptions lead the model building (aka What variables should be where in the model?)</a:t>
            </a:r>
          </a:p>
          <a:p>
            <a:pPr marL="742950" lvl="1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Sen" pitchFamily="2" charset="0"/>
              </a:rPr>
              <a:t>Consider performing a Little’s missing completely at random test </a:t>
            </a:r>
            <a:br>
              <a:rPr lang="en-US" sz="2400" dirty="0">
                <a:latin typeface="Sen" pitchFamily="2" charset="0"/>
              </a:rPr>
            </a:br>
            <a:r>
              <a:rPr lang="en-US" sz="2400" dirty="0">
                <a:latin typeface="Sen" pitchFamily="2" charset="0"/>
              </a:rPr>
              <a:t>(R package “</a:t>
            </a:r>
            <a:r>
              <a:rPr lang="en-US" sz="2400" dirty="0" err="1">
                <a:latin typeface="Sen" pitchFamily="2" charset="0"/>
              </a:rPr>
              <a:t>naniar</a:t>
            </a:r>
            <a:r>
              <a:rPr lang="en-US" sz="2400" dirty="0">
                <a:latin typeface="Sen" pitchFamily="2" charset="0"/>
              </a:rPr>
              <a:t>”, </a:t>
            </a:r>
            <a:r>
              <a:rPr lang="en-US" sz="2400" dirty="0" err="1">
                <a:latin typeface="Sen" pitchFamily="2" charset="0"/>
              </a:rPr>
              <a:t>mcar_test</a:t>
            </a:r>
            <a:r>
              <a:rPr lang="en-US" sz="2400" dirty="0">
                <a:latin typeface="Sen" pitchFamily="2" charset="0"/>
              </a:rPr>
              <a:t>() ).</a:t>
            </a:r>
          </a:p>
          <a:p>
            <a:pPr marL="1200150" lvl="2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Sen" pitchFamily="2" charset="0"/>
              </a:rPr>
              <a:t>Information on systematic missing data is of particular importance to WP8!</a:t>
            </a:r>
            <a:endParaRPr lang="en-GB" sz="2400" dirty="0">
              <a:latin typeface="Sen" pitchFamily="2" charset="0"/>
            </a:endParaRP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S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8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929DF-9530-968D-2D38-94358F915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19ED6-B0EF-0895-9967-8AC22150A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8341" y="179894"/>
            <a:ext cx="3574834" cy="654408"/>
          </a:xfrm>
        </p:spPr>
        <p:txBody>
          <a:bodyPr>
            <a:noAutofit/>
          </a:bodyPr>
          <a:lstStyle/>
          <a:p>
            <a:pPr algn="l"/>
            <a:r>
              <a:rPr lang="sv-SE" sz="4000" b="1" dirty="0">
                <a:solidFill>
                  <a:srgbClr val="00AFD7"/>
                </a:solidFill>
                <a:latin typeface="Sen" pitchFamily="2" charset="0"/>
              </a:rPr>
              <a:t>Data Analysis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47F5AC-C553-50FF-6CCA-C151FFE94D9D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9FFF9F-4B93-AAA5-972F-57AABC7B0547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F18071-744A-0136-B883-62206D243F1D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B8070153-6171-8E38-4F4D-6E583AEE6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61" y="300128"/>
            <a:ext cx="754544" cy="497999"/>
          </a:xfrm>
          <a:prstGeom prst="rect">
            <a:avLst/>
          </a:prstGeom>
        </p:spPr>
      </p:pic>
      <p:pic>
        <p:nvPicPr>
          <p:cNvPr id="23" name="Picture 9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5DC8EB10-2863-575A-9133-A74ECCB90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3" y="328322"/>
            <a:ext cx="1495593" cy="44161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86052458-B007-CEB6-B3CD-0896B4C89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4542080-7744-4433-4786-5B41C697AFEA}"/>
              </a:ext>
            </a:extLst>
          </p:cNvPr>
          <p:cNvSpPr txBox="1"/>
          <p:nvPr/>
        </p:nvSpPr>
        <p:spPr>
          <a:xfrm>
            <a:off x="698067" y="1555880"/>
            <a:ext cx="1095622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Many tests can be done, and there are pros and cons!</a:t>
            </a: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Heterogeneity in skills across institutions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C6DF57-8A64-63ED-5D25-5269A55C45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" b="21280"/>
          <a:stretch/>
        </p:blipFill>
        <p:spPr>
          <a:xfrm>
            <a:off x="3681270" y="3257647"/>
            <a:ext cx="1889517" cy="1980000"/>
          </a:xfrm>
          <a:prstGeom prst="ellipse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EB3DF5B-4B60-53CE-FAE7-2BD041A640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b="11780"/>
          <a:stretch/>
        </p:blipFill>
        <p:spPr>
          <a:xfrm>
            <a:off x="6354793" y="3169051"/>
            <a:ext cx="1960285" cy="19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03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658CE-785C-C4F7-9D25-30AB12439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5447DE2-F092-BD3D-579D-2665639BB53E}"/>
              </a:ext>
            </a:extLst>
          </p:cNvPr>
          <p:cNvGrpSpPr/>
          <p:nvPr/>
        </p:nvGrpSpPr>
        <p:grpSpPr>
          <a:xfrm>
            <a:off x="527583" y="221923"/>
            <a:ext cx="11136834" cy="6237025"/>
            <a:chOff x="871535" y="945026"/>
            <a:chExt cx="10539413" cy="5763947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A4DA04E-CFC1-0DE5-7698-EF6DFEEBB62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71535" y="945026"/>
              <a:ext cx="10539413" cy="5763947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4B948CAC-36C1-3F8D-56AD-59AA9A146398}"/>
                </a:ext>
              </a:extLst>
            </p:cNvPr>
            <p:cNvSpPr/>
            <p:nvPr/>
          </p:nvSpPr>
          <p:spPr>
            <a:xfrm>
              <a:off x="871535" y="945026"/>
              <a:ext cx="2489503" cy="82490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87A483-31C0-3107-CD27-ED83B79F7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8341" y="179894"/>
            <a:ext cx="3574834" cy="654408"/>
          </a:xfrm>
        </p:spPr>
        <p:txBody>
          <a:bodyPr>
            <a:noAutofit/>
          </a:bodyPr>
          <a:lstStyle/>
          <a:p>
            <a:pPr algn="l"/>
            <a:r>
              <a:rPr lang="sv-SE" sz="4000" b="1" dirty="0">
                <a:solidFill>
                  <a:srgbClr val="00AFD7"/>
                </a:solidFill>
                <a:latin typeface="Sen" pitchFamily="2" charset="0"/>
              </a:rPr>
              <a:t>Data Sharing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CEAA54-38B9-EA38-BFC8-82512483E1E5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260B39-D288-E25C-9FE6-B530A9A3DF3C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1BED9C-9586-B2BF-3F53-2081AC394B67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DE6C061B-839A-B1C3-6E90-D235E98DC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61" y="300128"/>
            <a:ext cx="754544" cy="497999"/>
          </a:xfrm>
          <a:prstGeom prst="rect">
            <a:avLst/>
          </a:prstGeom>
        </p:spPr>
      </p:pic>
      <p:pic>
        <p:nvPicPr>
          <p:cNvPr id="23" name="Picture 9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FE580E19-338D-F7AE-7589-4B4F48FDA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3" y="328322"/>
            <a:ext cx="1495593" cy="44161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EE31D798-8BFD-6CB8-62D8-1DC586AA5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C11BB98-99E5-9241-C538-C8F487A63C89}"/>
              </a:ext>
            </a:extLst>
          </p:cNvPr>
          <p:cNvSpPr/>
          <p:nvPr/>
        </p:nvSpPr>
        <p:spPr>
          <a:xfrm>
            <a:off x="6976412" y="2984738"/>
            <a:ext cx="1690778" cy="106104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65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53A5F-5D8B-A573-552E-D91D8074E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27410-EFF2-435D-F835-F734FFC12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8341" y="179894"/>
            <a:ext cx="3574834" cy="654408"/>
          </a:xfrm>
        </p:spPr>
        <p:txBody>
          <a:bodyPr>
            <a:noAutofit/>
          </a:bodyPr>
          <a:lstStyle/>
          <a:p>
            <a:pPr algn="l"/>
            <a:r>
              <a:rPr lang="sv-SE" sz="4000" b="1" dirty="0">
                <a:solidFill>
                  <a:srgbClr val="00AFD7"/>
                </a:solidFill>
                <a:latin typeface="Sen" pitchFamily="2" charset="0"/>
              </a:rPr>
              <a:t>Data Sharing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E38F72-40C8-7676-E9A7-AB070A84515D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3CDC6F-E466-5F49-C027-694EC04D28C1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3E8DDC-3F12-F6A5-44B8-A4D34D96F49C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A44F1DA1-97B1-D952-55C2-12C781153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61" y="300128"/>
            <a:ext cx="754544" cy="497999"/>
          </a:xfrm>
          <a:prstGeom prst="rect">
            <a:avLst/>
          </a:prstGeom>
        </p:spPr>
      </p:pic>
      <p:pic>
        <p:nvPicPr>
          <p:cNvPr id="23" name="Picture 9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31B77A60-92C2-166C-ECEB-C1737A0A7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3" y="328322"/>
            <a:ext cx="1495593" cy="44161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1259F09-66C6-DC12-9AA9-668D16002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91A6605-AEDE-8097-EBA2-D9432796E091}"/>
              </a:ext>
            </a:extLst>
          </p:cNvPr>
          <p:cNvSpPr txBox="1"/>
          <p:nvPr/>
        </p:nvSpPr>
        <p:spPr>
          <a:xfrm>
            <a:off x="734401" y="2003996"/>
            <a:ext cx="10564427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Data can be shared between two partners once both have signed the JCA.</a:t>
            </a: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First CSs/WPs have already exchanged data (YAY!)</a:t>
            </a: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Please keep UNIVIE involved when exchanging</a:t>
            </a:r>
          </a:p>
          <a:p>
            <a:pPr marL="742950" lvl="1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n" pitchFamily="2" charset="0"/>
              </a:rPr>
              <a:t>Record of Processing / Data Transfer</a:t>
            </a:r>
          </a:p>
          <a:p>
            <a:pPr marL="285750" indent="-285750">
              <a:lnSpc>
                <a:spcPct val="150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S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3">
      <a:dk1>
        <a:srgbClr val="404040"/>
      </a:dk1>
      <a:lt1>
        <a:srgbClr val="E7E6E6"/>
      </a:lt1>
      <a:dk2>
        <a:srgbClr val="8199AB"/>
      </a:dk2>
      <a:lt2>
        <a:srgbClr val="FFFFFF"/>
      </a:lt2>
      <a:accent1>
        <a:srgbClr val="0DB5C2"/>
      </a:accent1>
      <a:accent2>
        <a:srgbClr val="6DAC37"/>
      </a:accent2>
      <a:accent3>
        <a:srgbClr val="2E4A5A"/>
      </a:accent3>
      <a:accent4>
        <a:srgbClr val="F67255"/>
      </a:accent4>
      <a:accent5>
        <a:srgbClr val="B2CE34"/>
      </a:accent5>
      <a:accent6>
        <a:srgbClr val="36907D"/>
      </a:accent6>
      <a:hlink>
        <a:srgbClr val="91DCCA"/>
      </a:hlink>
      <a:folHlink>
        <a:srgbClr val="C2BBA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535</Words>
  <Application>Microsoft Office PowerPoint</Application>
  <PresentationFormat>Breitbild</PresentationFormat>
  <Paragraphs>62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2" baseType="lpstr">
      <vt:lpstr>Arial</vt:lpstr>
      <vt:lpstr>Calibri</vt:lpstr>
      <vt:lpstr>Fira Sans</vt:lpstr>
      <vt:lpstr>Libre Franklin</vt:lpstr>
      <vt:lpstr>Libre Franklin Medium</vt:lpstr>
      <vt:lpstr>Open Sans ExtraBold</vt:lpstr>
      <vt:lpstr>Open Sans Light</vt:lpstr>
      <vt:lpstr>Sen</vt:lpstr>
      <vt:lpstr>Thème Office</vt:lpstr>
      <vt:lpstr>UPDATES from UNIVIE  WP1   – Management &amp;     Cross-Project Collaboration WP3   – Case Studies+ WP10 – Ethics &amp; Open Science</vt:lpstr>
      <vt:lpstr>University of Vienna</vt:lpstr>
      <vt:lpstr>Updates WP1</vt:lpstr>
      <vt:lpstr>Updates WP10</vt:lpstr>
      <vt:lpstr>Updates WP3</vt:lpstr>
      <vt:lpstr>Data Analysis</vt:lpstr>
      <vt:lpstr>Data Analysis</vt:lpstr>
      <vt:lpstr>Data Sharing</vt:lpstr>
      <vt:lpstr>Data Sharing</vt:lpstr>
      <vt:lpstr>REDCap Data Sharing</vt:lpstr>
      <vt:lpstr>Data Sharing</vt:lpstr>
      <vt:lpstr>Thank you!</vt:lpstr>
      <vt:lpstr>Data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Mathew White</dc:creator>
  <cp:lastModifiedBy>Julia Egger-Dorozinska</cp:lastModifiedBy>
  <cp:revision>36</cp:revision>
  <dcterms:created xsi:type="dcterms:W3CDTF">2023-09-13T07:46:51Z</dcterms:created>
  <dcterms:modified xsi:type="dcterms:W3CDTF">2025-09-18T04:57:27Z</dcterms:modified>
</cp:coreProperties>
</file>