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6" r:id="rId4"/>
    <p:sldId id="270" r:id="rId5"/>
    <p:sldId id="287" r:id="rId6"/>
    <p:sldId id="288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170"/>
    <a:srgbClr val="00AFD7"/>
    <a:srgbClr val="3C3C3B"/>
    <a:srgbClr val="004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1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A568-752C-0570-C9D3-3CDDE328C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5CDEA-42A1-41AD-139D-96E8D6DAC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6F96F-77C8-3A97-E336-8E010082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84C-C0F2-44E6-B383-75BB2A846A1F}" type="datetimeFigureOut">
              <a:rPr lang="sv-SE" smtClean="0"/>
              <a:t>2025-09-15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D2AA4-D6B9-0404-8FAC-45FEA1FC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5C654-D661-AABF-2131-0A1D62D1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CCDC-6570-47F3-841F-9F73E2FC228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88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2828-04A2-1357-BBAE-97929B3B2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97BF7-2233-4ADB-D78D-4F204478E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2009D-C78B-9AA2-5FB1-AB7DA81F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84C-C0F2-44E6-B383-75BB2A846A1F}" type="datetimeFigureOut">
              <a:rPr lang="sv-SE" smtClean="0"/>
              <a:t>2025-09-15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A186-B1AE-2F8B-C1C0-33373B06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9F4C3-B2CA-A7F3-B423-C434DA9A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CCDC-6570-47F3-841F-9F73E2FC228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6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53CEBC-0ED6-2D34-FE45-CC57C65EE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A8000-433C-F3F5-F55B-95B2F6CAC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6ED94-F677-3576-4133-ECA7F7B8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84C-C0F2-44E6-B383-75BB2A846A1F}" type="datetimeFigureOut">
              <a:rPr lang="sv-SE" smtClean="0"/>
              <a:t>2025-09-15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58DC1-DABD-AEB7-4809-885C776E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978DB-22FF-D21A-E37D-48E4A026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CCDC-6570-47F3-841F-9F73E2FC228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831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9689-E6FA-6EE1-1798-F7EBE212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B830-3AA5-E66C-11D9-705790F13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9DE75-9DD2-6AD3-8140-EB738E24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84C-C0F2-44E6-B383-75BB2A846A1F}" type="datetimeFigureOut">
              <a:rPr lang="sv-SE" smtClean="0"/>
              <a:t>2025-09-15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16246-5241-3FF7-ED3B-D2B0B1D4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121D7-09E0-5640-5D00-78C1CECA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CCDC-6570-47F3-841F-9F73E2FC228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616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3473-F4F2-B05F-DEC1-4654F980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A77B2-2869-F6AC-1BFB-C64CA6444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D069D-5638-4818-5E0E-800A94B6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84C-C0F2-44E6-B383-75BB2A846A1F}" type="datetimeFigureOut">
              <a:rPr lang="sv-SE" smtClean="0"/>
              <a:t>2025-09-15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94C0D-0832-C2D4-38A8-B3B96F5A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1152-4BEB-2C0E-922A-C226DDC7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CCDC-6570-47F3-841F-9F73E2FC228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71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7E7A3-C744-57FD-B71F-EB349728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5710C-5596-96E0-588E-5D61388FD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875AC-6FFF-421B-3A54-C738B2F07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C0789-DF41-27A5-DFFA-F7836BFA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84C-C0F2-44E6-B383-75BB2A846A1F}" type="datetimeFigureOut">
              <a:rPr lang="sv-SE" smtClean="0"/>
              <a:t>2025-09-15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387CD-1B81-738B-B4E9-903CDD8B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7D08B-02DB-9300-96A5-6F68F707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CCDC-6570-47F3-841F-9F73E2FC228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46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9DC2-5BF3-1410-D2E8-2BC6FCA5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47AFF-1232-8367-B9D0-224F03F38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A4C0E-DE27-733A-9B50-D4E43DF3D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66B51-2BD9-1D06-5B4D-A8E6481A8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E6E22-0B8C-D058-1D33-FDA6E3F7D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08166E-D1C7-EBA7-C1F2-2773AD9F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84C-C0F2-44E6-B383-75BB2A846A1F}" type="datetimeFigureOut">
              <a:rPr lang="sv-SE" smtClean="0"/>
              <a:t>2025-09-15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CA902-C565-A5E4-7162-8EF50201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E5674-889A-69FA-9179-B7D918EE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CCDC-6570-47F3-841F-9F73E2FC228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34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A4C1-6ACA-37EC-5830-60C4EF4A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26ED3-BC63-A9BE-275E-6A10BEE1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84C-C0F2-44E6-B383-75BB2A846A1F}" type="datetimeFigureOut">
              <a:rPr lang="sv-SE" smtClean="0"/>
              <a:t>2025-09-15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4CCC5-6D98-F751-47BC-6ACCD376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F6552-9EDB-1B37-7ADE-380018BD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CCDC-6570-47F3-841F-9F73E2FC228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66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A8580-FB5E-0B97-849D-67A8C465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84C-C0F2-44E6-B383-75BB2A846A1F}" type="datetimeFigureOut">
              <a:rPr lang="sv-SE" smtClean="0"/>
              <a:t>2025-09-15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AB61B5-92DC-D1E7-1E8E-97484056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BEA21-79FD-3FE3-47A1-DA1C49FD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CCDC-6570-47F3-841F-9F73E2FC228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5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1D752-44F5-0DD0-9C5C-D9E99A8C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9299E-DEDE-F6C7-6799-6101CF34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AC930-F12F-98D9-8B71-F45289138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7CB1F-2897-7FDC-48A3-2B82C0CB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84C-C0F2-44E6-B383-75BB2A846A1F}" type="datetimeFigureOut">
              <a:rPr lang="sv-SE" smtClean="0"/>
              <a:t>2025-09-15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84E73-C54B-4B35-A6D8-026928A3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4DA50-FF04-9277-4836-2016E0CA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CCDC-6570-47F3-841F-9F73E2FC228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982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C4D8-98E1-5D28-4617-5BD28066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7625D-9ED2-26EA-EF56-DCE7C2A53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691A3-C828-463F-BE54-08DE5617B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99B78-088F-CBEC-9129-C7F32007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84C-C0F2-44E6-B383-75BB2A846A1F}" type="datetimeFigureOut">
              <a:rPr lang="sv-SE" smtClean="0"/>
              <a:t>2025-09-15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D952A-8053-5BEE-06FC-E5901B94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61F76-0CE8-733B-890A-103F57D5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CCDC-6570-47F3-841F-9F73E2FC228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46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3CB4E-7934-BF66-B884-A1FBB1FE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9502C-CD4C-42C0-A1F2-20F9BAB32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72CFA-C91B-0812-6222-8AF1BF388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684C-C0F2-44E6-B383-75BB2A846A1F}" type="datetimeFigureOut">
              <a:rPr lang="sv-SE" smtClean="0"/>
              <a:t>2025-09-15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2B99-AF78-0D71-1B5B-F8F56A7AC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F1066-BB62-5B13-AC55-465C0F172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7CCDC-6570-47F3-841F-9F73E2FC228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311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8C96-8ECB-68DC-48C5-124E4A528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1578" y="1262643"/>
            <a:ext cx="6122300" cy="1513212"/>
          </a:xfrm>
        </p:spPr>
        <p:txBody>
          <a:bodyPr>
            <a:normAutofit/>
          </a:bodyPr>
          <a:lstStyle/>
          <a:p>
            <a:pPr algn="l"/>
            <a:r>
              <a:rPr lang="sv-SE" b="1">
                <a:solidFill>
                  <a:srgbClr val="3C3C3B"/>
                </a:solidFill>
                <a:latin typeface="Fira Sans" panose="020B0803050000020004" pitchFamily="34" charset="0"/>
              </a:rPr>
              <a:t>CS9  Care farms</a:t>
            </a:r>
            <a:endParaRPr lang="sv-SE" b="1" dirty="0">
              <a:solidFill>
                <a:srgbClr val="3C3C3B"/>
              </a:solidFill>
              <a:latin typeface="Fira Sans" panose="020B0803050000020004" pitchFamily="34" charset="0"/>
            </a:endParaRPr>
          </a:p>
        </p:txBody>
      </p:sp>
      <p:pic>
        <p:nvPicPr>
          <p:cNvPr id="5" name="Picture 4" descr="A picture containing graphics, graphic design, font, logo&#10;&#10;Description automatically generated">
            <a:extLst>
              <a:ext uri="{FF2B5EF4-FFF2-40B4-BE49-F238E27FC236}">
                <a16:creationId xmlns:a16="http://schemas.microsoft.com/office/drawing/2014/main" id="{D0C08086-A0C3-F090-4B0A-AA5B002A5B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7320" y="-209950"/>
            <a:ext cx="2889504" cy="2005539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1A7FE64-DD00-8C93-F616-ED51C4315598}"/>
              </a:ext>
            </a:extLst>
          </p:cNvPr>
          <p:cNvSpPr txBox="1">
            <a:spLocks/>
          </p:cNvSpPr>
          <p:nvPr/>
        </p:nvSpPr>
        <p:spPr>
          <a:xfrm>
            <a:off x="3048000" y="6214058"/>
            <a:ext cx="6096000" cy="5462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>
                <a:latin typeface="Sen" pitchFamily="2" charset="0"/>
              </a:rPr>
              <a:t>The Resonate </a:t>
            </a:r>
            <a:r>
              <a:rPr lang="sv-SE" sz="1200" dirty="0" err="1">
                <a:latin typeface="Sen" pitchFamily="2" charset="0"/>
              </a:rPr>
              <a:t>project</a:t>
            </a:r>
            <a:r>
              <a:rPr lang="sv-SE" sz="1200" dirty="0">
                <a:latin typeface="Sen" pitchFamily="2" charset="0"/>
              </a:rPr>
              <a:t> is </a:t>
            </a:r>
            <a:r>
              <a:rPr lang="sv-SE" sz="1200" dirty="0" err="1">
                <a:latin typeface="Sen" pitchFamily="2" charset="0"/>
              </a:rPr>
              <a:t>funded</a:t>
            </a:r>
            <a:r>
              <a:rPr lang="sv-SE" sz="1200" dirty="0">
                <a:latin typeface="Sen" pitchFamily="2" charset="0"/>
              </a:rPr>
              <a:t> by the </a:t>
            </a:r>
            <a:r>
              <a:rPr lang="sv-SE" sz="1200" dirty="0" err="1">
                <a:latin typeface="Sen" pitchFamily="2" charset="0"/>
              </a:rPr>
              <a:t>European</a:t>
            </a:r>
            <a:r>
              <a:rPr lang="sv-SE" sz="1200" dirty="0">
                <a:latin typeface="Sen" pitchFamily="2" charset="0"/>
              </a:rPr>
              <a:t> </a:t>
            </a:r>
            <a:r>
              <a:rPr lang="sv-SE" sz="1200" dirty="0" err="1">
                <a:latin typeface="Sen" pitchFamily="2" charset="0"/>
              </a:rPr>
              <a:t>Union’s</a:t>
            </a:r>
            <a:r>
              <a:rPr lang="sv-SE" sz="1200" dirty="0">
                <a:latin typeface="Sen" pitchFamily="2" charset="0"/>
              </a:rPr>
              <a:t> </a:t>
            </a:r>
            <a:r>
              <a:rPr lang="sv-SE" sz="1200" dirty="0" err="1">
                <a:latin typeface="Sen" pitchFamily="2" charset="0"/>
              </a:rPr>
              <a:t>Horizons</a:t>
            </a:r>
            <a:r>
              <a:rPr lang="sv-SE" sz="1200" dirty="0">
                <a:latin typeface="Sen" pitchFamily="2" charset="0"/>
              </a:rPr>
              <a:t> </a:t>
            </a:r>
            <a:r>
              <a:rPr lang="sv-SE" sz="1200" dirty="0" err="1">
                <a:latin typeface="Sen" pitchFamily="2" charset="0"/>
              </a:rPr>
              <a:t>Europe</a:t>
            </a:r>
            <a:r>
              <a:rPr lang="sv-SE" sz="1200" dirty="0">
                <a:latin typeface="Sen" pitchFamily="2" charset="0"/>
              </a:rPr>
              <a:t> Research and Innovation </a:t>
            </a:r>
            <a:r>
              <a:rPr lang="sv-SE" sz="1200" dirty="0" err="1">
                <a:latin typeface="Sen" pitchFamily="2" charset="0"/>
              </a:rPr>
              <a:t>programme</a:t>
            </a:r>
            <a:r>
              <a:rPr lang="sv-SE" sz="1200" dirty="0">
                <a:latin typeface="Sen" pitchFamily="2" charset="0"/>
              </a:rPr>
              <a:t> under grant </a:t>
            </a:r>
            <a:r>
              <a:rPr lang="sv-SE" sz="1200" dirty="0" err="1">
                <a:latin typeface="Sen" pitchFamily="2" charset="0"/>
              </a:rPr>
              <a:t>agreement</a:t>
            </a:r>
            <a:r>
              <a:rPr lang="sv-SE" sz="1200" dirty="0">
                <a:latin typeface="Sen" pitchFamily="2" charset="0"/>
              </a:rPr>
              <a:t> No. 101081420 and co-</a:t>
            </a:r>
            <a:r>
              <a:rPr lang="sv-SE" sz="1200" dirty="0" err="1">
                <a:latin typeface="Sen" pitchFamily="2" charset="0"/>
              </a:rPr>
              <a:t>funded</a:t>
            </a:r>
            <a:r>
              <a:rPr lang="sv-SE" sz="1200" dirty="0">
                <a:latin typeface="Sen" pitchFamily="2" charset="0"/>
              </a:rPr>
              <a:t> by the UK Research and Innovation grant </a:t>
            </a:r>
            <a:r>
              <a:rPr lang="sv-SE" sz="1200" dirty="0" err="1">
                <a:latin typeface="Sen" pitchFamily="2" charset="0"/>
              </a:rPr>
              <a:t>award</a:t>
            </a:r>
            <a:r>
              <a:rPr lang="sv-SE" sz="1200" dirty="0">
                <a:latin typeface="Sen" pitchFamily="2" charset="0"/>
              </a:rPr>
              <a:t> No. 10063874</a:t>
            </a:r>
          </a:p>
        </p:txBody>
      </p:sp>
      <p:pic>
        <p:nvPicPr>
          <p:cNvPr id="14" name="Picture 13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3EC09987-85F9-B3BB-7FFE-1241A8CCD0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688" y="6131674"/>
            <a:ext cx="952549" cy="628682"/>
          </a:xfrm>
          <a:prstGeom prst="rect">
            <a:avLst/>
          </a:prstGeom>
        </p:spPr>
      </p:pic>
      <p:pic>
        <p:nvPicPr>
          <p:cNvPr id="15" name="Picture 14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6BAC66B3-2B53-5ACD-0FBD-30282D7FD6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972" y="6264091"/>
            <a:ext cx="1686557" cy="497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D22B758-BA2C-8C6E-17A6-56140F43043F}"/>
              </a:ext>
            </a:extLst>
          </p:cNvPr>
          <p:cNvSpPr/>
          <p:nvPr/>
        </p:nvSpPr>
        <p:spPr>
          <a:xfrm>
            <a:off x="0" y="5879575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7C052F-2AC2-F8DA-53C1-120913D3CD03}"/>
              </a:ext>
            </a:extLst>
          </p:cNvPr>
          <p:cNvSpPr/>
          <p:nvPr/>
        </p:nvSpPr>
        <p:spPr>
          <a:xfrm>
            <a:off x="6096000" y="5879575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81F30A-8677-F5F0-F173-07D65C844750}"/>
              </a:ext>
            </a:extLst>
          </p:cNvPr>
          <p:cNvSpPr/>
          <p:nvPr/>
        </p:nvSpPr>
        <p:spPr>
          <a:xfrm>
            <a:off x="0" y="5764268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F419FC-A6C4-9D48-FD9D-125F34554D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9406"/>
            <a:ext cx="3349690" cy="33496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CA90A79-6088-9602-CDDC-74FEF4A3B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851" y="3041391"/>
            <a:ext cx="87725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2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81224-6A78-64CA-456B-A00E718AE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7DBE-EBF5-AAB3-93FC-C55D79E7F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74" y="0"/>
            <a:ext cx="8930286" cy="874706"/>
          </a:xfrm>
        </p:spPr>
        <p:txBody>
          <a:bodyPr>
            <a:noAutofit/>
          </a:bodyPr>
          <a:lstStyle/>
          <a:p>
            <a:pPr algn="l"/>
            <a:r>
              <a:rPr lang="sv-SE" sz="4000" b="1">
                <a:solidFill>
                  <a:srgbClr val="00AFD7"/>
                </a:solidFill>
                <a:latin typeface="Sen" pitchFamily="2" charset="0"/>
              </a:rPr>
              <a:t>Recap: Study design CS9</a:t>
            </a:r>
            <a:endParaRPr lang="sv-SE" sz="4000" b="1" dirty="0">
              <a:solidFill>
                <a:srgbClr val="00AFD7"/>
              </a:solidFill>
              <a:latin typeface="Se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5461AA-BD4B-319F-B056-0350BF63B580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6FE9B-4CD3-9BBE-1CC2-8048BFBD607A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A68FEE-57C3-18FF-EF4A-BBADC9301A31}"/>
              </a:ext>
            </a:extLst>
          </p:cNvPr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CBCC183-0F54-8DF7-E8B0-6A8E8A38CFA5}"/>
              </a:ext>
            </a:extLst>
          </p:cNvPr>
          <p:cNvSpPr/>
          <p:nvPr/>
        </p:nvSpPr>
        <p:spPr>
          <a:xfrm>
            <a:off x="883920" y="5811520"/>
            <a:ext cx="131064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2DE3FB7-A9DF-1655-2CA8-CF52F785C50E}"/>
              </a:ext>
            </a:extLst>
          </p:cNvPr>
          <p:cNvSpPr txBox="1"/>
          <p:nvPr/>
        </p:nvSpPr>
        <p:spPr>
          <a:xfrm>
            <a:off x="404622" y="1004054"/>
            <a:ext cx="2484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>
                <a:solidFill>
                  <a:srgbClr val="00AFD7"/>
                </a:solidFill>
                <a:latin typeface="Sen" pitchFamily="2" charset="0"/>
              </a:rPr>
              <a:t>Phase 1 - 2024</a:t>
            </a:r>
            <a:endParaRPr lang="nl-NL" sz="280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F9D0D40-8F33-B75B-B754-897D538A1AE0}"/>
              </a:ext>
            </a:extLst>
          </p:cNvPr>
          <p:cNvSpPr txBox="1"/>
          <p:nvPr/>
        </p:nvSpPr>
        <p:spPr>
          <a:xfrm>
            <a:off x="6683502" y="1001006"/>
            <a:ext cx="2478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>
                <a:solidFill>
                  <a:srgbClr val="00AFD7"/>
                </a:solidFill>
                <a:latin typeface="Sen" pitchFamily="2" charset="0"/>
              </a:rPr>
              <a:t>Phase 2- 2025</a:t>
            </a:r>
            <a:endParaRPr lang="nl-NL" sz="280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B79EA35-C708-F6A0-38E9-E576F873CE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935" y="1657170"/>
            <a:ext cx="5195150" cy="373592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E87F6AB4-A90B-5FB6-90EF-BBEFF35F50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75" y="1883664"/>
            <a:ext cx="4588941" cy="3630728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98CC09E1-12A3-75F6-F523-A64CAAF55B7B}"/>
              </a:ext>
            </a:extLst>
          </p:cNvPr>
          <p:cNvSpPr txBox="1"/>
          <p:nvPr/>
        </p:nvSpPr>
        <p:spPr>
          <a:xfrm>
            <a:off x="4217670" y="5548622"/>
            <a:ext cx="35913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400" b="1">
                <a:solidFill>
                  <a:srgbClr val="00AFD7"/>
                </a:solidFill>
                <a:latin typeface="Sen" pitchFamily="2" charset="0"/>
                <a:sym typeface="Wingdings" panose="05000000000000000000" pitchFamily="2" charset="2"/>
              </a:rPr>
              <a:t> 4 papers</a:t>
            </a:r>
            <a:endParaRPr lang="nl-NL" sz="4400"/>
          </a:p>
        </p:txBody>
      </p:sp>
    </p:spTree>
    <p:extLst>
      <p:ext uri="{BB962C8B-B14F-4D97-AF65-F5344CB8AC3E}">
        <p14:creationId xmlns:p14="http://schemas.microsoft.com/office/powerpoint/2010/main" val="26940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DA9FC-34FA-7457-AF92-CE673A14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1104-0D1F-2FB3-7F8A-1380E1425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534" y="444565"/>
            <a:ext cx="10708640" cy="714374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sv-SE" sz="4000" b="1">
                <a:solidFill>
                  <a:srgbClr val="00AFD7"/>
                </a:solidFill>
                <a:latin typeface="Sen" pitchFamily="2" charset="0"/>
              </a:rPr>
              <a:t>Paper 1: Observation tool</a:t>
            </a:r>
            <a:br>
              <a:rPr lang="sv-SE" sz="4000" b="1">
                <a:solidFill>
                  <a:srgbClr val="00AFD7"/>
                </a:solidFill>
                <a:latin typeface="Sen" pitchFamily="2" charset="0"/>
              </a:rPr>
            </a:br>
            <a:r>
              <a:rPr lang="sv-SE" sz="3200" b="1">
                <a:solidFill>
                  <a:srgbClr val="00AFD7"/>
                </a:solidFill>
                <a:latin typeface="Sen" pitchFamily="2" charset="0"/>
              </a:rPr>
              <a:t>Based on Perceived Sensory Dimensions</a:t>
            </a:r>
            <a:endParaRPr lang="sv-SE" sz="3200" b="1" i="1" dirty="0">
              <a:solidFill>
                <a:srgbClr val="00AFD7"/>
              </a:solidFill>
              <a:latin typeface="Se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ECB52-8147-3375-0D2B-9457583A525B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BFBB7-2F41-9DC2-C354-4D2626F96F10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DAC660-906D-2D20-F629-17C730F7FE7F}"/>
              </a:ext>
            </a:extLst>
          </p:cNvPr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84DEC94-9909-C9B4-C526-2A8026DE1F01}"/>
              </a:ext>
            </a:extLst>
          </p:cNvPr>
          <p:cNvSpPr txBox="1"/>
          <p:nvPr/>
        </p:nvSpPr>
        <p:spPr>
          <a:xfrm>
            <a:off x="550506" y="5244542"/>
            <a:ext cx="103476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>
                <a:effectLst/>
              </a:rPr>
              <a:t>Van den Berg, A. E., </a:t>
            </a:r>
            <a:r>
              <a:rPr lang="nl-NL" sz="2400"/>
              <a:t>Van den Berg, M.M.H.E., Venema, J. &amp; Van Rompay, T (</a:t>
            </a:r>
            <a:r>
              <a:rPr lang="nl-NL" sz="2400">
                <a:effectLst/>
              </a:rPr>
              <a:t>2025). </a:t>
            </a:r>
            <a:r>
              <a:rPr lang="en-US" sz="2400" b="0" kern="0">
                <a:effectLst/>
                <a:ea typeface="MS Gothic" panose="020B0609070205080204" pitchFamily="49" charset="-128"/>
                <a:cs typeface="Times New Roman" panose="02020603050405020304" pitchFamily="18" charset="0"/>
              </a:rPr>
              <a:t>An outdoor area evaluation tool for healthcare settings. </a:t>
            </a:r>
            <a:r>
              <a:rPr lang="nl-NL" sz="2400" i="1">
                <a:effectLst/>
              </a:rPr>
              <a:t>Environment and Planning</a:t>
            </a:r>
            <a:endParaRPr lang="nl-NL" sz="2400">
              <a:effectLst/>
            </a:endParaRPr>
          </a:p>
        </p:txBody>
      </p:sp>
      <p:pic>
        <p:nvPicPr>
          <p:cNvPr id="5" name="Afbeelding 4" descr="Details are in the caption following the image">
            <a:extLst>
              <a:ext uri="{FF2B5EF4-FFF2-40B4-BE49-F238E27FC236}">
                <a16:creationId xmlns:a16="http://schemas.microsoft.com/office/drawing/2014/main" id="{A6624B87-AE6B-3BD1-9879-C1535500CD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718" y="1359123"/>
            <a:ext cx="7798012" cy="31289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C4FAC5A-E3B7-B8FF-A31B-AA53B45324DC}"/>
              </a:ext>
            </a:extLst>
          </p:cNvPr>
          <p:cNvSpPr txBox="1"/>
          <p:nvPr/>
        </p:nvSpPr>
        <p:spPr>
          <a:xfrm>
            <a:off x="453887" y="4532332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>
                <a:solidFill>
                  <a:srgbClr val="00AFD7"/>
                </a:solidFill>
                <a:latin typeface="Sen" pitchFamily="2" charset="0"/>
              </a:rPr>
              <a:t>Status: in preparation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392274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2CA61-0F51-59CC-8D8B-3173DDECF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C0688-AE33-DD05-5869-9647AB4D0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865" y="295275"/>
            <a:ext cx="10708640" cy="714374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sv-SE" sz="4000" b="1">
                <a:solidFill>
                  <a:srgbClr val="00AFD7"/>
                </a:solidFill>
                <a:latin typeface="Sen" pitchFamily="2" charset="0"/>
              </a:rPr>
              <a:t>Paper 2: Action research at care farms</a:t>
            </a:r>
            <a:endParaRPr lang="sv-SE" sz="3600" b="1" i="1" dirty="0">
              <a:solidFill>
                <a:srgbClr val="00AFD7"/>
              </a:solidFill>
              <a:latin typeface="Se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13357C-9115-39A1-88D4-899B6DE6889D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78DC57-3419-13A8-6969-C2D6B1B4D5FE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3B9AFF-A4F1-50AB-17F6-F27C77ED4A16}"/>
              </a:ext>
            </a:extLst>
          </p:cNvPr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3AA4AF6-9B87-350A-8E93-CC27557A7AA7}"/>
              </a:ext>
            </a:extLst>
          </p:cNvPr>
          <p:cNvSpPr txBox="1"/>
          <p:nvPr/>
        </p:nvSpPr>
        <p:spPr>
          <a:xfrm>
            <a:off x="788125" y="5342576"/>
            <a:ext cx="1026367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>
                <a:effectLst/>
              </a:rPr>
              <a:t>Van den Berg, A. E., </a:t>
            </a:r>
            <a:r>
              <a:rPr lang="nl-NL" sz="2400"/>
              <a:t>Van den Berg, M.M.H.E. &amp; Van Rompay, T (</a:t>
            </a:r>
            <a:r>
              <a:rPr lang="nl-NL" sz="2400">
                <a:effectLst/>
              </a:rPr>
              <a:t>2025). </a:t>
            </a:r>
            <a:r>
              <a:rPr lang="en-US" sz="2400" b="0" kern="0">
                <a:effectLst/>
                <a:ea typeface="MS Gothic" panose="020B0609070205080204" pitchFamily="49" charset="-128"/>
                <a:cs typeface="Times New Roman" panose="02020603050405020304" pitchFamily="18" charset="0"/>
              </a:rPr>
              <a:t>Action research for a better use of the outdoor area at care farms. </a:t>
            </a:r>
            <a:r>
              <a:rPr lang="nl-NL" sz="2400" i="1">
                <a:effectLst/>
              </a:rPr>
              <a:t>Environmental Research.</a:t>
            </a:r>
            <a:endParaRPr lang="nl-NL" sz="2400">
              <a:effectLst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534AFA2-91A8-5C35-07EE-D64D130EC431}"/>
              </a:ext>
            </a:extLst>
          </p:cNvPr>
          <p:cNvSpPr txBox="1"/>
          <p:nvPr/>
        </p:nvSpPr>
        <p:spPr>
          <a:xfrm>
            <a:off x="618106" y="4728275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>
                <a:solidFill>
                  <a:srgbClr val="00AFD7"/>
                </a:solidFill>
                <a:latin typeface="Sen" pitchFamily="2" charset="0"/>
              </a:rPr>
              <a:t>Status: concept</a:t>
            </a:r>
            <a:endParaRPr lang="nl-NL" sz="28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CA391F1-6B56-9105-ECB8-07232EB3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1344930"/>
            <a:ext cx="54768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4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31AB8-FB56-EA2F-BDBF-AC54774E8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F8EB-7F99-10B5-9BA8-8E8A1C9B2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534" y="556533"/>
            <a:ext cx="10708640" cy="714374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sv-SE" sz="4000" b="1">
                <a:solidFill>
                  <a:srgbClr val="00AFD7"/>
                </a:solidFill>
                <a:latin typeface="Sen" pitchFamily="2" charset="0"/>
              </a:rPr>
              <a:t>Paper 3: Walk of Life</a:t>
            </a:r>
            <a:br>
              <a:rPr lang="sv-SE" sz="4000" b="1">
                <a:solidFill>
                  <a:srgbClr val="00AFD7"/>
                </a:solidFill>
                <a:latin typeface="Sen" pitchFamily="2" charset="0"/>
              </a:rPr>
            </a:br>
            <a:r>
              <a:rPr lang="sv-SE" sz="3200" b="1">
                <a:solidFill>
                  <a:srgbClr val="00AFD7"/>
                </a:solidFill>
                <a:latin typeface="Sen" pitchFamily="2" charset="0"/>
              </a:rPr>
              <a:t>A grassroot initiative to support people with mental problems</a:t>
            </a:r>
            <a:endParaRPr lang="sv-SE" sz="3200" b="1" i="1" dirty="0">
              <a:solidFill>
                <a:srgbClr val="00AFD7"/>
              </a:solidFill>
              <a:latin typeface="Se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FA75AD-332E-FD3E-1B71-A8D9E6C40ECB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D6EEF-2C4E-6261-C2FB-927F2884B11B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F82059-31F1-4D99-4002-9E165BC1A58E}"/>
              </a:ext>
            </a:extLst>
          </p:cNvPr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ED92B2-6BCB-7DB8-408A-60D1D0D41824}"/>
              </a:ext>
            </a:extLst>
          </p:cNvPr>
          <p:cNvSpPr txBox="1"/>
          <p:nvPr/>
        </p:nvSpPr>
        <p:spPr>
          <a:xfrm>
            <a:off x="550506" y="5244542"/>
            <a:ext cx="103476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>
                <a:effectLst/>
              </a:rPr>
              <a:t>Van den Berg, A. E., Klemann, K. </a:t>
            </a:r>
            <a:r>
              <a:rPr lang="nl-NL" sz="2400"/>
              <a:t>&amp; Van Rompay, T (</a:t>
            </a:r>
            <a:r>
              <a:rPr lang="nl-NL" sz="2400">
                <a:effectLst/>
              </a:rPr>
              <a:t>2025). </a:t>
            </a:r>
            <a:r>
              <a:rPr lang="en-US" sz="2400" b="0" kern="0">
                <a:effectLst/>
                <a:ea typeface="MS Gothic" panose="020B0609070205080204" pitchFamily="49" charset="-128"/>
                <a:cs typeface="Times New Roman" panose="02020603050405020304" pitchFamily="18" charset="0"/>
              </a:rPr>
              <a:t>Walk of Life: A Grassroots Nature-Based Coaching Initiative complements formal Mental Healthcare. </a:t>
            </a:r>
            <a:r>
              <a:rPr lang="en-US" sz="2400" b="0" i="1" kern="0">
                <a:effectLst/>
                <a:ea typeface="MS Gothic" panose="020B0609070205080204" pitchFamily="49" charset="-128"/>
                <a:cs typeface="Times New Roman" panose="02020603050405020304" pitchFamily="18" charset="0"/>
              </a:rPr>
              <a:t>Environmental Psychology Open. </a:t>
            </a:r>
            <a:endParaRPr lang="en-US" sz="2400" b="0" kern="0">
              <a:effectLst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92E538-5ED0-F5D5-3E2C-6B463E04B954}"/>
              </a:ext>
            </a:extLst>
          </p:cNvPr>
          <p:cNvSpPr txBox="1"/>
          <p:nvPr/>
        </p:nvSpPr>
        <p:spPr>
          <a:xfrm>
            <a:off x="453887" y="4532332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>
                <a:solidFill>
                  <a:srgbClr val="00AFD7"/>
                </a:solidFill>
                <a:latin typeface="Sen" pitchFamily="2" charset="0"/>
              </a:rPr>
              <a:t>Status: submitted</a:t>
            </a:r>
            <a:endParaRPr lang="nl-NL" sz="28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7DE4CE1-6D39-A883-0B13-22DF9081E1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35" y="1798663"/>
            <a:ext cx="2693857" cy="200243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5B41FE6-C311-E45A-3ED8-E0C1D4BEBE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673" y="1567542"/>
            <a:ext cx="4445864" cy="2705974"/>
          </a:xfrm>
          <a:prstGeom prst="rect">
            <a:avLst/>
          </a:prstGeom>
        </p:spPr>
      </p:pic>
      <p:pic>
        <p:nvPicPr>
          <p:cNvPr id="11" name="walkoflifeaudio_song2(1)">
            <a:hlinkClick r:id="" action="ppaction://media"/>
            <a:extLst>
              <a:ext uri="{FF2B5EF4-FFF2-40B4-BE49-F238E27FC236}">
                <a16:creationId xmlns:a16="http://schemas.microsoft.com/office/drawing/2014/main" id="{8DE7AD1C-9918-D983-65A1-0B08197A0C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0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933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31AB8-FB56-EA2F-BDBF-AC54774E8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F8EB-7F99-10B5-9BA8-8E8A1C9B2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344" y="-137160"/>
            <a:ext cx="10513696" cy="1630680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sv-SE" sz="4000" b="1">
                <a:solidFill>
                  <a:srgbClr val="00AFD7"/>
                </a:solidFill>
                <a:latin typeface="Sen" pitchFamily="2" charset="0"/>
              </a:rPr>
              <a:t>Paper 4: Design implications for green spaces at healthcare settings</a:t>
            </a:r>
            <a:endParaRPr lang="sv-SE" sz="3200" b="1" i="1" dirty="0">
              <a:solidFill>
                <a:srgbClr val="00AFD7"/>
              </a:solidFill>
              <a:latin typeface="Se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FA75AD-332E-FD3E-1B71-A8D9E6C40ECB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D6EEF-2C4E-6261-C2FB-927F2884B11B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F82059-31F1-4D99-4002-9E165BC1A58E}"/>
              </a:ext>
            </a:extLst>
          </p:cNvPr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ED92B2-6BCB-7DB8-408A-60D1D0D41824}"/>
              </a:ext>
            </a:extLst>
          </p:cNvPr>
          <p:cNvSpPr txBox="1"/>
          <p:nvPr/>
        </p:nvSpPr>
        <p:spPr>
          <a:xfrm>
            <a:off x="550506" y="5244542"/>
            <a:ext cx="103476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>
                <a:effectLst/>
              </a:rPr>
              <a:t>Van Rompay, T. J. L., M.M.H.E, Kranenburg, M. &amp; Van den Berg, A.E. </a:t>
            </a:r>
            <a:r>
              <a:rPr lang="nl-NL" sz="2400"/>
              <a:t>(</a:t>
            </a:r>
            <a:r>
              <a:rPr lang="nl-NL" sz="2400">
                <a:effectLst/>
              </a:rPr>
              <a:t>2025). </a:t>
            </a:r>
            <a:r>
              <a:rPr lang="en-US" sz="2400" b="0" kern="0">
                <a:effectLst/>
                <a:ea typeface="MS Gothic" panose="020B0609070205080204" pitchFamily="49" charset="-128"/>
                <a:cs typeface="Times New Roman" panose="02020603050405020304" pitchFamily="18" charset="0"/>
              </a:rPr>
              <a:t>Promoting resilience in  the outdoor area: A design perspective. </a:t>
            </a:r>
            <a:r>
              <a:rPr lang="en-US" sz="2400" i="1" kern="0">
                <a:ea typeface="MS Gothic" panose="020B0609070205080204" pitchFamily="49" charset="-128"/>
                <a:cs typeface="Times New Roman" panose="02020603050405020304" pitchFamily="18" charset="0"/>
              </a:rPr>
              <a:t>Journal to be decided</a:t>
            </a:r>
            <a:r>
              <a:rPr lang="en-US" sz="2400" b="0" i="1" kern="0">
                <a:effectLst/>
                <a:ea typeface="MS Gothic" panose="020B0609070205080204" pitchFamily="49" charset="-128"/>
                <a:cs typeface="Times New Roman" panose="02020603050405020304" pitchFamily="18" charset="0"/>
              </a:rPr>
              <a:t>. </a:t>
            </a:r>
            <a:endParaRPr lang="en-US" sz="2400" b="0" kern="0">
              <a:effectLst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92E538-5ED0-F5D5-3E2C-6B463E04B954}"/>
              </a:ext>
            </a:extLst>
          </p:cNvPr>
          <p:cNvSpPr txBox="1"/>
          <p:nvPr/>
        </p:nvSpPr>
        <p:spPr>
          <a:xfrm>
            <a:off x="453887" y="4532332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>
                <a:solidFill>
                  <a:srgbClr val="00AFD7"/>
                </a:solidFill>
                <a:latin typeface="Sen" pitchFamily="2" charset="0"/>
              </a:rPr>
              <a:t>Status: forthcoming</a:t>
            </a:r>
            <a:endParaRPr lang="nl-NL" sz="280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C766623-CF47-392E-05BD-D85E63B031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1520" y="1554480"/>
            <a:ext cx="5887726" cy="3321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991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6753</TotalTime>
  <Words>287</Words>
  <Application>Microsoft Office PowerPoint</Application>
  <PresentationFormat>Breedbeeld</PresentationFormat>
  <Paragraphs>18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MS Gothic</vt:lpstr>
      <vt:lpstr>Arial</vt:lpstr>
      <vt:lpstr>Calibri</vt:lpstr>
      <vt:lpstr>Calibri Light</vt:lpstr>
      <vt:lpstr>Fira Sans</vt:lpstr>
      <vt:lpstr>Sen</vt:lpstr>
      <vt:lpstr>Office Theme</vt:lpstr>
      <vt:lpstr>CS9  Care farms</vt:lpstr>
      <vt:lpstr>Recap: Study design CS9</vt:lpstr>
      <vt:lpstr>Paper 1: Observation tool Based on Perceived Sensory Dimensions</vt:lpstr>
      <vt:lpstr>Paper 2: Action research at care farms</vt:lpstr>
      <vt:lpstr>Paper 3: Walk of Life A grassroot initiative to support people with mental problems</vt:lpstr>
      <vt:lpstr>Paper 4: Design implications for green spaces at healthcare settings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 Rowicki</dc:creator>
  <cp:lastModifiedBy>Agnes van den Berg</cp:lastModifiedBy>
  <cp:revision>39</cp:revision>
  <dcterms:created xsi:type="dcterms:W3CDTF">2023-07-03T08:28:32Z</dcterms:created>
  <dcterms:modified xsi:type="dcterms:W3CDTF">2025-09-17T22:02:52Z</dcterms:modified>
</cp:coreProperties>
</file>