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5" r:id="rId5"/>
    <p:sldId id="264" r:id="rId6"/>
    <p:sldId id="268" r:id="rId7"/>
    <p:sldId id="266" r:id="rId8"/>
    <p:sldId id="269" r:id="rId9"/>
    <p:sldId id="259" r:id="rId10"/>
    <p:sldId id="261" r:id="rId11"/>
    <p:sldId id="262" r:id="rId12"/>
  </p:sldIdLst>
  <p:sldSz cx="12192000" cy="6858000"/>
  <p:notesSz cx="6858000" cy="9144000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Sen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1512FF37-C653-92E3-2E41-04E1C608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E93DF21-DBD6-F8C8-DF91-873DC9EEB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B803285-B549-63AD-1BA1-8F5D4E16D0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809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1EF628B5-25AC-6776-F99F-87E4C78D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13AAB286-4A89-AC49-13D9-897B55B3F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2FC0B179-8454-4FCD-7A90-A820F5FE7E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76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0C01CF5F-F2D9-4E23-4234-3D7BB73DA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5EC1D81-5E40-DC31-D607-3CA72D3D52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52E380BE-9762-0BD0-36A7-6AD379C7FA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100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89FFB287-B2FD-D319-D10B-606CEF5CC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485F1AB1-89CC-17E8-895F-2C6A4E3DC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D61085D4-1F48-1290-0537-4E59535073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872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87986881-D2EE-9391-91D4-19893B36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09F9AC02-FAF5-2BBF-F3AD-6FB62CB8F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8E986443-C142-D634-819E-41CAF9A64F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184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4FCA51C-F19B-54AB-BE8D-A7F65F15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12ABB6F2-2DAD-DBB3-D08D-64B878CF8F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06DC8904-AE43-4539-CC65-A5486AB3F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898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erson walking in a fores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4074" r="34491"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64464" y="1788322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WP9 – </a:t>
            </a:r>
            <a:b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sv-SE" sz="4000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Dissemination, Exploitation and Communication</a:t>
            </a:r>
            <a:endParaRPr sz="400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91309" y="3654404"/>
            <a:ext cx="549685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US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Nature Based Solutions Institute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US" i="1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Victoria Ossbahr and Cecil Konijnendijk</a:t>
            </a:r>
            <a:endParaRPr i="1"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/>
          </a:p>
        </p:txBody>
      </p:sp>
      <p:sp>
        <p:nvSpPr>
          <p:cNvPr id="147" name="Google Shape;147;p6"/>
          <p:cNvSpPr txBox="1"/>
          <p:nvPr/>
        </p:nvSpPr>
        <p:spPr>
          <a:xfrm>
            <a:off x="887653" y="2455481"/>
            <a:ext cx="6437379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Promoting the Global Spotlight Series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New blogs, podcast episodes, newsletters, social media posts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Messaging to increasingly focus on project results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’What works’ reports, guidelines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E2774F-20D3-B4E3-7473-CF46A9571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178" y="1616401"/>
            <a:ext cx="3761707" cy="26606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021A3-093A-106D-E69D-78F9F6F65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6306" y="3811438"/>
            <a:ext cx="3892605" cy="2689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524000" y="2224005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1524000" y="37964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Nature Based Solutions Institute</a:t>
            </a:r>
            <a:endParaRPr dirty="0"/>
          </a:p>
        </p:txBody>
      </p:sp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Nature Based Solutions Institute | Malmö">
            <a:extLst>
              <a:ext uri="{FF2B5EF4-FFF2-40B4-BE49-F238E27FC236}">
                <a16:creationId xmlns:a16="http://schemas.microsoft.com/office/drawing/2014/main" id="{73EACF7D-2F00-91DF-13B7-FD7804E8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39" y="4421784"/>
            <a:ext cx="2123921" cy="8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 of the WP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87653" y="2286755"/>
            <a:ext cx="10783237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en" panose="020B0604020202020204" charset="0"/>
              </a:rPr>
              <a:t>Communicating and disseminating project findings with a range of target audiences;</a:t>
            </a:r>
          </a:p>
          <a:p>
            <a:pPr marL="514350" marR="0" lvl="0" indent="-5143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en" panose="020B0604020202020204" charset="0"/>
              </a:rPr>
              <a:t>Enhancing project impact and ensuring the project’s legacy by supporting the planning of longer-term exploitation of project results, e.g., through wider adoption of good practice and making available a knowledge base that has a legacy beyond the project.</a:t>
            </a:r>
            <a:endParaRPr sz="2800" b="0" i="0" u="none" strike="noStrike" cap="none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A0C75E57-5BC2-88FD-BF59-9BD5818B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61CF69F1-9637-EC5C-132A-3E878E1B99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7653" y="1397497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WP9 Tasks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CC1A2948-E00A-7A49-9DEA-BDC9C0441CA9}"/>
              </a:ext>
            </a:extLst>
          </p:cNvPr>
          <p:cNvSpPr txBox="1"/>
          <p:nvPr/>
        </p:nvSpPr>
        <p:spPr>
          <a:xfrm>
            <a:off x="887653" y="2651167"/>
            <a:ext cx="7568089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T9.1 – RESONATE website development and legacy</a:t>
            </a:r>
            <a:b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T9.2 – Develop a Dissemination, Exploitation &amp; Communication Plan</a:t>
            </a:r>
            <a:b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T9.3 – Support and coordinate communication &amp; dissemination activities</a:t>
            </a:r>
            <a:b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T9.4 – Stakeholder (incl. practitioner/policy) engagement</a:t>
            </a:r>
            <a:b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T9.5 – Engage academic audiences (papers/conferences)</a:t>
            </a:r>
            <a:b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T9.6 – Co-produce ‘Project Impact Report’</a:t>
            </a: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B8BD1AD1-C73E-8771-F91A-E9C5F38CD8ED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EB47B94C-C73F-DABE-F4AF-62AC85D846EA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98E924B-2188-4629-33FF-D019DA67BF06}"/>
              </a:ext>
            </a:extLst>
          </p:cNvPr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371D47BA-F73F-C29F-7D1B-2EE2C67BB8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60AD3589-DE7D-4002-72CC-D290BE917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extLst>
              <a:ext uri="{FF2B5EF4-FFF2-40B4-BE49-F238E27FC236}">
                <a16:creationId xmlns:a16="http://schemas.microsoft.com/office/drawing/2014/main" id="{E5A55231-DB61-D281-50A2-5436EDFC86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278B0-56A2-8919-0830-645458CA4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0" y="3548762"/>
            <a:ext cx="2038832" cy="2877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3B4B0-5231-7717-D461-B11A98295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922" y="1209243"/>
            <a:ext cx="1936000" cy="2784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01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B5E8C169-C475-061E-483A-EC9E9AA38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8C6879C1-8755-668F-0FDA-A184D7B09D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7486" y="1287846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progress and </a:t>
            </a: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activities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(1)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81B20600-7360-3B3D-7B00-6E4DEE52C9C8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18072ED9-533F-A24C-4A4D-BAE1D0DC448D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F19CFF81-3741-DEFB-C51D-4368D1A3EC82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B0C4E2CF-B5A9-18DB-4F32-B26376304C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A6EEFD14-78E5-BB8D-774D-2D7635FD63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4C49DFC3-CE90-3F8F-4142-BDDC0643CE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817FB-A2F4-C8B4-BA40-70868784E1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2570" y="2655816"/>
            <a:ext cx="5880321" cy="2807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9BCD7-AA25-69CD-EC87-30B29A16C9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10633" y="3114857"/>
            <a:ext cx="4807974" cy="3017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A1FD7C-D623-0CCB-DB83-D4C7433B53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21353" y="2929943"/>
            <a:ext cx="4589914" cy="3441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6E06D12-21F7-A794-04CE-8E24BC027243}"/>
              </a:ext>
            </a:extLst>
          </p:cNvPr>
          <p:cNvSpPr txBox="1"/>
          <p:nvPr/>
        </p:nvSpPr>
        <p:spPr>
          <a:xfrm>
            <a:off x="1111045" y="204727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- </a:t>
            </a:r>
            <a:r>
              <a:rPr lang="sv-SE" sz="2400" b="1" dirty="0" err="1">
                <a:solidFill>
                  <a:srgbClr val="00AFD7"/>
                </a:solidFill>
                <a:latin typeface="Sen" pitchFamily="2" charset="0"/>
              </a:rPr>
              <a:t>Website</a:t>
            </a:r>
            <a:endParaRPr lang="sv-SE" sz="1100" b="1" dirty="0">
              <a:solidFill>
                <a:srgbClr val="00AFD7"/>
              </a:solidFill>
              <a:latin typeface="S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890CD87-8F80-FC23-8FD0-496E5B1AD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DBD27B64-E2CB-D3D4-D080-2EFE030FAA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7486" y="1287846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progress and activities (2)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A838F385-2016-685B-7871-0AC60C315718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623F20E8-EE5E-B278-3665-6FE70FA2686F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B247D272-2930-C9A5-BDD6-D0777FEE8070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485C4D02-6417-4A70-79E9-7160A90DD1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4B337714-C32B-B010-99C7-39CF9A3F9A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943E7F15-47FF-7461-3061-ECFBCBBEEF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A5126-4C5C-C7E1-CE3A-82B8CDC07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02" y="3277293"/>
            <a:ext cx="3613410" cy="17537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2DA00-A102-A7DD-E451-B0F2B9FAC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877" y="2465572"/>
            <a:ext cx="5725292" cy="38606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682B4A7-3FDF-EF81-63BC-75164AFC6853}"/>
              </a:ext>
            </a:extLst>
          </p:cNvPr>
          <p:cNvSpPr txBox="1"/>
          <p:nvPr/>
        </p:nvSpPr>
        <p:spPr>
          <a:xfrm>
            <a:off x="1111045" y="204727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- Podcast</a:t>
            </a:r>
            <a:endParaRPr lang="sv-SE" sz="1100" b="1" dirty="0">
              <a:solidFill>
                <a:srgbClr val="00AFD7"/>
              </a:solidFill>
              <a:latin typeface="S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445BE46A-2217-D38C-BB6B-0C111327F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37CCECB0-9F59-BE13-BCCE-67AF5F5CAD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7486" y="1287846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progress and activities (3)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B54A7317-12F5-81EF-A84C-F9BC14CA470E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344028AC-BE7E-09F0-11E5-5F21F414878B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FD76B23D-563C-6AE3-5224-69ADCC81679B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73FA881D-5D28-5C40-CAB6-A2936BAFF5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51A9D53C-DF38-CE29-7DB3-5698FF76C5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A75517F5-C987-83FB-F19E-C3A07A0227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B63A6-2C46-B2C1-FC17-FBD1112CE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71" y="3123725"/>
            <a:ext cx="4620721" cy="2526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275ED-4445-EA55-DA6E-44EBC8F67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444" y="2970583"/>
            <a:ext cx="4256787" cy="15828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D968F-399A-1BF4-77F4-F34CFD42C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40" y="2660098"/>
            <a:ext cx="6474848" cy="3585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BB8F69-2625-9C1B-371C-0A037DFA9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340" y="2650982"/>
            <a:ext cx="6474848" cy="3594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39269D0-729E-7BA6-C726-A5917771A18C}"/>
              </a:ext>
            </a:extLst>
          </p:cNvPr>
          <p:cNvSpPr txBox="1"/>
          <p:nvPr/>
        </p:nvSpPr>
        <p:spPr>
          <a:xfrm>
            <a:off x="1111045" y="204727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- Social media</a:t>
            </a:r>
            <a:endParaRPr lang="sv-SE" sz="1100" b="1" dirty="0">
              <a:solidFill>
                <a:srgbClr val="00AFD7"/>
              </a:solidFill>
              <a:latin typeface="S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D87859F6-39A2-14E9-0356-0C657746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744726AE-B2CD-DAD7-5DD3-F8D2D12407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7486" y="1287846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progress and activities (4)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43AA850C-99B8-3EB5-45E6-610CCAF1C32E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09E05688-5A61-0FCC-2FD2-993BDCE07956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D9A21CA4-54B0-4CF0-9AC8-B12E17A405D4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B3D6DDB5-137A-C10B-FA3B-AEA4F14C1A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A1C2BF4A-A2D2-0A0A-BF20-F16319E4F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3AD25FAC-A8EB-A8FE-8D10-ADD1060683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 descr="En bild som visar design&#10;&#10;AI-genererat innehåll kan vara felaktigt.">
            <a:extLst>
              <a:ext uri="{FF2B5EF4-FFF2-40B4-BE49-F238E27FC236}">
                <a16:creationId xmlns:a16="http://schemas.microsoft.com/office/drawing/2014/main" id="{D6410E96-BA51-93D8-C9C5-2089D4E7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3059188"/>
            <a:ext cx="3203022" cy="2204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1C817-7FD2-8836-0E41-9218539FA4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24994" y="3059188"/>
            <a:ext cx="3203022" cy="2262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F58E71A-FD3C-6CF1-D8B6-2E27FB1CEDE5}"/>
              </a:ext>
            </a:extLst>
          </p:cNvPr>
          <p:cNvSpPr txBox="1"/>
          <p:nvPr/>
        </p:nvSpPr>
        <p:spPr>
          <a:xfrm>
            <a:off x="1111045" y="204727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- Graphics &amp; templates</a:t>
            </a:r>
            <a:endParaRPr lang="sv-SE" sz="1100" b="1" dirty="0">
              <a:solidFill>
                <a:srgbClr val="00AFD7"/>
              </a:solidFill>
              <a:latin typeface="Sen" pitchFamily="2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7257761-992B-0913-F426-803401911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438" y="3094364"/>
            <a:ext cx="2012628" cy="976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9CF6E00-4CAC-458D-224B-51A8237CD03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035333" y="4344600"/>
            <a:ext cx="1091872" cy="976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43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886C4F07-E6B8-C74B-F00B-175C49F8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73147E1D-A5C0-3F69-9AC6-22C5E88B3D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7486" y="1287846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progress and </a:t>
            </a: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activities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(5)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D5EF6DBF-D414-AED8-AABB-3C1E97849A90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1EC8E61D-D84A-D107-5342-CBB684FC5311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FF4BBF17-F988-7A12-523F-AC7BCFDE1185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177339AC-3B6B-DFB4-BF49-5C12943393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B197D037-4258-D6B1-CC9D-7A1E1672AE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22E52EEA-6157-2710-1FEA-0CAACEC8A4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28A68-D674-4CBA-69B0-8B162FEE9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339" y="2624246"/>
            <a:ext cx="2796541" cy="3255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4D6B2C-A9EE-23A9-9873-EED4BCAFA2BC}"/>
              </a:ext>
            </a:extLst>
          </p:cNvPr>
          <p:cNvSpPr txBox="1"/>
          <p:nvPr/>
        </p:nvSpPr>
        <p:spPr>
          <a:xfrm>
            <a:off x="1111045" y="204727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- Newsletter (</a:t>
            </a:r>
            <a:r>
              <a:rPr lang="sv-SE" sz="2400" b="1" dirty="0" err="1">
                <a:solidFill>
                  <a:srgbClr val="00AFD7"/>
                </a:solidFill>
                <a:latin typeface="Sen" pitchFamily="2" charset="0"/>
              </a:rPr>
              <a:t>external</a:t>
            </a:r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 &amp; </a:t>
            </a:r>
            <a:r>
              <a:rPr lang="sv-SE" sz="2400" b="1" dirty="0" err="1">
                <a:solidFill>
                  <a:srgbClr val="00AFD7"/>
                </a:solidFill>
                <a:latin typeface="Sen" pitchFamily="2" charset="0"/>
              </a:rPr>
              <a:t>internal</a:t>
            </a:r>
            <a:r>
              <a:rPr lang="sv-SE" sz="2400" b="1" dirty="0">
                <a:solidFill>
                  <a:srgbClr val="00AFD7"/>
                </a:solidFill>
                <a:latin typeface="Sen" pitchFamily="2" charset="0"/>
              </a:rPr>
              <a:t>)</a:t>
            </a:r>
            <a:endParaRPr lang="sv-SE" sz="1100" b="1" dirty="0">
              <a:solidFill>
                <a:srgbClr val="00AFD7"/>
              </a:solidFill>
              <a:latin typeface="Sen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B82F23-ABBD-5514-781C-3D9020422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981" y="2509061"/>
            <a:ext cx="3244560" cy="33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Challenges and opportunities</a:t>
            </a:r>
            <a:endParaRPr sz="3600"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572626" y="2536723"/>
            <a:ext cx="11345260" cy="328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Increasing our audiences and followers in a time of competing time demands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Making sure that our messages reach the right audiences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Motivating </a:t>
            </a:r>
            <a:r>
              <a:rPr lang="en-US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all partners to actively contribute to DEC activities, also to ensure we have sufficient resources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Greater collaboration with our sister projects (GreenME and NATURELAB) and other relevant initiatives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Starting to work towards greater impact and project legacy</a:t>
            </a:r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372</Words>
  <Application>Microsoft Office PowerPoint</Application>
  <PresentationFormat>Bredbild</PresentationFormat>
  <Paragraphs>36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Sen</vt:lpstr>
      <vt:lpstr>Calibri</vt:lpstr>
      <vt:lpstr>Arial</vt:lpstr>
      <vt:lpstr>Fira Sans</vt:lpstr>
      <vt:lpstr>Office Theme</vt:lpstr>
      <vt:lpstr>WP9 –  Dissemination, Exploitation and Communication</vt:lpstr>
      <vt:lpstr>Objectives of the WP</vt:lpstr>
      <vt:lpstr>WP9 Tasks</vt:lpstr>
      <vt:lpstr>Updates on progress and activities (1)</vt:lpstr>
      <vt:lpstr>Updates on progress and activities (2)</vt:lpstr>
      <vt:lpstr>Updates on progress and activities (3)</vt:lpstr>
      <vt:lpstr>Updates on progress and activities (4)</vt:lpstr>
      <vt:lpstr>Updates on progress and activities (5)</vt:lpstr>
      <vt:lpstr>Challenges and opportunities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Victoria Ossbahr</cp:lastModifiedBy>
  <cp:revision>10</cp:revision>
  <dcterms:modified xsi:type="dcterms:W3CDTF">2025-09-17T19:38:30Z</dcterms:modified>
</cp:coreProperties>
</file>