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</p:sldIdLst>
  <p:sldSz cx="12192000" cy="6858000"/>
  <p:notesSz cx="6858000" cy="9144000"/>
  <p:embeddedFontLst>
    <p:embeddedFont>
      <p:font typeface="Fira Sans" panose="020B0503050000020004" pitchFamily="34" charset="0"/>
      <p:regular r:id="rId11"/>
      <p:bold r:id="rId12"/>
      <p:italic r:id="rId13"/>
      <p:boldItalic r:id="rId14"/>
    </p:embeddedFont>
    <p:embeddedFont>
      <p:font typeface="Sen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vixFjEqr/422ipiX2O3VatKZM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7"/>
    <a:srgbClr val="3A9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347F1D0-4A9C-C5E3-0C97-960F0414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6F7953A-5912-17F1-D1C5-CDF73209A1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7FC20CC0-AA80-9408-D62A-C6D407B4C1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323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4654296" y="1875070"/>
            <a:ext cx="7537704" cy="151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l">
              <a:buClr>
                <a:srgbClr val="3C3C3B"/>
              </a:buClr>
            </a:pPr>
            <a:r>
              <a:rPr lang="es-ES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WP2: </a:t>
            </a:r>
            <a:br>
              <a:rPr lang="es-ES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s-ES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Global </a:t>
            </a:r>
            <a:r>
              <a:rPr lang="es-ES" b="1" dirty="0" err="1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perspective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4991309" y="3654404"/>
            <a:ext cx="658250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 algn="l">
              <a:spcBef>
                <a:spcPts val="0"/>
              </a:spcBef>
              <a:buClr>
                <a:srgbClr val="3C3C3B"/>
              </a:buClr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Patrik Karlsson Nyed (UCPH)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Jill Litt (ISGLOBAL)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de-D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Julia Egger (UNIVIE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AM25 Padova - 18/09/2025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</p:txBody>
      </p:sp>
      <p:pic>
        <p:nvPicPr>
          <p:cNvPr id="87" name="Google Shape;87;p1" descr="A picture containing graphics, graphic design, fon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613" y="-31175"/>
            <a:ext cx="3592287" cy="17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048000" y="6214058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 descr="A flag with yellow stars in a circ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688" y="6131674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font, graphics, symbol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6972" y="6264091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0" y="5764268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740DAA54-3648-EC2F-542D-7681DD82E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21108"/>
          <a:stretch/>
        </p:blipFill>
        <p:spPr>
          <a:xfrm rot="10800000">
            <a:off x="0" y="7514"/>
            <a:ext cx="4447643" cy="57756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3574292" y="328322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Objectives of WP2</a:t>
            </a:r>
            <a:endParaRPr sz="4000" b="1" dirty="0">
              <a:solidFill>
                <a:srgbClr val="00AFD7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194036" y="1010816"/>
            <a:ext cx="11503411" cy="85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Scoping Review (T2.1 &amp; T2.2)</a:t>
            </a:r>
            <a:b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(Database: 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Scientifically assessed NbIs </a:t>
            </a:r>
            <a:r>
              <a:rPr lang="sv-SE" sz="2000" dirty="0">
                <a:solidFill>
                  <a:srgbClr val="C00000"/>
                </a:solidFill>
                <a:latin typeface="Sen"/>
                <a:ea typeface="Sen"/>
                <a:cs typeface="Sen"/>
                <a:sym typeface="Sen"/>
              </a:rPr>
              <a:t>AND</a:t>
            </a:r>
            <a:r>
              <a:rPr lang="sv-SE" sz="20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implemented in practice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</a:t>
            </a:r>
            <a:endParaRPr sz="24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76FE3944-2FCE-8755-ED6F-A335DBD3E4B6}"/>
              </a:ext>
            </a:extLst>
          </p:cNvPr>
          <p:cNvSpPr txBox="1"/>
          <p:nvPr/>
        </p:nvSpPr>
        <p:spPr>
          <a:xfrm>
            <a:off x="192640" y="3162772"/>
            <a:ext cx="4383169" cy="79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RESONATE Atlas (T2.3)</a:t>
            </a:r>
            <a:b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(WebGIS: 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apping tool)</a:t>
            </a:r>
            <a:endParaRPr sz="24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EFEF3F29-1A99-975B-F5EF-E55E01B4B0A9}"/>
              </a:ext>
            </a:extLst>
          </p:cNvPr>
          <p:cNvSpPr/>
          <p:nvPr/>
        </p:nvSpPr>
        <p:spPr>
          <a:xfrm rot="2367964">
            <a:off x="3752371" y="2138134"/>
            <a:ext cx="821523" cy="1363242"/>
          </a:xfrm>
          <a:prstGeom prst="downArrow">
            <a:avLst>
              <a:gd name="adj1" fmla="val 29345"/>
              <a:gd name="adj2" fmla="val 75244"/>
            </a:avLst>
          </a:prstGeom>
          <a:solidFill>
            <a:srgbClr val="00AF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53548-4D83-F0C6-8473-BECDFB158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01" y="4310547"/>
            <a:ext cx="3464461" cy="2219131"/>
          </a:xfrm>
          <a:prstGeom prst="rect">
            <a:avLst/>
          </a:prstGeom>
        </p:spPr>
      </p:pic>
      <p:sp>
        <p:nvSpPr>
          <p:cNvPr id="4" name="Arrow: Down 2">
            <a:extLst>
              <a:ext uri="{FF2B5EF4-FFF2-40B4-BE49-F238E27FC236}">
                <a16:creationId xmlns:a16="http://schemas.microsoft.com/office/drawing/2014/main" id="{028F0726-6436-5666-0A88-C451672AD663}"/>
              </a:ext>
            </a:extLst>
          </p:cNvPr>
          <p:cNvSpPr/>
          <p:nvPr/>
        </p:nvSpPr>
        <p:spPr>
          <a:xfrm rot="16200000">
            <a:off x="5184353" y="4512448"/>
            <a:ext cx="821523" cy="1363242"/>
          </a:xfrm>
          <a:prstGeom prst="downArrow">
            <a:avLst>
              <a:gd name="adj1" fmla="val 29345"/>
              <a:gd name="adj2" fmla="val 75244"/>
            </a:avLst>
          </a:prstGeom>
          <a:solidFill>
            <a:srgbClr val="00AF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CD6CAC-7F40-79AD-38B9-E0A1B9B54C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69" t="20703" r="3032" b="19167"/>
          <a:stretch>
            <a:fillRect/>
          </a:stretch>
        </p:blipFill>
        <p:spPr>
          <a:xfrm>
            <a:off x="7258050" y="3825148"/>
            <a:ext cx="3782773" cy="2219131"/>
          </a:xfrm>
          <a:prstGeom prst="rect">
            <a:avLst/>
          </a:prstGeom>
        </p:spPr>
      </p:pic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9A414F92-718A-1120-790A-CB380FFD4963}"/>
              </a:ext>
            </a:extLst>
          </p:cNvPr>
          <p:cNvSpPr txBox="1"/>
          <p:nvPr/>
        </p:nvSpPr>
        <p:spPr>
          <a:xfrm>
            <a:off x="9039226" y="4934713"/>
            <a:ext cx="1869030" cy="79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(T2.4)</a:t>
            </a:r>
            <a:endParaRPr sz="24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887653" y="1519595"/>
            <a:ext cx="9144000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progress</a:t>
            </a:r>
            <a:endParaRPr dirty="0"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7;p6">
            <a:extLst>
              <a:ext uri="{FF2B5EF4-FFF2-40B4-BE49-F238E27FC236}">
                <a16:creationId xmlns:a16="http://schemas.microsoft.com/office/drawing/2014/main" id="{E874B1A5-BAB3-9A41-7ACA-D9984FCE93F9}"/>
              </a:ext>
            </a:extLst>
          </p:cNvPr>
          <p:cNvSpPr txBox="1"/>
          <p:nvPr/>
        </p:nvSpPr>
        <p:spPr>
          <a:xfrm>
            <a:off x="576757" y="2174003"/>
            <a:ext cx="10824668" cy="40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Finalised data extraction (September 2024)</a:t>
            </a:r>
            <a:b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(thank you to all the collaborators in consortium!)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Finalised Alpha &amp; Beta Version of the map (May 2025)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Planning of the Spotlight Series</a:t>
            </a:r>
            <a:endParaRPr lang="en-GB" sz="2000" noProof="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ctrTitle"/>
          </p:nvPr>
        </p:nvSpPr>
        <p:spPr>
          <a:xfrm>
            <a:off x="887650" y="1082303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Upcoming challenges</a:t>
            </a:r>
            <a:endParaRPr sz="3600"/>
          </a:p>
        </p:txBody>
      </p:sp>
      <p:sp>
        <p:nvSpPr>
          <p:cNvPr id="124" name="Google Shape;124;p4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7;p6">
            <a:extLst>
              <a:ext uri="{FF2B5EF4-FFF2-40B4-BE49-F238E27FC236}">
                <a16:creationId xmlns:a16="http://schemas.microsoft.com/office/drawing/2014/main" id="{E9689D43-2828-CE6A-910E-EE7F22EB894E}"/>
              </a:ext>
            </a:extLst>
          </p:cNvPr>
          <p:cNvSpPr txBox="1"/>
          <p:nvPr/>
        </p:nvSpPr>
        <p:spPr>
          <a:xfrm>
            <a:off x="576757" y="2174003"/>
            <a:ext cx="7113347" cy="40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Numbers and attendance of Global Spotlight Series events</a:t>
            </a:r>
            <a:b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en-GB" sz="2400" noProof="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(We need your help!)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Refinements of the RESONATE Atlas</a:t>
            </a:r>
            <a:endParaRPr lang="en-GB" sz="2400" noProof="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ctrTitle"/>
          </p:nvPr>
        </p:nvSpPr>
        <p:spPr>
          <a:xfrm>
            <a:off x="887650" y="1082303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Publication ideas</a:t>
            </a:r>
            <a:b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+ Needs for collaborations</a:t>
            </a:r>
            <a:endParaRPr sz="3600"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31621" y="2472528"/>
            <a:ext cx="7988100" cy="336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1" indent="-3429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L="914400" marR="0" lvl="1" indent="-3429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7;p6">
            <a:extLst>
              <a:ext uri="{FF2B5EF4-FFF2-40B4-BE49-F238E27FC236}">
                <a16:creationId xmlns:a16="http://schemas.microsoft.com/office/drawing/2014/main" id="{771265C9-8DFA-9317-5F73-5BE7F8C2DD14}"/>
              </a:ext>
            </a:extLst>
          </p:cNvPr>
          <p:cNvSpPr txBox="1"/>
          <p:nvPr/>
        </p:nvSpPr>
        <p:spPr>
          <a:xfrm>
            <a:off x="576757" y="2330567"/>
            <a:ext cx="10691318" cy="359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07000"/>
              </a:lnSpc>
              <a:spcBef>
                <a:spcPts val="1800"/>
              </a:spcBef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Main Publication for WP2: Scoping review</a:t>
            </a:r>
            <a:b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18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”</a:t>
            </a:r>
            <a:r>
              <a:rPr lang="en-US" sz="18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Nature-based therapy as an evidence-based practice - a scoping review of what works”</a:t>
            </a: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First draft almost complete, will be updated after Spotlight Series in July 2026 (M6) and aimed for publication in Jan 2027 (D.2.3)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Again thanks to everyone for the help in data extraction!</a:t>
            </a:r>
            <a:endParaRPr lang="sv-SE" sz="20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ctrTitle"/>
          </p:nvPr>
        </p:nvSpPr>
        <p:spPr>
          <a:xfrm>
            <a:off x="772876" y="599405"/>
            <a:ext cx="10505771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Timeline and next steps</a:t>
            </a:r>
            <a:b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 RESONATE Atlas</a:t>
            </a:r>
            <a:endParaRPr sz="3600" dirty="0"/>
          </a:p>
        </p:txBody>
      </p:sp>
      <p:sp>
        <p:nvSpPr>
          <p:cNvPr id="147" name="Google Shape;147;p6"/>
          <p:cNvSpPr txBox="1"/>
          <p:nvPr/>
        </p:nvSpPr>
        <p:spPr>
          <a:xfrm>
            <a:off x="576757" y="1842615"/>
            <a:ext cx="6767575" cy="40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Adjusting for smartphone use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Spice up 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he ABOUT webpage</a:t>
            </a:r>
          </a:p>
          <a:p>
            <a:pPr marL="342900" indent="-342900">
              <a:lnSpc>
                <a:spcPct val="107000"/>
              </a:lnSpc>
              <a:spcBef>
                <a:spcPts val="1800"/>
              </a:spcBef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Preparing the stable release of the tool</a:t>
            </a:r>
            <a:b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(D2.2 due in Oct 26)</a:t>
            </a: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Afterlife b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eyond the RESONATE project</a:t>
            </a:r>
            <a:b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 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</a:t>
            </a:r>
            <a:r>
              <a:rPr lang="sv-SE" sz="2000" b="0" i="1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e.g.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Editable version curated by UNIVIE?)</a:t>
            </a:r>
            <a:endParaRPr lang="sv-SE" sz="20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6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222CD-FBB3-15EA-737B-C1D27DFA8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690" y="2153144"/>
            <a:ext cx="5133242" cy="327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68B4DF8-2EFC-CADE-F930-44A084F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C2222971-A587-927D-BC15-C785E71A236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2876" y="599405"/>
            <a:ext cx="10505771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Timeline and next steps</a:t>
            </a:r>
            <a:b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 Global SPOTLIGHT Series</a:t>
            </a:r>
            <a:endParaRPr sz="3600" dirty="0"/>
          </a:p>
        </p:txBody>
      </p:sp>
      <p:sp>
        <p:nvSpPr>
          <p:cNvPr id="148" name="Google Shape;148;p6">
            <a:extLst>
              <a:ext uri="{FF2B5EF4-FFF2-40B4-BE49-F238E27FC236}">
                <a16:creationId xmlns:a16="http://schemas.microsoft.com/office/drawing/2014/main" id="{991516DD-6402-E608-FC78-4EFE7D062E1C}"/>
              </a:ext>
            </a:extLst>
          </p:cNvPr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>
            <a:extLst>
              <a:ext uri="{FF2B5EF4-FFF2-40B4-BE49-F238E27FC236}">
                <a16:creationId xmlns:a16="http://schemas.microsoft.com/office/drawing/2014/main" id="{A585AA41-2A8E-95E9-7279-4100FC41171F}"/>
              </a:ext>
            </a:extLst>
          </p:cNvPr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>
            <a:extLst>
              <a:ext uri="{FF2B5EF4-FFF2-40B4-BE49-F238E27FC236}">
                <a16:creationId xmlns:a16="http://schemas.microsoft.com/office/drawing/2014/main" id="{D6E2038F-D1A5-B9FE-C573-24C1BDEB1270}"/>
              </a:ext>
            </a:extLst>
          </p:cNvPr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6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6986F8F4-6ACA-AF9D-FECF-8FFB7DF50D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D493CCDA-B560-2007-8BBE-A818993E30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>
            <a:extLst>
              <a:ext uri="{FF2B5EF4-FFF2-40B4-BE49-F238E27FC236}">
                <a16:creationId xmlns:a16="http://schemas.microsoft.com/office/drawing/2014/main" id="{8899C124-6BC9-46CF-0508-BCA10C1992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3">
            <a:extLst>
              <a:ext uri="{FF2B5EF4-FFF2-40B4-BE49-F238E27FC236}">
                <a16:creationId xmlns:a16="http://schemas.microsoft.com/office/drawing/2014/main" id="{458B62A5-F40F-DFFE-7A69-7685826A0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0681"/>
              </p:ext>
            </p:extLst>
          </p:nvPr>
        </p:nvGraphicFramePr>
        <p:xfrm>
          <a:off x="2272284" y="1189102"/>
          <a:ext cx="7647432" cy="5394600"/>
        </p:xfrm>
        <a:graphic>
          <a:graphicData uri="http://schemas.openxmlformats.org/drawingml/2006/table">
            <a:tbl>
              <a:tblPr firstRow="1" bandRow="1"/>
              <a:tblGrid>
                <a:gridCol w="1031618">
                  <a:extLst>
                    <a:ext uri="{9D8B030D-6E8A-4147-A177-3AD203B41FA5}">
                      <a16:colId xmlns:a16="http://schemas.microsoft.com/office/drawing/2014/main" val="423754637"/>
                    </a:ext>
                  </a:extLst>
                </a:gridCol>
                <a:gridCol w="1382344">
                  <a:extLst>
                    <a:ext uri="{9D8B030D-6E8A-4147-A177-3AD203B41FA5}">
                      <a16:colId xmlns:a16="http://schemas.microsoft.com/office/drawing/2014/main" val="2602789768"/>
                    </a:ext>
                  </a:extLst>
                </a:gridCol>
                <a:gridCol w="3196086">
                  <a:extLst>
                    <a:ext uri="{9D8B030D-6E8A-4147-A177-3AD203B41FA5}">
                      <a16:colId xmlns:a16="http://schemas.microsoft.com/office/drawing/2014/main" val="2162032718"/>
                    </a:ext>
                  </a:extLst>
                </a:gridCol>
                <a:gridCol w="2037384">
                  <a:extLst>
                    <a:ext uri="{9D8B030D-6E8A-4147-A177-3AD203B41FA5}">
                      <a16:colId xmlns:a16="http://schemas.microsoft.com/office/drawing/2014/main" val="2458136021"/>
                    </a:ext>
                  </a:extLst>
                </a:gridCol>
              </a:tblGrid>
              <a:tr h="3235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 dirty="0">
                          <a:solidFill>
                            <a:srgbClr val="00476E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Date</a:t>
                      </a:r>
                      <a:endParaRPr sz="1000" b="1" dirty="0">
                        <a:solidFill>
                          <a:srgbClr val="00476E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00476E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Geography</a:t>
                      </a:r>
                      <a:endParaRPr sz="1000" b="1">
                        <a:solidFill>
                          <a:srgbClr val="00476E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00476E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Topic</a:t>
                      </a:r>
                      <a:endParaRPr sz="1000" b="1">
                        <a:solidFill>
                          <a:srgbClr val="00476E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 dirty="0">
                          <a:solidFill>
                            <a:srgbClr val="00476E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Collaborators </a:t>
                      </a:r>
                      <a:endParaRPr sz="1000" b="1" dirty="0">
                        <a:solidFill>
                          <a:srgbClr val="00476E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830521780"/>
                  </a:ext>
                </a:extLst>
              </a:tr>
              <a:tr h="470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19.09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Padova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Challenges of a fragmented governance system in implementing nature-based interventions in Italy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Ilaria Doimo, Laura Secco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443308996"/>
                  </a:ext>
                </a:extLst>
              </a:tr>
              <a:tr h="470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14.10</a:t>
                      </a:r>
                      <a:endParaRPr sz="100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Singapore</a:t>
                      </a:r>
                      <a:endParaRPr sz="100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Nature’s Role in Urban Well-being: The Impact of Green Spaces in a Tropical City-State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Jocelin Yingfen, Rachel Oh, Angelia, Sia 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458014650"/>
                  </a:ext>
                </a:extLst>
              </a:tr>
              <a:tr h="470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15.10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UK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Roots of Wellbeing: Community Connections Through Nature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Nina Smyth, Carly Wood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587909099"/>
                  </a:ext>
                </a:extLst>
              </a:tr>
              <a:tr h="61766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17.10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Ecuador and Brazil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Nature-based Interventions in Latin America -  From Research to Practice: Overcoming Barriers and Building Strengths.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Giulia Catissi de Lima; Eliseth Ribeiro Leao; Gabriela Elizabeth Garcia Velez; </a:t>
                      </a:r>
                      <a:endParaRPr sz="1000" dirty="0"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104458699"/>
                  </a:ext>
                </a:extLst>
              </a:tr>
              <a:tr h="319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27.10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South Korea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To be finalised</a:t>
                      </a:r>
                      <a:endParaRPr sz="1000" b="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Won Sop Shin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Prof. Bum-Jin Park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742434066"/>
                  </a:ext>
                </a:extLst>
              </a:tr>
              <a:tr h="470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19.11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Germany/Austria/</a:t>
                      </a:r>
                      <a:b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</a:b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Switzerland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Building on the ”kur” tradition: Integrating NbTs into modern health insurance programmes</a:t>
                      </a:r>
                      <a:endParaRPr sz="1000" b="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Arnulf Hartl, Christina Pichler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860296926"/>
                  </a:ext>
                </a:extLst>
              </a:tr>
              <a:tr h="470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Nov/Dec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USA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The Space Between: Nature as a Place to Heal &amp; Reconnect (young adult cancer survivors)</a:t>
                      </a:r>
                      <a:endParaRPr sz="1000" b="1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David Victorson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265808865"/>
                  </a:ext>
                </a:extLst>
              </a:tr>
              <a:tr h="3235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Nov/Dec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Barcelona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The sea heals - but why, for whom and where?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Mònica Ubalde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865858210"/>
                  </a:ext>
                </a:extLst>
              </a:tr>
              <a:tr h="3235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Nov/Dec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South-Africa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To be finalised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Heidi Albert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514301086"/>
                  </a:ext>
                </a:extLst>
              </a:tr>
              <a:tr h="470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22.01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Canada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Challenges of incorporating NBI for adolescents and young adults in the Canadian health system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Marie-Ève Langelier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319576801"/>
                  </a:ext>
                </a:extLst>
              </a:tr>
              <a:tr h="3235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Jan/Feb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Australia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To be finalised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dirty="0">
                          <a:solidFill>
                            <a:schemeClr val="dk1"/>
                          </a:solidFill>
                          <a:latin typeface="Sen" panose="020B0604020202020204" charset="0"/>
                          <a:ea typeface="Sen"/>
                          <a:cs typeface="Sen"/>
                          <a:sym typeface="Sen"/>
                        </a:rPr>
                        <a:t>Thomas Astell-Burt</a:t>
                      </a:r>
                      <a:endParaRPr sz="1000" dirty="0">
                        <a:solidFill>
                          <a:schemeClr val="dk1"/>
                        </a:solidFill>
                        <a:latin typeface="Sen" panose="020B0604020202020204" charset="0"/>
                        <a:ea typeface="Sen"/>
                        <a:cs typeface="Sen"/>
                        <a:sym typeface="Se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680114252"/>
                  </a:ext>
                </a:extLst>
              </a:tr>
            </a:tbl>
          </a:graphicData>
        </a:graphic>
      </p:graphicFrame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2CA6D1A4-571B-55C3-553F-7F9DA56B2C1B}"/>
              </a:ext>
            </a:extLst>
          </p:cNvPr>
          <p:cNvSpPr txBox="1"/>
          <p:nvPr/>
        </p:nvSpPr>
        <p:spPr>
          <a:xfrm>
            <a:off x="576757" y="1842615"/>
            <a:ext cx="7024770" cy="40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First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event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taking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place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tomorrow</a:t>
            </a:r>
            <a:b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(Big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thanks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to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UNIPD &amp; ETIFOR!)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Multiple in-person/online/hybrid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events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planned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49B170"/>
              </a:buClr>
              <a:buSzPts val="2400"/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Preparing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report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on </a:t>
            </a:r>
            <a:r>
              <a:rPr lang="de-D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series</a:t>
            </a: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b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de-D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(D2.1 due in May 26</a:t>
            </a:r>
          </a:p>
        </p:txBody>
      </p:sp>
    </p:spTree>
    <p:extLst>
      <p:ext uri="{BB962C8B-B14F-4D97-AF65-F5344CB8AC3E}">
        <p14:creationId xmlns:p14="http://schemas.microsoft.com/office/powerpoint/2010/main" val="39529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40221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ctrTitle"/>
          </p:nvPr>
        </p:nvSpPr>
        <p:spPr>
          <a:xfrm>
            <a:off x="1524000" y="2224005"/>
            <a:ext cx="9144000" cy="1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 b="1">
              <a:solidFill>
                <a:srgbClr val="3C3C3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9" name="Google Shape;159;p7" descr="A picture containing graphics, graphic design, fon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-7286"/>
            <a:ext cx="4320425" cy="204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>
            <a:spLocks noGrp="1"/>
          </p:cNvSpPr>
          <p:nvPr>
            <p:ph type="subTitle" idx="1"/>
          </p:nvPr>
        </p:nvSpPr>
        <p:spPr>
          <a:xfrm>
            <a:off x="1524000" y="379648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Presented by Patrik Karlsson Nyed, Jill Litt, &amp; Julia Egger </a:t>
            </a:r>
            <a:b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on behalf of the WP2 team</a:t>
            </a:r>
            <a:b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</a:br>
            <a:endParaRPr dirty="0"/>
          </a:p>
        </p:txBody>
      </p:sp>
      <p:sp>
        <p:nvSpPr>
          <p:cNvPr id="161" name="Google Shape;161;p7"/>
          <p:cNvSpPr/>
          <p:nvPr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3048000" y="6212415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 descr="A flag with yellow stars in a circ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688" y="6130031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A picture containing font, graphics, symbol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6972" y="6262448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Breitbild</PresentationFormat>
  <Paragraphs>83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Calibri</vt:lpstr>
      <vt:lpstr>Arial</vt:lpstr>
      <vt:lpstr>Sen</vt:lpstr>
      <vt:lpstr>Fira Sans</vt:lpstr>
      <vt:lpstr>Office Theme</vt:lpstr>
      <vt:lpstr>WP2:  Global perspective</vt:lpstr>
      <vt:lpstr>Objectives of WP2</vt:lpstr>
      <vt:lpstr>Updates on progress</vt:lpstr>
      <vt:lpstr>Upcoming challenges</vt:lpstr>
      <vt:lpstr>Publication ideas + Needs for collaborations</vt:lpstr>
      <vt:lpstr>Timeline and next steps  RESONATE Atlas</vt:lpstr>
      <vt:lpstr>Timeline and next steps  Global SPOTLIGHT Series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Addi Wala</dc:creator>
  <cp:lastModifiedBy>Julia Egger-Dorozinska</cp:lastModifiedBy>
  <cp:revision>8</cp:revision>
  <dcterms:modified xsi:type="dcterms:W3CDTF">2025-09-12T15:24:21Z</dcterms:modified>
</cp:coreProperties>
</file>