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0" r:id="rId7"/>
    <p:sldId id="265" r:id="rId8"/>
    <p:sldId id="272" r:id="rId9"/>
    <p:sldId id="270" r:id="rId10"/>
    <p:sldId id="262" r:id="rId11"/>
  </p:sldIdLst>
  <p:sldSz cx="12192000" cy="6858000"/>
  <p:notesSz cx="6858000" cy="9144000"/>
  <p:embeddedFontLst>
    <p:embeddedFont>
      <p:font typeface="Fira Sans" panose="020B0503050000020004" pitchFamily="34" charset="0"/>
      <p:regular r:id="rId13"/>
      <p:bold r:id="rId14"/>
      <p:italic r:id="rId15"/>
      <p:boldItalic r:id="rId16"/>
    </p:embeddedFont>
    <p:embeddedFont>
      <p:font typeface="Sen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vixFjEqr/422ipiX2O3VatKZM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>
        <p:scale>
          <a:sx n="66" d="100"/>
          <a:sy n="66" d="100"/>
        </p:scale>
        <p:origin x="1166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6B3113E2-0C27-7108-9A82-26BD6AF77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2F8CE1A3-7BDC-89D4-A5F6-46C64FFC54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35BD63E0-D25C-F07A-8E61-E9F27E13C4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452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6D18F8C4-B775-A182-18C4-0CE724016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>
            <a:extLst>
              <a:ext uri="{FF2B5EF4-FFF2-40B4-BE49-F238E27FC236}">
                <a16:creationId xmlns:a16="http://schemas.microsoft.com/office/drawing/2014/main" id="{568907AB-ABF3-3240-00AB-FB1526C0C2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5:notes">
            <a:extLst>
              <a:ext uri="{FF2B5EF4-FFF2-40B4-BE49-F238E27FC236}">
                <a16:creationId xmlns:a16="http://schemas.microsoft.com/office/drawing/2014/main" id="{DF3C302A-AE77-10EA-EE5A-5FABAD9A11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623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9C380361-4DA0-12AC-4D80-D0FECFED2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>
            <a:extLst>
              <a:ext uri="{FF2B5EF4-FFF2-40B4-BE49-F238E27FC236}">
                <a16:creationId xmlns:a16="http://schemas.microsoft.com/office/drawing/2014/main" id="{6008205D-D7B4-5F93-EEFC-6D35CC8426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5:notes">
            <a:extLst>
              <a:ext uri="{FF2B5EF4-FFF2-40B4-BE49-F238E27FC236}">
                <a16:creationId xmlns:a16="http://schemas.microsoft.com/office/drawing/2014/main" id="{3F3C5D5D-A401-99E5-6493-8E4746AD45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0467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erson walking in a fores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14074" r="34491"/>
          <a:stretch/>
        </p:blipFill>
        <p:spPr>
          <a:xfrm>
            <a:off x="-1" y="0"/>
            <a:ext cx="4447643" cy="57756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4864464" y="1788322"/>
            <a:ext cx="6261907" cy="15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6000"/>
              <a:buFont typeface="Fira Sans"/>
              <a:buNone/>
            </a:pPr>
            <a:r>
              <a:rPr lang="sv-SE" b="1" dirty="0">
                <a:solidFill>
                  <a:srgbClr val="3C3C3B"/>
                </a:solidFill>
                <a:latin typeface="Fira Sans"/>
                <a:ea typeface="Fira Sans"/>
                <a:cs typeface="Fira Sans"/>
                <a:sym typeface="Fira Sans"/>
              </a:rPr>
              <a:t>WP5: Environment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4991309" y="3654404"/>
            <a:ext cx="444764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es-ES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AZTI</a:t>
            </a: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>
              <a:spcBef>
                <a:spcPts val="0"/>
              </a:spcBef>
              <a:buClr>
                <a:srgbClr val="3C3C3B"/>
              </a:buClr>
            </a:pPr>
            <a:r>
              <a:rPr lang="sv-SE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María C. Uyarra &amp; Sarai Pouso</a:t>
            </a: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id="87" name="Google Shape;87;p1" descr="A picture containing graphics, graphic design, font,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0613" y="-31175"/>
            <a:ext cx="3592287" cy="17041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3048000" y="6214058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 descr="A flag with yellow stars in a circl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0688" y="6131674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font, graphics, symbol,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76972" y="6264091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5879575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096000" y="5879575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5764268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ctrTitle"/>
          </p:nvPr>
        </p:nvSpPr>
        <p:spPr>
          <a:xfrm>
            <a:off x="1524000" y="2224005"/>
            <a:ext cx="9144000" cy="12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6000"/>
              <a:buFont typeface="Fira Sans"/>
              <a:buNone/>
            </a:pPr>
            <a:r>
              <a:rPr lang="sv-SE" b="1">
                <a:solidFill>
                  <a:srgbClr val="3C3C3B"/>
                </a:solidFill>
                <a:latin typeface="Fira Sans"/>
                <a:ea typeface="Fira Sans"/>
                <a:cs typeface="Fira Sans"/>
                <a:sym typeface="Fira Sans"/>
              </a:rPr>
              <a:t>Thank you</a:t>
            </a:r>
            <a:endParaRPr b="1">
              <a:solidFill>
                <a:srgbClr val="3C3C3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9" name="Google Shape;159;p7" descr="A picture containing graphics, graphic design, font,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0" y="-7286"/>
            <a:ext cx="4320425" cy="204962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>
            <a:spLocks noGrp="1"/>
          </p:cNvSpPr>
          <p:nvPr>
            <p:ph type="subTitle" idx="1"/>
          </p:nvPr>
        </p:nvSpPr>
        <p:spPr>
          <a:xfrm>
            <a:off x="1524000" y="379648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AZTI</a:t>
            </a:r>
            <a:endParaRPr dirty="0"/>
          </a:p>
        </p:txBody>
      </p:sp>
      <p:sp>
        <p:nvSpPr>
          <p:cNvPr id="161" name="Google Shape;161;p7"/>
          <p:cNvSpPr/>
          <p:nvPr/>
        </p:nvSpPr>
        <p:spPr>
          <a:xfrm>
            <a:off x="0" y="59017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6096000" y="59017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3048000" y="6212415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7" descr="A flag with yellow stars in a circl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688" y="6130031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 descr="A picture containing font, graphics, symbol,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6972" y="6262448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>
            <a:off x="0" y="57864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ctrTitle"/>
          </p:nvPr>
        </p:nvSpPr>
        <p:spPr>
          <a:xfrm>
            <a:off x="887653" y="1519595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Objectives of the WP</a:t>
            </a:r>
            <a:endParaRPr sz="4000" b="1" dirty="0">
              <a:solidFill>
                <a:srgbClr val="00AFD7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87653" y="2455481"/>
            <a:ext cx="10083300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dirty="0">
                <a:solidFill>
                  <a:schemeClr val="dk1"/>
                </a:solidFill>
                <a:latin typeface="Sen"/>
              </a:rPr>
              <a:t>5a) Assessment of CS impact on ecosystems and estimation of “maximum carrying capacity”</a:t>
            </a:r>
          </a:p>
          <a:p>
            <a:endParaRPr lang="es-ES" sz="2400" dirty="0">
              <a:solidFill>
                <a:schemeClr val="dk1"/>
              </a:solidFill>
              <a:latin typeface="Sen"/>
            </a:endParaRPr>
          </a:p>
          <a:p>
            <a:r>
              <a:rPr lang="en-GB" sz="2400" dirty="0">
                <a:solidFill>
                  <a:schemeClr val="dk1"/>
                </a:solidFill>
                <a:latin typeface="Sen"/>
              </a:rPr>
              <a:t>5b) Monitoring changes in pro-environmental attitudes/behaviours by CS participants/ stakeholders“</a:t>
            </a:r>
            <a:endParaRPr lang="es-ES" sz="2400" dirty="0">
              <a:solidFill>
                <a:schemeClr val="dk1"/>
              </a:solidFill>
              <a:latin typeface="Sen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887652" y="1519595"/>
            <a:ext cx="9957825" cy="6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data collection and analysis</a:t>
            </a:r>
            <a:endParaRPr dirty="0"/>
          </a:p>
        </p:txBody>
      </p:sp>
      <p:sp>
        <p:nvSpPr>
          <p:cNvPr id="111" name="Google Shape;111;p3"/>
          <p:cNvSpPr txBox="1"/>
          <p:nvPr/>
        </p:nvSpPr>
        <p:spPr>
          <a:xfrm>
            <a:off x="631621" y="2472528"/>
            <a:ext cx="10942862" cy="336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800" u="sng" dirty="0" err="1">
                <a:solidFill>
                  <a:schemeClr val="dk1"/>
                </a:solidFill>
                <a:latin typeface="Sen"/>
              </a:rPr>
              <a:t>NbT</a:t>
            </a:r>
            <a:r>
              <a:rPr lang="en-GB" sz="1800" u="sng" dirty="0">
                <a:solidFill>
                  <a:schemeClr val="dk1"/>
                </a:solidFill>
                <a:latin typeface="Sen"/>
              </a:rPr>
              <a:t>-ERA methodological implementation</a:t>
            </a:r>
            <a:endParaRPr lang="en-GB" sz="1800" dirty="0">
              <a:solidFill>
                <a:schemeClr val="dk1"/>
              </a:solidFill>
              <a:latin typeface="Sen"/>
            </a:endParaRPr>
          </a:p>
          <a:p>
            <a:r>
              <a:rPr lang="en-GB" sz="1800" i="1" dirty="0">
                <a:solidFill>
                  <a:schemeClr val="dk1"/>
                </a:solidFill>
                <a:latin typeface="Sen"/>
              </a:rPr>
              <a:t>5a) Assessment of CS impact on ecosystems and estimation of “maximum carrying capacity” </a:t>
            </a:r>
          </a:p>
          <a:p>
            <a:r>
              <a:rPr lang="en-GB" sz="1800" dirty="0">
                <a:solidFill>
                  <a:schemeClr val="dk1"/>
                </a:solidFill>
                <a:latin typeface="Sen"/>
              </a:rPr>
              <a:t>	</a:t>
            </a:r>
            <a:endParaRPr lang="en-GB" sz="1800" u="sng" dirty="0">
              <a:solidFill>
                <a:schemeClr val="dk1"/>
              </a:solidFill>
              <a:latin typeface="Sen"/>
            </a:endParaRPr>
          </a:p>
          <a:p>
            <a:endParaRPr lang="es-ES" sz="1800" dirty="0">
              <a:solidFill>
                <a:schemeClr val="dk1"/>
              </a:solidFill>
              <a:latin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ACB2BC-4F6A-D426-793B-8F35C1A10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349902"/>
              </p:ext>
            </p:extLst>
          </p:nvPr>
        </p:nvGraphicFramePr>
        <p:xfrm>
          <a:off x="1009402" y="3197325"/>
          <a:ext cx="10565081" cy="348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024">
                  <a:extLst>
                    <a:ext uri="{9D8B030D-6E8A-4147-A177-3AD203B41FA5}">
                      <a16:colId xmlns:a16="http://schemas.microsoft.com/office/drawing/2014/main" val="107039786"/>
                    </a:ext>
                  </a:extLst>
                </a:gridCol>
                <a:gridCol w="2528699">
                  <a:extLst>
                    <a:ext uri="{9D8B030D-6E8A-4147-A177-3AD203B41FA5}">
                      <a16:colId xmlns:a16="http://schemas.microsoft.com/office/drawing/2014/main" val="1725609483"/>
                    </a:ext>
                  </a:extLst>
                </a:gridCol>
                <a:gridCol w="1414961">
                  <a:extLst>
                    <a:ext uri="{9D8B030D-6E8A-4147-A177-3AD203B41FA5}">
                      <a16:colId xmlns:a16="http://schemas.microsoft.com/office/drawing/2014/main" val="1684282061"/>
                    </a:ext>
                  </a:extLst>
                </a:gridCol>
                <a:gridCol w="1414961">
                  <a:extLst>
                    <a:ext uri="{9D8B030D-6E8A-4147-A177-3AD203B41FA5}">
                      <a16:colId xmlns:a16="http://schemas.microsoft.com/office/drawing/2014/main" val="2099347930"/>
                    </a:ext>
                  </a:extLst>
                </a:gridCol>
                <a:gridCol w="1734865">
                  <a:extLst>
                    <a:ext uri="{9D8B030D-6E8A-4147-A177-3AD203B41FA5}">
                      <a16:colId xmlns:a16="http://schemas.microsoft.com/office/drawing/2014/main" val="3032972222"/>
                    </a:ext>
                  </a:extLst>
                </a:gridCol>
                <a:gridCol w="1641571">
                  <a:extLst>
                    <a:ext uri="{9D8B030D-6E8A-4147-A177-3AD203B41FA5}">
                      <a16:colId xmlns:a16="http://schemas.microsoft.com/office/drawing/2014/main" val="283199729"/>
                    </a:ext>
                  </a:extLst>
                </a:gridCol>
              </a:tblGrid>
              <a:tr h="47756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s-ES" dirty="0" err="1">
                          <a:latin typeface="Sen" panose="020B0604020202020204" charset="0"/>
                        </a:rPr>
                        <a:t>Steps</a:t>
                      </a:r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s-ES" dirty="0" err="1">
                          <a:latin typeface="Sen" panose="020B0604020202020204" charset="0"/>
                        </a:rPr>
                        <a:t>Objective</a:t>
                      </a:r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s-ES" dirty="0">
                          <a:latin typeface="Sen" panose="020B0604020202020204" charset="0"/>
                        </a:rPr>
                        <a:t>Padua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s-ES" dirty="0" err="1">
                          <a:latin typeface="Sen" panose="020B0604020202020204" charset="0"/>
                        </a:rPr>
                        <a:t>Salzburg</a:t>
                      </a:r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s-ES" dirty="0">
                          <a:latin typeface="Sen" panose="020B0604020202020204" charset="0"/>
                        </a:rPr>
                        <a:t>Barcelona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s-ES_tradnl" dirty="0">
                          <a:latin typeface="Sen" panose="020B0604020202020204" charset="0"/>
                        </a:rPr>
                        <a:t>Uppsala</a:t>
                      </a:r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430354"/>
                  </a:ext>
                </a:extLst>
              </a:tr>
              <a:tr h="731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b="1" dirty="0">
                          <a:latin typeface="Sen" panose="020B0604020202020204" charset="0"/>
                        </a:rPr>
                        <a:t>Matrix </a:t>
                      </a:r>
                      <a:r>
                        <a:rPr lang="es-ES_tradnl" b="1" dirty="0" err="1">
                          <a:latin typeface="Sen" panose="020B0604020202020204" charset="0"/>
                        </a:rPr>
                        <a:t>development</a:t>
                      </a:r>
                      <a:endParaRPr lang="es-ES" b="1" dirty="0">
                        <a:latin typeface="Sen" panose="020B0604020202020204" charset="0"/>
                      </a:endParaRPr>
                    </a:p>
                    <a:p>
                      <a:pPr algn="l"/>
                      <a:endParaRPr lang="es-ES" b="0" dirty="0">
                        <a:latin typeface="Sen" panose="020B060402020202020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dirty="0" err="1">
                          <a:latin typeface="Sen" panose="020B0604020202020204" charset="0"/>
                        </a:rPr>
                        <a:t>Develop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all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the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spreadsheets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needed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to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carry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out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the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NbT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-ERA</a:t>
                      </a:r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15513"/>
                  </a:ext>
                </a:extLst>
              </a:tr>
              <a:tr h="731842">
                <a:tc>
                  <a:txBody>
                    <a:bodyPr/>
                    <a:lstStyle/>
                    <a:p>
                      <a:pPr algn="l"/>
                      <a:r>
                        <a:rPr lang="es-ES" b="1" dirty="0">
                          <a:latin typeface="Sen" panose="020B0604020202020204" charset="0"/>
                        </a:rPr>
                        <a:t>CS and </a:t>
                      </a:r>
                      <a:r>
                        <a:rPr lang="es-ES" b="1" dirty="0" err="1">
                          <a:latin typeface="Sen" panose="020B0604020202020204" charset="0"/>
                        </a:rPr>
                        <a:t>therapy</a:t>
                      </a:r>
                      <a:r>
                        <a:rPr lang="es-ES" b="1" dirty="0">
                          <a:latin typeface="Sen" panose="020B0604020202020204" charset="0"/>
                        </a:rPr>
                        <a:t> </a:t>
                      </a:r>
                      <a:r>
                        <a:rPr lang="es-ES" b="1" dirty="0" err="1">
                          <a:latin typeface="Sen" panose="020B0604020202020204" charset="0"/>
                        </a:rPr>
                        <a:t>description</a:t>
                      </a:r>
                      <a:endParaRPr lang="es-ES" b="0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dirty="0">
                          <a:latin typeface="Sen" panose="020B0604020202020204" charset="0"/>
                        </a:rPr>
                        <a:t>G</a:t>
                      </a:r>
                      <a:r>
                        <a:rPr lang="es-ES" dirty="0" err="1">
                          <a:latin typeface="Sen" panose="020B0604020202020204" charset="0"/>
                        </a:rPr>
                        <a:t>ather</a:t>
                      </a:r>
                      <a:r>
                        <a:rPr lang="es-ES" dirty="0">
                          <a:latin typeface="Sen" panose="020B0604020202020204" charset="0"/>
                        </a:rPr>
                        <a:t> comprehensive </a:t>
                      </a:r>
                      <a:r>
                        <a:rPr lang="es-ES" dirty="0" err="1">
                          <a:latin typeface="Sen" panose="020B0604020202020204" charset="0"/>
                        </a:rPr>
                        <a:t>knowledge</a:t>
                      </a:r>
                      <a:r>
                        <a:rPr lang="es-ES" dirty="0">
                          <a:latin typeface="Sen" panose="020B0604020202020204" charset="0"/>
                        </a:rPr>
                        <a:t> </a:t>
                      </a:r>
                      <a:r>
                        <a:rPr lang="es-ES" dirty="0" err="1">
                          <a:latin typeface="Sen" panose="020B0604020202020204" charset="0"/>
                        </a:rPr>
                        <a:t>on</a:t>
                      </a:r>
                      <a:r>
                        <a:rPr lang="es-ES" dirty="0">
                          <a:latin typeface="Sen" panose="020B0604020202020204" charset="0"/>
                        </a:rPr>
                        <a:t> CS and </a:t>
                      </a:r>
                      <a:r>
                        <a:rPr lang="es-ES" dirty="0" err="1">
                          <a:latin typeface="Sen" panose="020B0604020202020204" charset="0"/>
                        </a:rPr>
                        <a:t>NbT</a:t>
                      </a:r>
                      <a:r>
                        <a:rPr lang="es-ES" dirty="0">
                          <a:latin typeface="Sen" panose="020B0604020202020204" charset="0"/>
                        </a:rPr>
                        <a:t> </a:t>
                      </a:r>
                      <a:r>
                        <a:rPr lang="es-ES" dirty="0" err="1">
                          <a:latin typeface="Sen" panose="020B0604020202020204" charset="0"/>
                        </a:rPr>
                        <a:t>for</a:t>
                      </a:r>
                      <a:r>
                        <a:rPr lang="es-ES" dirty="0">
                          <a:latin typeface="Sen" panose="020B0604020202020204" charset="0"/>
                        </a:rPr>
                        <a:t> </a:t>
                      </a:r>
                      <a:r>
                        <a:rPr lang="es-ES" dirty="0" err="1">
                          <a:latin typeface="Sen" panose="020B0604020202020204" charset="0"/>
                        </a:rPr>
                        <a:t>adequate</a:t>
                      </a:r>
                      <a:r>
                        <a:rPr lang="es-ES" dirty="0">
                          <a:latin typeface="Sen" panose="020B0604020202020204" charset="0"/>
                        </a:rPr>
                        <a:t> </a:t>
                      </a:r>
                      <a:r>
                        <a:rPr lang="es-ES" dirty="0" err="1">
                          <a:latin typeface="Sen" panose="020B0604020202020204" charset="0"/>
                        </a:rPr>
                        <a:t>risk</a:t>
                      </a:r>
                      <a:r>
                        <a:rPr lang="es-ES" dirty="0">
                          <a:latin typeface="Sen" panose="020B0604020202020204" charset="0"/>
                        </a:rPr>
                        <a:t> </a:t>
                      </a:r>
                      <a:r>
                        <a:rPr lang="es-ES" dirty="0" err="1">
                          <a:latin typeface="Sen" panose="020B0604020202020204" charset="0"/>
                        </a:rPr>
                        <a:t>assessment</a:t>
                      </a:r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>
                          <a:latin typeface="Sen" panose="020B0604020202020204" charset="0"/>
                        </a:rPr>
                        <a:t>To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be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completed</a:t>
                      </a:r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606511"/>
                  </a:ext>
                </a:extLst>
              </a:tr>
              <a:tr h="597774">
                <a:tc>
                  <a:txBody>
                    <a:bodyPr/>
                    <a:lstStyle/>
                    <a:p>
                      <a:pPr algn="l"/>
                      <a:r>
                        <a:rPr lang="es-ES" b="1" dirty="0">
                          <a:latin typeface="Sen" panose="020B0604020202020204" charset="0"/>
                        </a:rPr>
                        <a:t>Delphi round 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dirty="0" err="1">
                          <a:latin typeface="Sen" panose="020B0604020202020204" charset="0"/>
                        </a:rPr>
                        <a:t>NbT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-ERA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assessment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with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experts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(AZTI +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CSs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)</a:t>
                      </a:r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b="1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9424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l"/>
                      <a:r>
                        <a:rPr lang="es-ES_tradnl" b="1" dirty="0">
                          <a:latin typeface="Sen" panose="020B0604020202020204" charset="0"/>
                        </a:rPr>
                        <a:t>Delphi round 2</a:t>
                      </a:r>
                    </a:p>
                    <a:p>
                      <a:pPr algn="l"/>
                      <a:endParaRPr lang="es-ES" b="1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dirty="0" err="1">
                          <a:latin typeface="Sen" panose="020B0604020202020204" charset="0"/>
                        </a:rPr>
                        <a:t>Contrast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NbT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-ERA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rd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1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results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with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experts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 (AZTI + </a:t>
                      </a:r>
                      <a:r>
                        <a:rPr lang="es-ES_tradnl" dirty="0" err="1">
                          <a:latin typeface="Sen" panose="020B0604020202020204" charset="0"/>
                        </a:rPr>
                        <a:t>CSs</a:t>
                      </a:r>
                      <a:r>
                        <a:rPr lang="es-ES_tradnl" dirty="0">
                          <a:latin typeface="Sen" panose="020B0604020202020204" charset="0"/>
                        </a:rPr>
                        <a:t>)</a:t>
                      </a:r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b="1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dirty="0">
                        <a:latin typeface="Sen" panose="020B060402020202020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25522"/>
                  </a:ext>
                </a:extLst>
              </a:tr>
            </a:tbl>
          </a:graphicData>
        </a:graphic>
      </p:graphicFrame>
      <p:pic>
        <p:nvPicPr>
          <p:cNvPr id="3" name="Gráfico 2" descr="Marca de insignia1 contorno">
            <a:extLst>
              <a:ext uri="{FF2B5EF4-FFF2-40B4-BE49-F238E27FC236}">
                <a16:creationId xmlns:a16="http://schemas.microsoft.com/office/drawing/2014/main" id="{2F5C9A17-B310-FDF4-9BDE-343B8D5583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6241" y="5393120"/>
            <a:ext cx="453210" cy="453210"/>
          </a:xfrm>
          <a:prstGeom prst="rect">
            <a:avLst/>
          </a:prstGeom>
        </p:spPr>
      </p:pic>
      <p:pic>
        <p:nvPicPr>
          <p:cNvPr id="5" name="Gráfico 4" descr="Marca de insignia1 contorno">
            <a:extLst>
              <a:ext uri="{FF2B5EF4-FFF2-40B4-BE49-F238E27FC236}">
                <a16:creationId xmlns:a16="http://schemas.microsoft.com/office/drawing/2014/main" id="{AD708796-4C2E-4A25-E95E-C4C7948B5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9740" y="4631115"/>
            <a:ext cx="453210" cy="453210"/>
          </a:xfrm>
          <a:prstGeom prst="rect">
            <a:avLst/>
          </a:prstGeom>
        </p:spPr>
      </p:pic>
      <p:pic>
        <p:nvPicPr>
          <p:cNvPr id="7" name="Gráfico 6" descr="Marca de insignia1 contorno">
            <a:extLst>
              <a:ext uri="{FF2B5EF4-FFF2-40B4-BE49-F238E27FC236}">
                <a16:creationId xmlns:a16="http://schemas.microsoft.com/office/drawing/2014/main" id="{8717AB4D-7D7D-EE86-6DB2-1C3980452D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17714" y="4550090"/>
            <a:ext cx="453210" cy="453210"/>
          </a:xfrm>
          <a:prstGeom prst="rect">
            <a:avLst/>
          </a:prstGeom>
        </p:spPr>
      </p:pic>
      <p:pic>
        <p:nvPicPr>
          <p:cNvPr id="9" name="Gráfico 8" descr="Marca de insignia1 contorno">
            <a:extLst>
              <a:ext uri="{FF2B5EF4-FFF2-40B4-BE49-F238E27FC236}">
                <a16:creationId xmlns:a16="http://schemas.microsoft.com/office/drawing/2014/main" id="{7C0499A8-DB4B-3C4C-19FB-50267D0BD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84384" y="4528872"/>
            <a:ext cx="453210" cy="453210"/>
          </a:xfrm>
          <a:prstGeom prst="rect">
            <a:avLst/>
          </a:prstGeom>
        </p:spPr>
      </p:pic>
      <p:pic>
        <p:nvPicPr>
          <p:cNvPr id="10" name="Gráfico 9" descr="Marca de insignia1 contorno">
            <a:extLst>
              <a:ext uri="{FF2B5EF4-FFF2-40B4-BE49-F238E27FC236}">
                <a16:creationId xmlns:a16="http://schemas.microsoft.com/office/drawing/2014/main" id="{01D368B4-FB50-E090-B168-416F6E4375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74738" y="5375754"/>
            <a:ext cx="453210" cy="453210"/>
          </a:xfrm>
          <a:prstGeom prst="rect">
            <a:avLst/>
          </a:prstGeom>
        </p:spPr>
      </p:pic>
      <p:pic>
        <p:nvPicPr>
          <p:cNvPr id="11" name="Gráfico 10" descr="Marca de insignia1 contorno">
            <a:extLst>
              <a:ext uri="{FF2B5EF4-FFF2-40B4-BE49-F238E27FC236}">
                <a16:creationId xmlns:a16="http://schemas.microsoft.com/office/drawing/2014/main" id="{02C43EE9-8A2E-9F52-634F-1AC05AF84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55533" y="5991139"/>
            <a:ext cx="453210" cy="453210"/>
          </a:xfrm>
          <a:prstGeom prst="rect">
            <a:avLst/>
          </a:prstGeom>
        </p:spPr>
      </p:pic>
      <p:pic>
        <p:nvPicPr>
          <p:cNvPr id="12" name="Gráfico 11" descr="Marca de insignia1 contorno">
            <a:extLst>
              <a:ext uri="{FF2B5EF4-FFF2-40B4-BE49-F238E27FC236}">
                <a16:creationId xmlns:a16="http://schemas.microsoft.com/office/drawing/2014/main" id="{60791417-39F8-30D2-3F8B-A1F2D8E6D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88777" y="5389254"/>
            <a:ext cx="453210" cy="453210"/>
          </a:xfrm>
          <a:prstGeom prst="rect">
            <a:avLst/>
          </a:prstGeom>
        </p:spPr>
      </p:pic>
      <p:pic>
        <p:nvPicPr>
          <p:cNvPr id="13" name="Gráfico 12" descr="Marca de insignia1 contorno">
            <a:extLst>
              <a:ext uri="{FF2B5EF4-FFF2-40B4-BE49-F238E27FC236}">
                <a16:creationId xmlns:a16="http://schemas.microsoft.com/office/drawing/2014/main" id="{49D0BBC3-B085-F950-429D-B3B6E2B8D8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21116" y="3799667"/>
            <a:ext cx="453210" cy="453210"/>
          </a:xfrm>
          <a:prstGeom prst="rect">
            <a:avLst/>
          </a:prstGeom>
        </p:spPr>
      </p:pic>
      <p:pic>
        <p:nvPicPr>
          <p:cNvPr id="14" name="Gráfico 13" descr="Marca de insignia1 contorno">
            <a:extLst>
              <a:ext uri="{FF2B5EF4-FFF2-40B4-BE49-F238E27FC236}">
                <a16:creationId xmlns:a16="http://schemas.microsoft.com/office/drawing/2014/main" id="{02EA3591-96A7-21FA-0DD6-2C492239C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9987" y="3755298"/>
            <a:ext cx="453210" cy="453210"/>
          </a:xfrm>
          <a:prstGeom prst="rect">
            <a:avLst/>
          </a:prstGeom>
        </p:spPr>
      </p:pic>
      <p:pic>
        <p:nvPicPr>
          <p:cNvPr id="15" name="Gráfico 14" descr="Marca de insignia1 contorno">
            <a:extLst>
              <a:ext uri="{FF2B5EF4-FFF2-40B4-BE49-F238E27FC236}">
                <a16:creationId xmlns:a16="http://schemas.microsoft.com/office/drawing/2014/main" id="{6B9686A7-7E3D-5ECB-D9CD-DC09B6433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9813" y="3780373"/>
            <a:ext cx="453210" cy="453210"/>
          </a:xfrm>
          <a:prstGeom prst="rect">
            <a:avLst/>
          </a:prstGeom>
        </p:spPr>
      </p:pic>
      <p:pic>
        <p:nvPicPr>
          <p:cNvPr id="16" name="Gráfico 15" descr="Marca de insignia1 contorno">
            <a:extLst>
              <a:ext uri="{FF2B5EF4-FFF2-40B4-BE49-F238E27FC236}">
                <a16:creationId xmlns:a16="http://schemas.microsoft.com/office/drawing/2014/main" id="{00751873-CAC8-283F-96EE-A978F9AD4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12642" y="3770727"/>
            <a:ext cx="453210" cy="4532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7D694A03-CFCD-9AE0-6E3F-088DCAC6E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>
            <a:extLst>
              <a:ext uri="{FF2B5EF4-FFF2-40B4-BE49-F238E27FC236}">
                <a16:creationId xmlns:a16="http://schemas.microsoft.com/office/drawing/2014/main" id="{029C224C-C7E0-8FB6-5CC2-4A5163A324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87653" y="1519595"/>
            <a:ext cx="9144000" cy="6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sv-SE" sz="4000" b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data collection and analysis</a:t>
            </a:r>
            <a:endParaRPr/>
          </a:p>
        </p:txBody>
      </p:sp>
      <p:sp>
        <p:nvSpPr>
          <p:cNvPr id="111" name="Google Shape;111;p3">
            <a:extLst>
              <a:ext uri="{FF2B5EF4-FFF2-40B4-BE49-F238E27FC236}">
                <a16:creationId xmlns:a16="http://schemas.microsoft.com/office/drawing/2014/main" id="{66A3A628-D9A2-A41A-E3DB-D41A033AAEB0}"/>
              </a:ext>
            </a:extLst>
          </p:cNvPr>
          <p:cNvSpPr txBox="1"/>
          <p:nvPr/>
        </p:nvSpPr>
        <p:spPr>
          <a:xfrm>
            <a:off x="631620" y="2472528"/>
            <a:ext cx="11128257" cy="336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GB" sz="1800" u="sng" dirty="0" err="1">
                <a:solidFill>
                  <a:schemeClr val="dk1"/>
                </a:solidFill>
                <a:latin typeface="Sen"/>
                <a:sym typeface="Wingdings" panose="05000000000000000000" pitchFamily="2" charset="2"/>
              </a:rPr>
              <a:t>NbT</a:t>
            </a:r>
            <a:r>
              <a:rPr lang="en-GB" sz="1800" u="sng" dirty="0">
                <a:solidFill>
                  <a:schemeClr val="dk1"/>
                </a:solidFill>
                <a:latin typeface="Sen"/>
                <a:sym typeface="Wingdings" panose="05000000000000000000" pitchFamily="2" charset="2"/>
              </a:rPr>
              <a:t> participants questionnaires</a:t>
            </a:r>
            <a:endParaRPr lang="en-GB" sz="1800" u="sng" dirty="0">
              <a:solidFill>
                <a:schemeClr val="dk1"/>
              </a:solidFill>
              <a:latin typeface="Sen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GB" sz="1800" i="1" dirty="0">
                <a:solidFill>
                  <a:schemeClr val="dk1"/>
                </a:solidFill>
                <a:latin typeface="Sen"/>
              </a:rPr>
              <a:t>5a) Assessment of CS impact on ecosystems and estimation of “maximum carrying capacity” 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GB" sz="1800" i="1" dirty="0">
                <a:solidFill>
                  <a:schemeClr val="dk1"/>
                </a:solidFill>
                <a:latin typeface="Sen"/>
              </a:rPr>
              <a:t>5b) Monitoring changes in pro-environmental attitudes/behaviours by CS participants/ stakeholders“ </a:t>
            </a:r>
            <a:endParaRPr lang="en-GB" sz="1800" dirty="0">
              <a:solidFill>
                <a:schemeClr val="dk1"/>
              </a:solidFill>
              <a:latin typeface="Sen"/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s-ES_tradnl"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285750" lvl="3" indent="-285750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s-ES_tradnl" sz="18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Support</a:t>
            </a:r>
            <a:r>
              <a:rPr lang="es-ES_tradnl" sz="18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CS in </a:t>
            </a:r>
            <a:r>
              <a:rPr lang="es-ES_tradnl" sz="18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questionnaire</a:t>
            </a:r>
            <a:r>
              <a:rPr lang="es-ES_tradnl" sz="18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s-ES_tradnl" sz="18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adaptation</a:t>
            </a:r>
            <a:r>
              <a:rPr lang="es-ES_tradnl" sz="18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and </a:t>
            </a:r>
            <a:r>
              <a:rPr lang="es-ES_tradnl" sz="18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solving</a:t>
            </a:r>
            <a:r>
              <a:rPr lang="es-ES_tradnl" sz="18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s-ES_tradnl" sz="18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doubts</a:t>
            </a:r>
            <a:r>
              <a:rPr lang="es-ES_tradnl" sz="18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</a:p>
          <a:p>
            <a:pPr marL="285750" lvl="3" indent="-285750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s-ES_tradnl" sz="18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Participation</a:t>
            </a:r>
            <a:r>
              <a:rPr lang="es-ES_tradnl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in </a:t>
            </a:r>
            <a:r>
              <a:rPr lang="es-ES_tradnl" sz="18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statistics</a:t>
            </a:r>
            <a:r>
              <a:rPr lang="es-ES_tradnl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workshop (August 2025)</a:t>
            </a:r>
          </a:p>
          <a:p>
            <a:pPr marL="285750" lvl="3" indent="-285750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s-ES_tradnl" sz="18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Reviewing</a:t>
            </a:r>
            <a:r>
              <a:rPr lang="es-ES_tradnl" sz="18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s-ES_tradnl" sz="18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relationships</a:t>
            </a:r>
            <a:r>
              <a:rPr lang="es-ES_tradnl" sz="18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and </a:t>
            </a:r>
            <a:r>
              <a:rPr lang="es-ES_tradnl" sz="18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evaluating</a:t>
            </a:r>
            <a:r>
              <a:rPr lang="es-ES_tradnl" sz="18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s-ES_tradnl" sz="18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possible</a:t>
            </a:r>
            <a:r>
              <a:rPr lang="es-ES_tradnl" sz="18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s-ES_tradnl" sz="18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statistical</a:t>
            </a:r>
            <a:r>
              <a:rPr lang="es-ES_tradnl" sz="18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test… </a:t>
            </a:r>
            <a:r>
              <a:rPr lang="es-ES_tradnl" sz="18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</a:t>
            </a:r>
            <a:r>
              <a:rPr lang="es-ES_tradnl" sz="18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hile</a:t>
            </a:r>
            <a:r>
              <a:rPr lang="es-ES_tradnl" sz="18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s-ES_tradnl" sz="18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waiting</a:t>
            </a:r>
            <a:r>
              <a:rPr lang="es-ES_tradnl" sz="18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s-ES_tradnl" sz="18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to</a:t>
            </a:r>
            <a:r>
              <a:rPr lang="es-ES_tradnl" sz="18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data</a:t>
            </a: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0167D6B4-3FA5-AB67-BE5B-563D1E81B1AB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022B9A8D-BF64-EFDE-92BA-617607019AF8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>
            <a:extLst>
              <a:ext uri="{FF2B5EF4-FFF2-40B4-BE49-F238E27FC236}">
                <a16:creationId xmlns:a16="http://schemas.microsoft.com/office/drawing/2014/main" id="{D85D792A-24A8-D272-1353-3764543CD629}"/>
              </a:ext>
            </a:extLst>
          </p:cNvPr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486C6678-FC10-ABE9-D14D-A9F9D6FD84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D61655DD-3630-BCFA-4892-2758E9F353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>
            <a:extLst>
              <a:ext uri="{FF2B5EF4-FFF2-40B4-BE49-F238E27FC236}">
                <a16:creationId xmlns:a16="http://schemas.microsoft.com/office/drawing/2014/main" id="{3097C57B-4994-8B9B-29E8-DB15B337A5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74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ctrTitle"/>
          </p:nvPr>
        </p:nvSpPr>
        <p:spPr>
          <a:xfrm>
            <a:off x="887650" y="1082303"/>
            <a:ext cx="91440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3600"/>
              <a:buFont typeface="Sen"/>
              <a:buNone/>
            </a:pPr>
            <a:r>
              <a:rPr lang="sv-SE" sz="3600" b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Upcoming challenges</a:t>
            </a:r>
            <a:endParaRPr sz="3600"/>
          </a:p>
        </p:txBody>
      </p:sp>
      <p:sp>
        <p:nvSpPr>
          <p:cNvPr id="123" name="Google Shape;123;p4"/>
          <p:cNvSpPr txBox="1"/>
          <p:nvPr/>
        </p:nvSpPr>
        <p:spPr>
          <a:xfrm>
            <a:off x="897839" y="2264179"/>
            <a:ext cx="10862041" cy="3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Very tight timing for all the analysis included in WP5 (before Deliverable 5.1, July 2026)</a:t>
            </a:r>
          </a:p>
          <a:p>
            <a:pPr marL="0" marR="0" lvl="0" indent="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sv-SE" sz="1800" b="0" i="0" u="sng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sng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NbT-ERA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</a:pPr>
            <a:r>
              <a:rPr lang="sv-SE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CS and therapy description data missing has delayed the launch of the Delphi process (in communication with WP3)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</a:pPr>
            <a:r>
              <a:rPr lang="sv-SE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Ensure the CSs participation in Delphi 1 &amp; 2 in due time (31st October, Milestone 17)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GB" sz="1800" u="sng" dirty="0">
              <a:solidFill>
                <a:schemeClr val="dk1"/>
              </a:solidFill>
              <a:latin typeface="Sen"/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GB" sz="1800" u="sng" dirty="0" err="1">
                <a:solidFill>
                  <a:schemeClr val="dk1"/>
                </a:solidFill>
                <a:latin typeface="Sen"/>
                <a:sym typeface="Wingdings" panose="05000000000000000000" pitchFamily="2" charset="2"/>
              </a:rPr>
              <a:t>NbT</a:t>
            </a:r>
            <a:r>
              <a:rPr lang="en-GB" sz="1800" u="sng" dirty="0">
                <a:solidFill>
                  <a:schemeClr val="dk1"/>
                </a:solidFill>
                <a:latin typeface="Sen"/>
                <a:sym typeface="Wingdings" panose="05000000000000000000" pitchFamily="2" charset="2"/>
              </a:rPr>
              <a:t> participants questionnaires</a:t>
            </a:r>
            <a:endParaRPr lang="en-GB" sz="1800" u="sng" dirty="0">
              <a:solidFill>
                <a:schemeClr val="dk1"/>
              </a:solidFill>
              <a:latin typeface="Sen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</a:pPr>
            <a:r>
              <a:rPr lang="sv-SE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Uncertainty about the data that each CS has finnaly included in questionnaires and number of responses (it may limit the scope of the analysis)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</a:pPr>
            <a:r>
              <a:rPr lang="sv-SE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Analysis for PEB changes and we see timing very tight considering data access (delays) and AZTI team’s availability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ctrTitle"/>
          </p:nvPr>
        </p:nvSpPr>
        <p:spPr>
          <a:xfrm>
            <a:off x="658765" y="787339"/>
            <a:ext cx="12742606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3600"/>
              <a:buFont typeface="Sen"/>
              <a:buNone/>
            </a:pPr>
            <a: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Publication ideas + Needs for collaborations</a:t>
            </a:r>
            <a:endParaRPr sz="3600" dirty="0"/>
          </a:p>
        </p:txBody>
      </p:sp>
      <p:sp>
        <p:nvSpPr>
          <p:cNvPr id="135" name="Google Shape;135;p5"/>
          <p:cNvSpPr txBox="1"/>
          <p:nvPr/>
        </p:nvSpPr>
        <p:spPr>
          <a:xfrm>
            <a:off x="631620" y="1902262"/>
            <a:ext cx="11560380" cy="3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US" sz="1800" b="1" dirty="0">
                <a:solidFill>
                  <a:srgbClr val="00AFD7"/>
                </a:solidFill>
                <a:latin typeface="Sen"/>
                <a:sym typeface="Calibri"/>
              </a:rPr>
              <a:t>1. Naturalness matters: status of environmental features impacts </a:t>
            </a:r>
            <a:r>
              <a:rPr lang="en-US" sz="1800" b="1" dirty="0" err="1">
                <a:solidFill>
                  <a:srgbClr val="00AFD7"/>
                </a:solidFill>
                <a:latin typeface="Sen"/>
                <a:sym typeface="Calibri"/>
              </a:rPr>
              <a:t>NbT</a:t>
            </a:r>
            <a:r>
              <a:rPr lang="en-US" sz="1800" b="1" dirty="0">
                <a:solidFill>
                  <a:srgbClr val="00AFD7"/>
                </a:solidFill>
                <a:latin typeface="Sen"/>
                <a:sym typeface="Calibri"/>
              </a:rPr>
              <a:t> outcome. </a:t>
            </a:r>
            <a:r>
              <a:rPr lang="en-US" sz="1800" dirty="0">
                <a:solidFill>
                  <a:schemeClr val="dk1"/>
                </a:solidFill>
                <a:latin typeface="Sen"/>
              </a:rPr>
              <a:t>Are people aware on the environment during </a:t>
            </a:r>
            <a:r>
              <a:rPr lang="en-US" sz="1800" dirty="0" err="1">
                <a:solidFill>
                  <a:schemeClr val="dk1"/>
                </a:solidFill>
                <a:latin typeface="Sen"/>
              </a:rPr>
              <a:t>NbT</a:t>
            </a:r>
            <a:r>
              <a:rPr lang="en-US" sz="1800" dirty="0">
                <a:solidFill>
                  <a:schemeClr val="dk1"/>
                </a:solidFill>
                <a:latin typeface="Sen"/>
              </a:rPr>
              <a:t> sessions? Do they perceive the presence and their quality? Do they affect the therapy outcome? 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US" sz="1800" i="1" dirty="0">
                <a:solidFill>
                  <a:schemeClr val="dk1"/>
                </a:solidFill>
                <a:latin typeface="Sen"/>
              </a:rPr>
              <a:t>Collaboration: optional, those interested will be invited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US" sz="1800" b="1" dirty="0">
                <a:solidFill>
                  <a:srgbClr val="00AFD7"/>
                </a:solidFill>
                <a:latin typeface="Sen"/>
              </a:rPr>
              <a:t>2. Environmental risks associated to </a:t>
            </a:r>
            <a:r>
              <a:rPr lang="en-US" sz="1800" b="1" dirty="0" err="1">
                <a:solidFill>
                  <a:srgbClr val="00AFD7"/>
                </a:solidFill>
                <a:latin typeface="Sen"/>
              </a:rPr>
              <a:t>NbTs</a:t>
            </a:r>
            <a:r>
              <a:rPr lang="en-US" sz="1800" b="1" dirty="0">
                <a:solidFill>
                  <a:srgbClr val="00AFD7"/>
                </a:solidFill>
                <a:latin typeface="Sen"/>
              </a:rPr>
              <a:t>: The </a:t>
            </a:r>
            <a:r>
              <a:rPr lang="en-US" sz="1800" b="1" dirty="0" err="1">
                <a:solidFill>
                  <a:srgbClr val="00AFD7"/>
                </a:solidFill>
                <a:latin typeface="Sen"/>
              </a:rPr>
              <a:t>NbT</a:t>
            </a:r>
            <a:r>
              <a:rPr lang="en-US" sz="1800" b="1" dirty="0">
                <a:solidFill>
                  <a:srgbClr val="00AFD7"/>
                </a:solidFill>
                <a:latin typeface="Sen"/>
              </a:rPr>
              <a:t>-ERA methodology. </a:t>
            </a:r>
            <a:r>
              <a:rPr lang="en-US" sz="1800" dirty="0">
                <a:solidFill>
                  <a:schemeClr val="dk1"/>
                </a:solidFill>
                <a:latin typeface="Sen"/>
              </a:rPr>
              <a:t>How can we measure the environmental risks associated to this new human activity? Outcomes from CSs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US" sz="1800" i="1" dirty="0">
                <a:solidFill>
                  <a:schemeClr val="dk1"/>
                </a:solidFill>
                <a:latin typeface="Sen"/>
              </a:rPr>
              <a:t>Collaboration: optional, those that participated as experts in Delphi processes will be invited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US" sz="1800" b="1" dirty="0">
                <a:solidFill>
                  <a:srgbClr val="00AFD7"/>
                </a:solidFill>
                <a:latin typeface="Sen"/>
              </a:rPr>
              <a:t>3. Can nature-based therapies promote pro-environmental </a:t>
            </a:r>
            <a:r>
              <a:rPr lang="en-US" sz="1800" b="1" dirty="0" err="1">
                <a:solidFill>
                  <a:srgbClr val="00AFD7"/>
                </a:solidFill>
                <a:latin typeface="Sen"/>
              </a:rPr>
              <a:t>behaviours</a:t>
            </a:r>
            <a:r>
              <a:rPr lang="en-US" sz="1800" b="1" dirty="0">
                <a:solidFill>
                  <a:srgbClr val="00AFD7"/>
                </a:solidFill>
                <a:latin typeface="Sen"/>
              </a:rPr>
              <a:t>? </a:t>
            </a:r>
            <a:r>
              <a:rPr lang="en-US" sz="1800" dirty="0">
                <a:solidFill>
                  <a:schemeClr val="dk1"/>
                </a:solidFill>
                <a:latin typeface="Sen"/>
              </a:rPr>
              <a:t>Does participation in a </a:t>
            </a:r>
            <a:r>
              <a:rPr lang="en-US" sz="1800" dirty="0" err="1">
                <a:solidFill>
                  <a:schemeClr val="dk1"/>
                </a:solidFill>
                <a:latin typeface="Sen"/>
              </a:rPr>
              <a:t>NbT</a:t>
            </a:r>
            <a:r>
              <a:rPr lang="en-US" sz="1800" dirty="0">
                <a:solidFill>
                  <a:schemeClr val="dk1"/>
                </a:solidFill>
                <a:latin typeface="Sen"/>
              </a:rPr>
              <a:t>, increase people's PEB, environmental attitudes and associated concepts?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US" sz="1800" i="1" dirty="0">
                <a:solidFill>
                  <a:schemeClr val="dk1"/>
                </a:solidFill>
                <a:latin typeface="Sen"/>
              </a:rPr>
              <a:t>Collaboration: ideally Mat (?), Lewis(?), and others that may support us with their expertise </a:t>
            </a:r>
            <a:r>
              <a:rPr lang="en-US" sz="1800" i="1" dirty="0">
                <a:solidFill>
                  <a:schemeClr val="dk1"/>
                </a:solidFill>
                <a:latin typeface="Sen"/>
                <a:sym typeface="Wingdings" panose="05000000000000000000" pitchFamily="2" charset="2"/>
              </a:rPr>
              <a:t> ECR stay?</a:t>
            </a:r>
            <a:endParaRPr lang="en-US" sz="1800" i="1" dirty="0">
              <a:solidFill>
                <a:schemeClr val="dk1"/>
              </a:solidFill>
              <a:latin typeface="Sen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s-ES" sz="1800" b="1" dirty="0">
                <a:solidFill>
                  <a:srgbClr val="00AFD7"/>
                </a:solidFill>
                <a:latin typeface="Sen"/>
              </a:rPr>
              <a:t>4. </a:t>
            </a:r>
            <a:r>
              <a:rPr lang="es-ES" sz="1800" b="1" dirty="0" err="1">
                <a:solidFill>
                  <a:srgbClr val="00AFD7"/>
                </a:solidFill>
                <a:latin typeface="Sen"/>
              </a:rPr>
              <a:t>Designing</a:t>
            </a:r>
            <a:r>
              <a:rPr lang="es-ES" sz="1800" b="1" dirty="0">
                <a:solidFill>
                  <a:srgbClr val="00AFD7"/>
                </a:solidFill>
                <a:latin typeface="Sen"/>
              </a:rPr>
              <a:t> eco-</a:t>
            </a:r>
            <a:r>
              <a:rPr lang="es-ES" sz="1800" b="1" dirty="0" err="1">
                <a:solidFill>
                  <a:srgbClr val="00AFD7"/>
                </a:solidFill>
                <a:latin typeface="Sen"/>
              </a:rPr>
              <a:t>sustainable</a:t>
            </a:r>
            <a:r>
              <a:rPr lang="es-ES" sz="1800" b="1" dirty="0">
                <a:solidFill>
                  <a:srgbClr val="00AFD7"/>
                </a:solidFill>
                <a:latin typeface="Sen"/>
              </a:rPr>
              <a:t> </a:t>
            </a:r>
            <a:r>
              <a:rPr lang="es-ES" sz="1800" b="1" dirty="0" err="1">
                <a:solidFill>
                  <a:srgbClr val="00AFD7"/>
                </a:solidFill>
                <a:latin typeface="Sen"/>
              </a:rPr>
              <a:t>NbTs</a:t>
            </a:r>
            <a:r>
              <a:rPr lang="es-ES" sz="1800" b="1" dirty="0">
                <a:solidFill>
                  <a:srgbClr val="00AFD7"/>
                </a:solidFill>
                <a:latin typeface="Sen"/>
              </a:rPr>
              <a:t>. </a:t>
            </a:r>
            <a:r>
              <a:rPr lang="en-US" sz="1800" dirty="0">
                <a:solidFill>
                  <a:schemeClr val="dk1"/>
                </a:solidFill>
                <a:latin typeface="Sen"/>
              </a:rPr>
              <a:t>What have we learnt in RESONATE-WP5? Promoting positive environmental impacts from the designing phase, evaluating risks and proposing adaptation and mitigation measures. 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US" sz="1800" i="1" dirty="0">
                <a:solidFill>
                  <a:schemeClr val="dk1"/>
                </a:solidFill>
                <a:latin typeface="Sen"/>
              </a:rPr>
              <a:t>Collaboration: optional, CS leaders &amp; those interested individuals will be invited</a:t>
            </a:r>
            <a:endParaRPr lang="es-ES" sz="1800" dirty="0">
              <a:solidFill>
                <a:schemeClr val="dk1"/>
              </a:solidFill>
              <a:latin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62FB0347-0D41-B71F-509A-6612541CF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>
            <a:extLst>
              <a:ext uri="{FF2B5EF4-FFF2-40B4-BE49-F238E27FC236}">
                <a16:creationId xmlns:a16="http://schemas.microsoft.com/office/drawing/2014/main" id="{768331B6-579F-B394-A17B-5B8650242C3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58765" y="787339"/>
            <a:ext cx="12742606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3600"/>
              <a:buFont typeface="Sen"/>
              <a:buNone/>
            </a:pPr>
            <a: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Publication ideas + Needs for collaborations</a:t>
            </a:r>
            <a:endParaRPr sz="3600" dirty="0"/>
          </a:p>
        </p:txBody>
      </p:sp>
      <p:sp>
        <p:nvSpPr>
          <p:cNvPr id="136" name="Google Shape;136;p5">
            <a:extLst>
              <a:ext uri="{FF2B5EF4-FFF2-40B4-BE49-F238E27FC236}">
                <a16:creationId xmlns:a16="http://schemas.microsoft.com/office/drawing/2014/main" id="{F14E8F47-8266-2B9A-749C-510CFBD8717E}"/>
              </a:ext>
            </a:extLst>
          </p:cNvPr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>
            <a:extLst>
              <a:ext uri="{FF2B5EF4-FFF2-40B4-BE49-F238E27FC236}">
                <a16:creationId xmlns:a16="http://schemas.microsoft.com/office/drawing/2014/main" id="{F500ABD5-9601-3D9D-597C-22D3B7F5F5F4}"/>
              </a:ext>
            </a:extLst>
          </p:cNvPr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>
            <a:extLst>
              <a:ext uri="{FF2B5EF4-FFF2-40B4-BE49-F238E27FC236}">
                <a16:creationId xmlns:a16="http://schemas.microsoft.com/office/drawing/2014/main" id="{F3C469F2-EB74-7A0E-852B-211493EECE1D}"/>
              </a:ext>
            </a:extLst>
          </p:cNvPr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FEAC03BA-8F19-BF74-9EA0-8E37F3A887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5B0E48A4-D3BD-9D70-CE36-72CC68BBA1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>
            <a:extLst>
              <a:ext uri="{FF2B5EF4-FFF2-40B4-BE49-F238E27FC236}">
                <a16:creationId xmlns:a16="http://schemas.microsoft.com/office/drawing/2014/main" id="{A6C68C6C-904A-EDBF-B451-0B9A23B444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5;p5">
            <a:extLst>
              <a:ext uri="{FF2B5EF4-FFF2-40B4-BE49-F238E27FC236}">
                <a16:creationId xmlns:a16="http://schemas.microsoft.com/office/drawing/2014/main" id="{DCBBD255-E27F-7E81-BA5E-2A7C2BCB4711}"/>
              </a:ext>
            </a:extLst>
          </p:cNvPr>
          <p:cNvSpPr txBox="1"/>
          <p:nvPr/>
        </p:nvSpPr>
        <p:spPr>
          <a:xfrm>
            <a:off x="631620" y="2148063"/>
            <a:ext cx="11286266" cy="3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US" sz="1800" b="1" dirty="0">
                <a:solidFill>
                  <a:schemeClr val="dk1"/>
                </a:solidFill>
                <a:latin typeface="Sen"/>
              </a:rPr>
              <a:t>5.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n"/>
              </a:rPr>
              <a:t>Environmental determinants that can condition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n"/>
              </a:rPr>
              <a:t>NbTs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n"/>
              </a:rPr>
              <a:t> success and/or outcomes</a:t>
            </a:r>
            <a:r>
              <a:rPr lang="en-US" sz="1800" i="1" dirty="0">
                <a:solidFill>
                  <a:schemeClr val="dk1"/>
                </a:solidFill>
                <a:latin typeface="Sen"/>
              </a:rPr>
              <a:t> </a:t>
            </a:r>
            <a:r>
              <a:rPr lang="sv-SE" sz="1800" dirty="0">
                <a:solidFill>
                  <a:schemeClr val="dk1"/>
                </a:solidFill>
                <a:latin typeface="Sen"/>
                <a:sym typeface="Sen"/>
              </a:rPr>
              <a:t>(conceptual paper) </a:t>
            </a:r>
            <a:r>
              <a:rPr lang="en-US" sz="1800" dirty="0">
                <a:solidFill>
                  <a:schemeClr val="dk1"/>
                </a:solidFill>
                <a:latin typeface="Sen"/>
              </a:rPr>
              <a:t>In what way do different environmental factors impact the exposure to nature </a:t>
            </a:r>
            <a:r>
              <a:rPr lang="en-US" sz="1800" i="1" dirty="0">
                <a:solidFill>
                  <a:schemeClr val="dk1"/>
                </a:solidFill>
                <a:latin typeface="Sen"/>
              </a:rPr>
              <a:t>vs</a:t>
            </a:r>
            <a:r>
              <a:rPr lang="en-US" sz="1800" dirty="0">
                <a:solidFill>
                  <a:schemeClr val="dk1"/>
                </a:solidFill>
                <a:latin typeface="Sen"/>
              </a:rPr>
              <a:t>. human health relationship? How this relationship may be relevant for designing </a:t>
            </a:r>
            <a:r>
              <a:rPr lang="en-US" sz="1800" dirty="0" err="1">
                <a:solidFill>
                  <a:schemeClr val="dk1"/>
                </a:solidFill>
                <a:latin typeface="Sen"/>
              </a:rPr>
              <a:t>NbTs</a:t>
            </a:r>
            <a:r>
              <a:rPr lang="en-US" sz="1800" dirty="0">
                <a:solidFill>
                  <a:schemeClr val="dk1"/>
                </a:solidFill>
                <a:latin typeface="Sen"/>
              </a:rPr>
              <a:t> in the future?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US" sz="1800" i="1" dirty="0">
                <a:solidFill>
                  <a:schemeClr val="dk1"/>
                </a:solidFill>
                <a:latin typeface="Sen"/>
              </a:rPr>
              <a:t>Collaboration: WP2, Coordination team and those with interest/knowledge on environment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US" sz="1800" b="1" dirty="0">
                <a:solidFill>
                  <a:schemeClr val="dk1"/>
                </a:solidFill>
                <a:latin typeface="Sen"/>
              </a:rPr>
              <a:t>6.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n"/>
              </a:rPr>
              <a:t>From childhood experiences to pro-environmental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n"/>
              </a:rPr>
              <a:t>behaviour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n"/>
              </a:rPr>
              <a:t> scales, and all the scales in between: what they measure and how to select. </a:t>
            </a:r>
            <a:r>
              <a:rPr lang="en-US" sz="1800" dirty="0">
                <a:solidFill>
                  <a:schemeClr val="dk1"/>
                </a:solidFill>
                <a:latin typeface="Sen"/>
              </a:rPr>
              <a:t>Results from the reviewed scales to develop participants surveys. PEB and others scale analysis (type of questions, themes covered, gaps?); Suggest a “model of change”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US" sz="1800" i="1" dirty="0">
                <a:solidFill>
                  <a:schemeClr val="dk1"/>
                </a:solidFill>
                <a:latin typeface="Sen"/>
                <a:sym typeface="Wingdings" panose="05000000000000000000" pitchFamily="2" charset="2"/>
              </a:rPr>
              <a:t>(possible combination with publication nº3)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US" sz="1800" b="1" dirty="0">
                <a:solidFill>
                  <a:schemeClr val="dk1"/>
                </a:solidFill>
                <a:latin typeface="Sen"/>
                <a:sym typeface="Wingdings" panose="05000000000000000000" pitchFamily="2" charset="2"/>
              </a:rPr>
              <a:t>7.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n"/>
              </a:rPr>
              <a:t>Measuring </a:t>
            </a: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n"/>
              </a:rPr>
              <a:t>BLUE </a:t>
            </a:r>
            <a:r>
              <a:rPr lang="es-E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n"/>
              </a:rPr>
              <a:t>pro-environmental</a:t>
            </a: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n"/>
              </a:rPr>
              <a:t> </a:t>
            </a:r>
            <a:r>
              <a:rPr lang="es-E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n"/>
              </a:rPr>
              <a:t>behaviours</a:t>
            </a: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n"/>
              </a:rPr>
              <a:t>.</a:t>
            </a:r>
            <a:r>
              <a:rPr lang="es-ES" sz="1800" i="1" dirty="0">
                <a:solidFill>
                  <a:schemeClr val="dk1"/>
                </a:solidFill>
                <a:latin typeface="Sen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Sen"/>
              </a:rPr>
              <a:t>To develop and test a new scale focused on marine PEB </a:t>
            </a:r>
            <a:endParaRPr lang="en-US" sz="1800" dirty="0">
              <a:solidFill>
                <a:schemeClr val="dk1"/>
              </a:solidFill>
              <a:latin typeface="Sen"/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US" sz="1800" i="1" dirty="0">
                <a:solidFill>
                  <a:schemeClr val="dk1"/>
                </a:solidFill>
                <a:latin typeface="Sen"/>
                <a:sym typeface="Wingdings" panose="05000000000000000000" pitchFamily="2" charset="2"/>
              </a:rPr>
              <a:t>(possible master student)</a:t>
            </a:r>
            <a:endParaRPr lang="en-US" sz="1800" i="1" dirty="0">
              <a:solidFill>
                <a:schemeClr val="dk1"/>
              </a:solidFill>
              <a:latin typeface="Sen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s-ES" sz="1800" dirty="0">
              <a:solidFill>
                <a:schemeClr val="dk1"/>
              </a:solidFill>
              <a:latin typeface="Sen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s-ES" sz="18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US" sz="1800" dirty="0">
              <a:solidFill>
                <a:schemeClr val="dk1"/>
              </a:solidFill>
              <a:latin typeface="Sen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dirty="0">
                <a:solidFill>
                  <a:schemeClr val="dk1"/>
                </a:solidFill>
                <a:latin typeface="Sen"/>
                <a:sym typeface="Sen"/>
              </a:rPr>
              <a:t> Write here</a:t>
            </a:r>
            <a:endParaRPr sz="1800" dirty="0">
              <a:solidFill>
                <a:schemeClr val="dk1"/>
              </a:solidFill>
              <a:latin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  <p:extLst>
      <p:ext uri="{BB962C8B-B14F-4D97-AF65-F5344CB8AC3E}">
        <p14:creationId xmlns:p14="http://schemas.microsoft.com/office/powerpoint/2010/main" val="103583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CD087DE7-CA9E-A4DE-5CAC-FCE9CAF9F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>
            <a:extLst>
              <a:ext uri="{FF2B5EF4-FFF2-40B4-BE49-F238E27FC236}">
                <a16:creationId xmlns:a16="http://schemas.microsoft.com/office/drawing/2014/main" id="{B41F21D9-4AFB-1F17-74D7-8BE045ADD5B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58765" y="787339"/>
            <a:ext cx="12742606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3600"/>
              <a:buFont typeface="Sen"/>
              <a:buNone/>
            </a:pPr>
            <a: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Publication ideas + Needs for collaborations</a:t>
            </a:r>
            <a:endParaRPr sz="3600" dirty="0"/>
          </a:p>
        </p:txBody>
      </p:sp>
      <p:sp>
        <p:nvSpPr>
          <p:cNvPr id="136" name="Google Shape;136;p5">
            <a:extLst>
              <a:ext uri="{FF2B5EF4-FFF2-40B4-BE49-F238E27FC236}">
                <a16:creationId xmlns:a16="http://schemas.microsoft.com/office/drawing/2014/main" id="{E061A2EB-C9DB-9717-4816-546D356D80DE}"/>
              </a:ext>
            </a:extLst>
          </p:cNvPr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>
            <a:extLst>
              <a:ext uri="{FF2B5EF4-FFF2-40B4-BE49-F238E27FC236}">
                <a16:creationId xmlns:a16="http://schemas.microsoft.com/office/drawing/2014/main" id="{8675806C-CCAF-91D7-7510-F4F63CD1B835}"/>
              </a:ext>
            </a:extLst>
          </p:cNvPr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>
            <a:extLst>
              <a:ext uri="{FF2B5EF4-FFF2-40B4-BE49-F238E27FC236}">
                <a16:creationId xmlns:a16="http://schemas.microsoft.com/office/drawing/2014/main" id="{D8E8207A-C9E8-EA72-9CDF-FE3013166021}"/>
              </a:ext>
            </a:extLst>
          </p:cNvPr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5F64A758-511A-9A8D-486B-3BB511E9AB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C04BB8BD-7CEB-D642-659D-E525A3C6F3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>
            <a:extLst>
              <a:ext uri="{FF2B5EF4-FFF2-40B4-BE49-F238E27FC236}">
                <a16:creationId xmlns:a16="http://schemas.microsoft.com/office/drawing/2014/main" id="{9FB8AE7D-31CF-FC5D-EF4F-063C384F8BB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5;p5">
            <a:extLst>
              <a:ext uri="{FF2B5EF4-FFF2-40B4-BE49-F238E27FC236}">
                <a16:creationId xmlns:a16="http://schemas.microsoft.com/office/drawing/2014/main" id="{91EDAE55-F4D8-F1E3-E5C2-1A5D5C7EDC9C}"/>
              </a:ext>
            </a:extLst>
          </p:cNvPr>
          <p:cNvSpPr txBox="1"/>
          <p:nvPr/>
        </p:nvSpPr>
        <p:spPr>
          <a:xfrm>
            <a:off x="631620" y="2148063"/>
            <a:ext cx="11286266" cy="3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s-ES" sz="1800" dirty="0">
              <a:solidFill>
                <a:schemeClr val="dk1"/>
              </a:solidFill>
              <a:latin typeface="Sen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s-ES" sz="18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US" sz="1800" dirty="0">
              <a:solidFill>
                <a:schemeClr val="dk1"/>
              </a:solidFill>
              <a:latin typeface="Sen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dirty="0">
                <a:solidFill>
                  <a:schemeClr val="dk1"/>
                </a:solidFill>
                <a:latin typeface="Sen"/>
                <a:sym typeface="Sen"/>
              </a:rPr>
              <a:t> </a:t>
            </a:r>
            <a:endParaRPr sz="1800" dirty="0">
              <a:solidFill>
                <a:schemeClr val="dk1"/>
              </a:solidFill>
              <a:latin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B71B81-D577-4A77-DB58-E81B00EEAA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7400" b="9336"/>
          <a:stretch>
            <a:fillRect/>
          </a:stretch>
        </p:blipFill>
        <p:spPr>
          <a:xfrm>
            <a:off x="902826" y="2006223"/>
            <a:ext cx="9861630" cy="3509340"/>
          </a:xfrm>
          <a:prstGeom prst="rect">
            <a:avLst/>
          </a:prstGeom>
        </p:spPr>
      </p:pic>
      <p:sp>
        <p:nvSpPr>
          <p:cNvPr id="5" name="Speech Bubble: Rectangle with Corners Rounded 1">
            <a:extLst>
              <a:ext uri="{FF2B5EF4-FFF2-40B4-BE49-F238E27FC236}">
                <a16:creationId xmlns:a16="http://schemas.microsoft.com/office/drawing/2014/main" id="{247042BE-BE34-0B74-10B2-298F4A5D2073}"/>
              </a:ext>
            </a:extLst>
          </p:cNvPr>
          <p:cNvSpPr/>
          <p:nvPr/>
        </p:nvSpPr>
        <p:spPr>
          <a:xfrm>
            <a:off x="7840229" y="5328157"/>
            <a:ext cx="4166647" cy="742504"/>
          </a:xfrm>
          <a:prstGeom prst="wedgeRoundRectCallout">
            <a:avLst>
              <a:gd name="adj1" fmla="val -51658"/>
              <a:gd name="adj2" fmla="val -102888"/>
              <a:gd name="adj3" fmla="val 16667"/>
            </a:avLst>
          </a:prstGeom>
          <a:solidFill>
            <a:srgbClr val="00476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dirty="0">
                <a:solidFill>
                  <a:schemeClr val="bg1"/>
                </a:solidFill>
                <a:latin typeface="Sen"/>
                <a:ea typeface="Sen"/>
                <a:cs typeface="Sen"/>
                <a:sym typeface="Wingdings" panose="05000000000000000000" pitchFamily="2" charset="2"/>
              </a:rPr>
              <a:t>Propose a session (NbTs focusing on the ”N”)  together with sister projects (deadline 30th September)</a:t>
            </a:r>
            <a:endParaRPr lang="sv-SE" dirty="0">
              <a:solidFill>
                <a:schemeClr val="bg1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  <p:extLst>
      <p:ext uri="{BB962C8B-B14F-4D97-AF65-F5344CB8AC3E}">
        <p14:creationId xmlns:p14="http://schemas.microsoft.com/office/powerpoint/2010/main" val="18898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/>
        </p:nvSpPr>
        <p:spPr>
          <a:xfrm>
            <a:off x="582852" y="2455481"/>
            <a:ext cx="10083300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46" name="Google Shape;146;p6"/>
          <p:cNvSpPr txBox="1">
            <a:spLocks noGrp="1"/>
          </p:cNvSpPr>
          <p:nvPr>
            <p:ph type="ctrTitle"/>
          </p:nvPr>
        </p:nvSpPr>
        <p:spPr>
          <a:xfrm>
            <a:off x="887653" y="1263956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Timeline and next steps</a:t>
            </a:r>
            <a:endParaRPr sz="3600" dirty="0"/>
          </a:p>
        </p:txBody>
      </p:sp>
      <p:sp>
        <p:nvSpPr>
          <p:cNvPr id="148" name="Google Shape;148;p6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80">
            <a:extLst>
              <a:ext uri="{FF2B5EF4-FFF2-40B4-BE49-F238E27FC236}">
                <a16:creationId xmlns:a16="http://schemas.microsoft.com/office/drawing/2014/main" id="{C933010C-0517-47FF-9AE4-1D94503A2310}"/>
              </a:ext>
            </a:extLst>
          </p:cNvPr>
          <p:cNvSpPr txBox="1"/>
          <p:nvPr/>
        </p:nvSpPr>
        <p:spPr>
          <a:xfrm>
            <a:off x="788013" y="4640571"/>
            <a:ext cx="1689884" cy="1908194"/>
          </a:xfrm>
          <a:prstGeom prst="rect">
            <a:avLst/>
          </a:prstGeom>
          <a:noFill/>
        </p:spPr>
        <p:txBody>
          <a:bodyPr wrap="square" lIns="121899" tIns="60950" rIns="121899" bIns="60950" rtlCol="0">
            <a:spAutoFit/>
          </a:bodyPr>
          <a:lstStyle/>
          <a:p>
            <a:pPr lvl="0" algn="ctr"/>
            <a:r>
              <a:rPr lang="es-ES" sz="2000" dirty="0">
                <a:latin typeface="Sen" panose="020B0604020202020204" charset="0"/>
              </a:rPr>
              <a:t>Oct 2025 </a:t>
            </a:r>
          </a:p>
          <a:p>
            <a:pPr lvl="0" algn="ctr"/>
            <a:r>
              <a:rPr lang="es-ES" sz="1600" dirty="0" err="1">
                <a:latin typeface="Sen" panose="020B0604020202020204" charset="0"/>
              </a:rPr>
              <a:t>Finalize</a:t>
            </a:r>
            <a:r>
              <a:rPr lang="es-ES" sz="1600" dirty="0">
                <a:latin typeface="Sen" panose="020B0604020202020204" charset="0"/>
              </a:rPr>
              <a:t> data </a:t>
            </a:r>
            <a:r>
              <a:rPr lang="es-ES" sz="1600" dirty="0" err="1">
                <a:latin typeface="Sen" panose="020B0604020202020204" charset="0"/>
              </a:rPr>
              <a:t>collection</a:t>
            </a:r>
            <a:r>
              <a:rPr lang="es-ES" sz="1600" dirty="0">
                <a:latin typeface="Sen" panose="020B0604020202020204" charset="0"/>
              </a:rPr>
              <a:t>: Delphi 1&amp;2 (</a:t>
            </a:r>
            <a:r>
              <a:rPr lang="es-ES" sz="1600" dirty="0" err="1">
                <a:latin typeface="Sen" panose="020B0604020202020204" charset="0"/>
              </a:rPr>
              <a:t>NbT</a:t>
            </a:r>
            <a:r>
              <a:rPr lang="es-ES" sz="1600" dirty="0">
                <a:latin typeface="Sen" panose="020B0604020202020204" charset="0"/>
              </a:rPr>
              <a:t>-ERA), </a:t>
            </a:r>
            <a:r>
              <a:rPr lang="es-ES" sz="1600" dirty="0" err="1">
                <a:latin typeface="Sen" panose="020B0604020202020204" charset="0"/>
              </a:rPr>
              <a:t>RedCap</a:t>
            </a:r>
            <a:r>
              <a:rPr lang="es-ES" sz="1600" dirty="0">
                <a:latin typeface="Sen" panose="020B0604020202020204" charset="0"/>
              </a:rPr>
              <a:t> (</a:t>
            </a:r>
            <a:r>
              <a:rPr lang="es-ES" sz="1600" b="1" dirty="0" err="1">
                <a:latin typeface="Sen" panose="020B0604020202020204" charset="0"/>
              </a:rPr>
              <a:t>Milestone</a:t>
            </a:r>
            <a:r>
              <a:rPr lang="es-ES" sz="1600" b="1" dirty="0">
                <a:latin typeface="Sen" panose="020B0604020202020204" charset="0"/>
              </a:rPr>
              <a:t> 17</a:t>
            </a:r>
            <a:r>
              <a:rPr lang="es-ES" sz="1600" dirty="0">
                <a:latin typeface="Sen" panose="020B0604020202020204" charset="0"/>
              </a:rPr>
              <a:t>) </a:t>
            </a:r>
          </a:p>
        </p:txBody>
      </p:sp>
      <p:sp>
        <p:nvSpPr>
          <p:cNvPr id="24" name="Round Same Side Corner Rectangle 23"/>
          <p:cNvSpPr/>
          <p:nvPr/>
        </p:nvSpPr>
        <p:spPr>
          <a:xfrm rot="16200000" flipH="1">
            <a:off x="1535098" y="3266696"/>
            <a:ext cx="211331" cy="16229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solidFill>
                <a:schemeClr val="tx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54" name="Freeform 734"/>
          <p:cNvSpPr>
            <a:spLocks noChangeArrowheads="1"/>
          </p:cNvSpPr>
          <p:nvPr/>
        </p:nvSpPr>
        <p:spPr bwMode="auto">
          <a:xfrm rot="5400000">
            <a:off x="1567561" y="4102602"/>
            <a:ext cx="224599" cy="300720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00476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32861" y="3972525"/>
            <a:ext cx="1622985" cy="21133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solidFill>
                <a:schemeClr val="tx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55" name="Freeform 734"/>
          <p:cNvSpPr>
            <a:spLocks noChangeArrowheads="1"/>
          </p:cNvSpPr>
          <p:nvPr/>
        </p:nvSpPr>
        <p:spPr bwMode="auto">
          <a:xfrm rot="5400000">
            <a:off x="4856368" y="4116542"/>
            <a:ext cx="224599" cy="300720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 anchor="ctr"/>
          <a:lstStyle/>
          <a:p>
            <a:endParaRPr lang="en-US" sz="900" dirty="0"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36450" y="3972524"/>
            <a:ext cx="1622985" cy="2113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solidFill>
                <a:schemeClr val="tx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68" name="Freeform 734"/>
          <p:cNvSpPr>
            <a:spLocks noChangeArrowheads="1"/>
          </p:cNvSpPr>
          <p:nvPr/>
        </p:nvSpPr>
        <p:spPr bwMode="auto">
          <a:xfrm rot="5400000">
            <a:off x="8191699" y="4106542"/>
            <a:ext cx="224600" cy="300720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9794071" y="3266693"/>
            <a:ext cx="211332" cy="16229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solidFill>
                <a:schemeClr val="tx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73" name="Freeform 734"/>
          <p:cNvSpPr>
            <a:spLocks noChangeArrowheads="1"/>
          </p:cNvSpPr>
          <p:nvPr/>
        </p:nvSpPr>
        <p:spPr bwMode="auto">
          <a:xfrm rot="16200000">
            <a:off x="9791184" y="3753736"/>
            <a:ext cx="224600" cy="300720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84656" y="3972523"/>
            <a:ext cx="1622985" cy="2113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solidFill>
                <a:schemeClr val="tx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74" name="Freeform 734"/>
          <p:cNvSpPr>
            <a:spLocks noChangeArrowheads="1"/>
          </p:cNvSpPr>
          <p:nvPr/>
        </p:nvSpPr>
        <p:spPr bwMode="auto">
          <a:xfrm rot="16200000">
            <a:off x="6502378" y="3739796"/>
            <a:ext cx="224599" cy="300720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1066" y="3972527"/>
            <a:ext cx="1622985" cy="211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solidFill>
                <a:schemeClr val="tx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75" name="Freeform 734"/>
          <p:cNvSpPr>
            <a:spLocks noChangeArrowheads="1"/>
          </p:cNvSpPr>
          <p:nvPr/>
        </p:nvSpPr>
        <p:spPr bwMode="auto">
          <a:xfrm rot="16200000">
            <a:off x="3167045" y="3749797"/>
            <a:ext cx="224600" cy="300720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177542" y="2245196"/>
            <a:ext cx="1033719" cy="1052152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748546" y="4872779"/>
            <a:ext cx="1033719" cy="1052152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1694400" y="3392104"/>
            <a:ext cx="0" cy="42943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265404" y="4335399"/>
            <a:ext cx="0" cy="42943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4425523" y="2245196"/>
            <a:ext cx="1033719" cy="1052152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143362" y="4872779"/>
            <a:ext cx="1033719" cy="1052152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4942381" y="3392104"/>
            <a:ext cx="0" cy="42943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660220" y="4335399"/>
            <a:ext cx="0" cy="42943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7781869" y="2245196"/>
            <a:ext cx="1033719" cy="1052152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9352873" y="4872779"/>
            <a:ext cx="1033719" cy="1052152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8298727" y="3392104"/>
            <a:ext cx="0" cy="42943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9869731" y="4335399"/>
            <a:ext cx="0" cy="42943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436763" y="2420129"/>
            <a:ext cx="1741176" cy="882273"/>
          </a:xfrm>
          <a:prstGeom prst="rect">
            <a:avLst/>
          </a:prstGeom>
          <a:noFill/>
        </p:spPr>
        <p:txBody>
          <a:bodyPr wrap="square" lIns="121899" tIns="60950" rIns="121899" bIns="60950" rtlCol="0">
            <a:spAutoFit/>
          </a:bodyPr>
          <a:lstStyle/>
          <a:p>
            <a:pPr algn="ctr">
              <a:lnSpc>
                <a:spcPts val="2020"/>
              </a:lnSpc>
            </a:pPr>
            <a:r>
              <a:rPr lang="en-US" sz="2000" dirty="0">
                <a:latin typeface="Sen" panose="020B0604020202020204" charset="0"/>
                <a:ea typeface="Montserrat" charset="0"/>
                <a:cs typeface="Arial" panose="020B0604020202020204" pitchFamily="34" charset="0"/>
              </a:rPr>
              <a:t>Nov-2025 Apr-2026</a:t>
            </a:r>
          </a:p>
          <a:p>
            <a:pPr algn="ctr"/>
            <a:r>
              <a:rPr lang="en-US" sz="1600" dirty="0">
                <a:latin typeface="Sen" panose="020B0604020202020204" charset="0"/>
                <a:ea typeface="Montserrat" charset="0"/>
                <a:cs typeface="Arial" panose="020B0604020202020204" pitchFamily="34" charset="0"/>
              </a:rPr>
              <a:t>Data analysis</a:t>
            </a:r>
          </a:p>
        </p:txBody>
      </p:sp>
      <p:sp>
        <p:nvSpPr>
          <p:cNvPr id="47" name="TextBox 80">
            <a:extLst>
              <a:ext uri="{FF2B5EF4-FFF2-40B4-BE49-F238E27FC236}">
                <a16:creationId xmlns:a16="http://schemas.microsoft.com/office/drawing/2014/main" id="{E7B6373A-8868-4688-A991-2B0E5B1FF3D3}"/>
              </a:ext>
            </a:extLst>
          </p:cNvPr>
          <p:cNvSpPr txBox="1"/>
          <p:nvPr/>
        </p:nvSpPr>
        <p:spPr>
          <a:xfrm>
            <a:off x="5762466" y="2117488"/>
            <a:ext cx="1741184" cy="1651842"/>
          </a:xfrm>
          <a:prstGeom prst="rect">
            <a:avLst/>
          </a:prstGeom>
          <a:noFill/>
        </p:spPr>
        <p:txBody>
          <a:bodyPr wrap="square" lIns="121899" tIns="60950" rIns="121899" bIns="60950" rtlCol="0">
            <a:spAutoFit/>
          </a:bodyPr>
          <a:lstStyle/>
          <a:p>
            <a:pPr algn="ctr">
              <a:lnSpc>
                <a:spcPts val="2020"/>
              </a:lnSpc>
            </a:pPr>
            <a:r>
              <a:rPr lang="en-US" sz="2000" dirty="0">
                <a:latin typeface="Sen" panose="020B0604020202020204" charset="0"/>
                <a:ea typeface="Montserrat" charset="0"/>
                <a:cs typeface="Arial" panose="020B0604020202020204" pitchFamily="34" charset="0"/>
              </a:rPr>
              <a:t>May - Jul 2026</a:t>
            </a:r>
          </a:p>
          <a:p>
            <a:pPr algn="ctr">
              <a:lnSpc>
                <a:spcPts val="2020"/>
              </a:lnSpc>
            </a:pPr>
            <a:r>
              <a:rPr lang="en-US" sz="1600" dirty="0">
                <a:latin typeface="Sen" panose="020B0604020202020204" charset="0"/>
                <a:cs typeface="Arial" panose="020B0604020202020204" pitchFamily="34" charset="0"/>
              </a:rPr>
              <a:t>Working on deliverable &amp; input from collaborators</a:t>
            </a:r>
          </a:p>
        </p:txBody>
      </p:sp>
      <p:sp>
        <p:nvSpPr>
          <p:cNvPr id="65" name="TextBox 80">
            <a:extLst>
              <a:ext uri="{FF2B5EF4-FFF2-40B4-BE49-F238E27FC236}">
                <a16:creationId xmlns:a16="http://schemas.microsoft.com/office/drawing/2014/main" id="{F538EA1C-5D43-4FEA-8B46-1CD2CEBDD700}"/>
              </a:ext>
            </a:extLst>
          </p:cNvPr>
          <p:cNvSpPr txBox="1"/>
          <p:nvPr/>
        </p:nvSpPr>
        <p:spPr>
          <a:xfrm>
            <a:off x="4019089" y="4640571"/>
            <a:ext cx="1752918" cy="1118235"/>
          </a:xfrm>
          <a:prstGeom prst="rect">
            <a:avLst/>
          </a:prstGeom>
          <a:noFill/>
        </p:spPr>
        <p:txBody>
          <a:bodyPr wrap="square" lIns="121899" tIns="60950" rIns="121899" bIns="60950" rtlCol="0">
            <a:spAutoFit/>
          </a:bodyPr>
          <a:lstStyle/>
          <a:p>
            <a:pPr algn="ctr">
              <a:lnSpc>
                <a:spcPts val="2020"/>
              </a:lnSpc>
            </a:pPr>
            <a:r>
              <a:rPr lang="en-US" sz="2000" dirty="0">
                <a:latin typeface="Sen" panose="020B0604020202020204" charset="0"/>
                <a:ea typeface="Montserrat" charset="0"/>
                <a:cs typeface="Arial" panose="020B0604020202020204" pitchFamily="34" charset="0"/>
              </a:rPr>
              <a:t>Apr 2026</a:t>
            </a:r>
          </a:p>
          <a:p>
            <a:pPr algn="ctr"/>
            <a:r>
              <a:rPr lang="en-US" sz="1600" dirty="0">
                <a:latin typeface="Sen" panose="020B0604020202020204" charset="0"/>
                <a:ea typeface="Montserrat" charset="0"/>
                <a:cs typeface="Arial" panose="020B0604020202020204" pitchFamily="34" charset="0"/>
              </a:rPr>
              <a:t>Data analysis completed (</a:t>
            </a:r>
            <a:r>
              <a:rPr lang="en-US" sz="1600" b="1" dirty="0">
                <a:latin typeface="Sen" panose="020B0604020202020204" charset="0"/>
                <a:ea typeface="Montserrat" charset="0"/>
                <a:cs typeface="Arial" panose="020B0604020202020204" pitchFamily="34" charset="0"/>
              </a:rPr>
              <a:t>Milestone 18</a:t>
            </a:r>
            <a:r>
              <a:rPr lang="en-US" sz="1600" dirty="0">
                <a:latin typeface="Sen" panose="020B0604020202020204" charset="0"/>
                <a:ea typeface="Montserrat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6" name="TextBox 80">
            <a:extLst>
              <a:ext uri="{FF2B5EF4-FFF2-40B4-BE49-F238E27FC236}">
                <a16:creationId xmlns:a16="http://schemas.microsoft.com/office/drawing/2014/main" id="{06981D10-76E1-4A13-943A-42BA04A25940}"/>
              </a:ext>
            </a:extLst>
          </p:cNvPr>
          <p:cNvSpPr txBox="1"/>
          <p:nvPr/>
        </p:nvSpPr>
        <p:spPr>
          <a:xfrm>
            <a:off x="7498419" y="4631046"/>
            <a:ext cx="1616669" cy="1241345"/>
          </a:xfrm>
          <a:prstGeom prst="rect">
            <a:avLst/>
          </a:prstGeom>
          <a:noFill/>
        </p:spPr>
        <p:txBody>
          <a:bodyPr wrap="square" lIns="121899" tIns="60950" rIns="121899" bIns="60950" rtlCol="0">
            <a:spAutoFit/>
          </a:bodyPr>
          <a:lstStyle/>
          <a:p>
            <a:pPr algn="ctr">
              <a:lnSpc>
                <a:spcPts val="2020"/>
              </a:lnSpc>
            </a:pPr>
            <a:r>
              <a:rPr lang="en-US" sz="2000" dirty="0">
                <a:latin typeface="Sen" panose="020B0604020202020204" charset="0"/>
                <a:cs typeface="Arial" panose="020B0604020202020204" pitchFamily="34" charset="0"/>
              </a:rPr>
              <a:t>Jul 2026 </a:t>
            </a:r>
          </a:p>
          <a:p>
            <a:pPr algn="ctr"/>
            <a:r>
              <a:rPr lang="en-US" sz="1600" dirty="0">
                <a:latin typeface="Sen" panose="020B0604020202020204" charset="0"/>
                <a:cs typeface="Arial" panose="020B0604020202020204" pitchFamily="34" charset="0"/>
              </a:rPr>
              <a:t>Finalize </a:t>
            </a:r>
            <a:r>
              <a:rPr lang="en-US" sz="2000" dirty="0">
                <a:latin typeface="Sen" panose="020B0604020202020204" charset="0"/>
                <a:ea typeface="Montserrat" charset="0"/>
                <a:cs typeface="Arial" panose="020B0604020202020204" pitchFamily="34" charset="0"/>
              </a:rPr>
              <a:t>  </a:t>
            </a:r>
            <a:r>
              <a:rPr lang="en-US" sz="1600" b="1" dirty="0">
                <a:latin typeface="Sen" panose="020B0604020202020204" charset="0"/>
                <a:cs typeface="Arial" panose="020B0604020202020204" pitchFamily="34" charset="0"/>
              </a:rPr>
              <a:t>Deliverable </a:t>
            </a:r>
          </a:p>
          <a:p>
            <a:pPr algn="ctr"/>
            <a:r>
              <a:rPr lang="en-US" sz="1600" b="1" dirty="0">
                <a:latin typeface="Sen" panose="020B0604020202020204" charset="0"/>
                <a:cs typeface="Arial" panose="020B0604020202020204" pitchFamily="34" charset="0"/>
              </a:rPr>
              <a:t>5.1</a:t>
            </a:r>
            <a:r>
              <a:rPr lang="en-US" sz="2000" b="1" dirty="0">
                <a:latin typeface="Sen" panose="020B0604020202020204" charset="0"/>
                <a:ea typeface="Montserrat" charset="0"/>
                <a:cs typeface="Arial" panose="020B0604020202020204" pitchFamily="34" charset="0"/>
              </a:rPr>
              <a:t>.</a:t>
            </a:r>
            <a:endParaRPr lang="en-US" sz="2000" dirty="0">
              <a:latin typeface="Sen" panose="020B060402020202020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FB35D3E3-8517-415C-904C-4C749E88B81D}"/>
              </a:ext>
            </a:extLst>
          </p:cNvPr>
          <p:cNvSpPr txBox="1">
            <a:spLocks/>
          </p:cNvSpPr>
          <p:nvPr/>
        </p:nvSpPr>
        <p:spPr>
          <a:xfrm>
            <a:off x="838198" y="6315997"/>
            <a:ext cx="10515383" cy="520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5A5A143F-22E1-4D2C-A1E1-1B122719B4B1}" type="slidenum">
              <a:rPr lang="es-ES" altLang="es-ES" smtClean="0"/>
              <a:pPr algn="ctr"/>
              <a:t>9</a:t>
            </a:fld>
            <a:endParaRPr lang="es-ES" altLang="es-ES" dirty="0"/>
          </a:p>
        </p:txBody>
      </p:sp>
      <p:sp>
        <p:nvSpPr>
          <p:cNvPr id="5" name="Shape 2550">
            <a:extLst>
              <a:ext uri="{FF2B5EF4-FFF2-40B4-BE49-F238E27FC236}">
                <a16:creationId xmlns:a16="http://schemas.microsoft.com/office/drawing/2014/main" id="{19B73AE1-5100-E6E1-2C38-C8C1B12DCB42}"/>
              </a:ext>
            </a:extLst>
          </p:cNvPr>
          <p:cNvSpPr/>
          <p:nvPr/>
        </p:nvSpPr>
        <p:spPr>
          <a:xfrm>
            <a:off x="1415845" y="2562847"/>
            <a:ext cx="473689" cy="382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854">
            <a:extLst>
              <a:ext uri="{FF2B5EF4-FFF2-40B4-BE49-F238E27FC236}">
                <a16:creationId xmlns:a16="http://schemas.microsoft.com/office/drawing/2014/main" id="{06BE161A-5229-7717-EB8C-124D56538EF9}"/>
              </a:ext>
            </a:extLst>
          </p:cNvPr>
          <p:cNvSpPr/>
          <p:nvPr/>
        </p:nvSpPr>
        <p:spPr>
          <a:xfrm>
            <a:off x="3020172" y="5198078"/>
            <a:ext cx="438283" cy="42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TextBox 80">
            <a:extLst>
              <a:ext uri="{FF2B5EF4-FFF2-40B4-BE49-F238E27FC236}">
                <a16:creationId xmlns:a16="http://schemas.microsoft.com/office/drawing/2014/main" id="{538F1AD8-D24C-90A0-990A-43A4D40A331E}"/>
              </a:ext>
            </a:extLst>
          </p:cNvPr>
          <p:cNvSpPr txBox="1"/>
          <p:nvPr/>
        </p:nvSpPr>
        <p:spPr>
          <a:xfrm>
            <a:off x="10107516" y="4699510"/>
            <a:ext cx="2031003" cy="1138881"/>
          </a:xfrm>
          <a:prstGeom prst="rect">
            <a:avLst/>
          </a:prstGeom>
          <a:noFill/>
        </p:spPr>
        <p:txBody>
          <a:bodyPr wrap="square" lIns="121899" tIns="60950" rIns="121899" bIns="60950" rtlCol="0">
            <a:spAutoFit/>
          </a:bodyPr>
          <a:lstStyle/>
          <a:p>
            <a:pPr algn="ctr">
              <a:lnSpc>
                <a:spcPts val="2020"/>
              </a:lnSpc>
            </a:pPr>
            <a:r>
              <a:rPr lang="en-US" sz="2000" dirty="0">
                <a:latin typeface="Sen" panose="020B0604020202020204" charset="0"/>
                <a:ea typeface="Montserrat" charset="0"/>
                <a:cs typeface="Arial" panose="020B0604020202020204" pitchFamily="34" charset="0"/>
              </a:rPr>
              <a:t>Until end of project  </a:t>
            </a:r>
            <a:r>
              <a:rPr lang="en-US" sz="1600" dirty="0">
                <a:latin typeface="Sen" panose="020B0604020202020204" charset="0"/>
                <a:cs typeface="Arial" panose="020B0604020202020204" pitchFamily="34" charset="0"/>
              </a:rPr>
              <a:t>finalizing publications </a:t>
            </a:r>
          </a:p>
        </p:txBody>
      </p:sp>
      <p:sp>
        <p:nvSpPr>
          <p:cNvPr id="2" name="Shape 2943">
            <a:extLst>
              <a:ext uri="{FF2B5EF4-FFF2-40B4-BE49-F238E27FC236}">
                <a16:creationId xmlns:a16="http://schemas.microsoft.com/office/drawing/2014/main" id="{46C8E26F-AEE1-1282-0A96-5EF645CD21A5}"/>
              </a:ext>
            </a:extLst>
          </p:cNvPr>
          <p:cNvSpPr/>
          <p:nvPr/>
        </p:nvSpPr>
        <p:spPr>
          <a:xfrm>
            <a:off x="4794041" y="2626188"/>
            <a:ext cx="340682" cy="39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11782"/>
                </a:moveTo>
                <a:lnTo>
                  <a:pt x="9600" y="10800"/>
                </a:lnTo>
                <a:lnTo>
                  <a:pt x="11400" y="10800"/>
                </a:lnTo>
                <a:cubicBezTo>
                  <a:pt x="11732" y="10800"/>
                  <a:pt x="12000" y="10580"/>
                  <a:pt x="12000" y="10309"/>
                </a:cubicBezTo>
                <a:lnTo>
                  <a:pt x="12000" y="2945"/>
                </a:lnTo>
                <a:lnTo>
                  <a:pt x="19940" y="2945"/>
                </a:lnTo>
                <a:lnTo>
                  <a:pt x="16886" y="7111"/>
                </a:lnTo>
                <a:lnTo>
                  <a:pt x="16894" y="7115"/>
                </a:lnTo>
                <a:cubicBezTo>
                  <a:pt x="16840" y="7189"/>
                  <a:pt x="16800" y="7272"/>
                  <a:pt x="16800" y="7364"/>
                </a:cubicBezTo>
                <a:cubicBezTo>
                  <a:pt x="16800" y="7457"/>
                  <a:pt x="16840" y="7538"/>
                  <a:pt x="16894" y="7612"/>
                </a:cubicBezTo>
                <a:lnTo>
                  <a:pt x="16886" y="7616"/>
                </a:lnTo>
                <a:lnTo>
                  <a:pt x="19940" y="11782"/>
                </a:lnTo>
                <a:cubicBezTo>
                  <a:pt x="19940" y="11782"/>
                  <a:pt x="9600" y="11782"/>
                  <a:pt x="9600" y="11782"/>
                </a:cubicBezTo>
                <a:close/>
                <a:moveTo>
                  <a:pt x="1200" y="982"/>
                </a:moveTo>
                <a:lnTo>
                  <a:pt x="10800" y="982"/>
                </a:lnTo>
                <a:lnTo>
                  <a:pt x="10800" y="9818"/>
                </a:lnTo>
                <a:lnTo>
                  <a:pt x="1200" y="9818"/>
                </a:lnTo>
                <a:cubicBezTo>
                  <a:pt x="1200" y="9818"/>
                  <a:pt x="1200" y="982"/>
                  <a:pt x="1200" y="982"/>
                </a:cubicBezTo>
                <a:close/>
                <a:moveTo>
                  <a:pt x="21514" y="12020"/>
                </a:moveTo>
                <a:lnTo>
                  <a:pt x="18100" y="7364"/>
                </a:lnTo>
                <a:lnTo>
                  <a:pt x="21514" y="2707"/>
                </a:lnTo>
                <a:lnTo>
                  <a:pt x="21506" y="2703"/>
                </a:lnTo>
                <a:cubicBezTo>
                  <a:pt x="21560" y="2629"/>
                  <a:pt x="21600" y="2547"/>
                  <a:pt x="21600" y="2455"/>
                </a:cubicBezTo>
                <a:cubicBezTo>
                  <a:pt x="21600" y="2183"/>
                  <a:pt x="21332" y="1964"/>
                  <a:pt x="21000" y="1964"/>
                </a:cubicBezTo>
                <a:lnTo>
                  <a:pt x="12000" y="1964"/>
                </a:lnTo>
                <a:lnTo>
                  <a:pt x="12000" y="491"/>
                </a:lnTo>
                <a:cubicBezTo>
                  <a:pt x="12000" y="220"/>
                  <a:pt x="11732" y="0"/>
                  <a:pt x="11400" y="0"/>
                </a:cubicBezTo>
                <a:lnTo>
                  <a:pt x="600" y="0"/>
                </a:ln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0800"/>
                </a:lnTo>
                <a:lnTo>
                  <a:pt x="8400" y="10800"/>
                </a:lnTo>
                <a:lnTo>
                  <a:pt x="8400" y="12273"/>
                </a:lnTo>
                <a:cubicBezTo>
                  <a:pt x="8400" y="12544"/>
                  <a:pt x="8668" y="12764"/>
                  <a:pt x="9000" y="12764"/>
                </a:cubicBezTo>
                <a:lnTo>
                  <a:pt x="21000" y="12764"/>
                </a:lnTo>
                <a:cubicBezTo>
                  <a:pt x="21332" y="12764"/>
                  <a:pt x="21600" y="12544"/>
                  <a:pt x="21600" y="12273"/>
                </a:cubicBezTo>
                <a:cubicBezTo>
                  <a:pt x="21600" y="12181"/>
                  <a:pt x="21560" y="12098"/>
                  <a:pt x="21506" y="12024"/>
                </a:cubicBezTo>
                <a:cubicBezTo>
                  <a:pt x="21506" y="12024"/>
                  <a:pt x="21514" y="12020"/>
                  <a:pt x="21514" y="12020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772">
            <a:extLst>
              <a:ext uri="{FF2B5EF4-FFF2-40B4-BE49-F238E27FC236}">
                <a16:creationId xmlns:a16="http://schemas.microsoft.com/office/drawing/2014/main" id="{0E4C8285-50FF-D78B-1C2D-B045102BD5B0}"/>
              </a:ext>
            </a:extLst>
          </p:cNvPr>
          <p:cNvSpPr/>
          <p:nvPr/>
        </p:nvSpPr>
        <p:spPr>
          <a:xfrm>
            <a:off x="6437048" y="5146340"/>
            <a:ext cx="412636" cy="470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748">
            <a:extLst>
              <a:ext uri="{FF2B5EF4-FFF2-40B4-BE49-F238E27FC236}">
                <a16:creationId xmlns:a16="http://schemas.microsoft.com/office/drawing/2014/main" id="{79F60B3F-27D0-3498-2D89-483B6EA2C80D}"/>
              </a:ext>
            </a:extLst>
          </p:cNvPr>
          <p:cNvSpPr/>
          <p:nvPr/>
        </p:nvSpPr>
        <p:spPr>
          <a:xfrm>
            <a:off x="8092587" y="2563484"/>
            <a:ext cx="422848" cy="42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2551">
            <a:extLst>
              <a:ext uri="{FF2B5EF4-FFF2-40B4-BE49-F238E27FC236}">
                <a16:creationId xmlns:a16="http://schemas.microsoft.com/office/drawing/2014/main" id="{2A8E1C4B-6495-0F0B-B063-FE2160EE6D5A}"/>
              </a:ext>
            </a:extLst>
          </p:cNvPr>
          <p:cNvSpPr/>
          <p:nvPr/>
        </p:nvSpPr>
        <p:spPr>
          <a:xfrm>
            <a:off x="9762046" y="5120927"/>
            <a:ext cx="290024" cy="454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2f01cf0-dd39-4ca8-8ed8-80cbd24f5bed}" enabled="1" method="Standard" siteId="{6219f119-3e79-4e7f-acde-a5750808cd9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817</Words>
  <Application>Microsoft Office PowerPoint</Application>
  <PresentationFormat>Panorámica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Fira Sans</vt:lpstr>
      <vt:lpstr>Arial</vt:lpstr>
      <vt:lpstr>Calibri</vt:lpstr>
      <vt:lpstr>Sen</vt:lpstr>
      <vt:lpstr>Office Theme</vt:lpstr>
      <vt:lpstr>WP5: Environment</vt:lpstr>
      <vt:lpstr>Objectives of the WP</vt:lpstr>
      <vt:lpstr>Updates on data collection and analysis</vt:lpstr>
      <vt:lpstr>Updates on data collection and analysis</vt:lpstr>
      <vt:lpstr>Upcoming challenges</vt:lpstr>
      <vt:lpstr>Publication ideas + Needs for collaborations</vt:lpstr>
      <vt:lpstr>Publication ideas + Needs for collaborations</vt:lpstr>
      <vt:lpstr>Publication ideas + Needs for collaborations</vt:lpstr>
      <vt:lpstr>Timeline and 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Addi Wala</dc:creator>
  <cp:lastModifiedBy>Sarai Pouso</cp:lastModifiedBy>
  <cp:revision>9</cp:revision>
  <dcterms:modified xsi:type="dcterms:W3CDTF">2025-09-17T09:18:13Z</dcterms:modified>
</cp:coreProperties>
</file>