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0"/>
  </p:notesMasterIdLst>
  <p:sldIdLst>
    <p:sldId id="256" r:id="rId5"/>
    <p:sldId id="257" r:id="rId6"/>
    <p:sldId id="258" r:id="rId7"/>
    <p:sldId id="259" r:id="rId8"/>
    <p:sldId id="260" r:id="rId9"/>
    <p:sldId id="261" r:id="rId10"/>
    <p:sldId id="263" r:id="rId11"/>
    <p:sldId id="264" r:id="rId12"/>
    <p:sldId id="265" r:id="rId13"/>
    <p:sldId id="267" r:id="rId14"/>
    <p:sldId id="272" r:id="rId15"/>
    <p:sldId id="268" r:id="rId16"/>
    <p:sldId id="269" r:id="rId17"/>
    <p:sldId id="270" r:id="rId18"/>
    <p:sldId id="262" r:id="rId19"/>
  </p:sldIdLst>
  <p:sldSz cx="12192000" cy="6858000"/>
  <p:notesSz cx="6858000" cy="9144000"/>
  <p:embeddedFontLst>
    <p:embeddedFont>
      <p:font typeface="Fira Sans" panose="020B0503050000020004" pitchFamily="34" charset="0"/>
      <p:regular r:id="rId21"/>
      <p:bold r:id="rId22"/>
      <p:italic r:id="rId23"/>
      <p:boldItalic r:id="rId24"/>
    </p:embeddedFont>
    <p:embeddedFont>
      <p:font typeface="Sen" panose="020B0604020202020204" charset="0"/>
      <p:regular r:id="rId25"/>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7" roundtripDataSignature="AMtx7mivixFjEqr/422ipiX2O3VatKZMj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B9BAAA-A83B-E9B2-19C6-36DB9C73B338}" name="Elliott, Lewis" initials="LE" userId="S::L.R.Elliott@exeter.ac.uk::d40ee1a1-46c5-4ae0-93bf-a0b165e89ef1" providerId="AD"/>
  <p188:author id="{CC3144B4-ACFE-D1A2-0E08-E43335219262}" name="Lovell, Rebecca" initials="RL" userId="S::R.Lovell@exeter.ac.uk::77a7f383-ba14-4613-89ac-90fe7cd2e7a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47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 name="Google Shape;10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a:extLst>
            <a:ext uri="{FF2B5EF4-FFF2-40B4-BE49-F238E27FC236}">
              <a16:creationId xmlns:a16="http://schemas.microsoft.com/office/drawing/2014/main" id="{7707C5E8-E21F-3B17-9A30-138CFDBD74A1}"/>
            </a:ext>
          </a:extLst>
        </p:cNvPr>
        <p:cNvGrpSpPr/>
        <p:nvPr/>
      </p:nvGrpSpPr>
      <p:grpSpPr>
        <a:xfrm>
          <a:off x="0" y="0"/>
          <a:ext cx="0" cy="0"/>
          <a:chOff x="0" y="0"/>
          <a:chExt cx="0" cy="0"/>
        </a:xfrm>
      </p:grpSpPr>
      <p:sp>
        <p:nvSpPr>
          <p:cNvPr id="107" name="Google Shape;107;p3:notes">
            <a:extLst>
              <a:ext uri="{FF2B5EF4-FFF2-40B4-BE49-F238E27FC236}">
                <a16:creationId xmlns:a16="http://schemas.microsoft.com/office/drawing/2014/main" id="{43B13ED2-9D4A-BA63-F5DE-2B31B1D83B7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 name="Google Shape;108;p3:notes">
            <a:extLst>
              <a:ext uri="{FF2B5EF4-FFF2-40B4-BE49-F238E27FC236}">
                <a16:creationId xmlns:a16="http://schemas.microsoft.com/office/drawing/2014/main" id="{E448BA02-22AA-D568-DC98-4E91787BFE9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36243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2" name="Google Shape;13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6" name="Google Shape;15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 name="Google Shape;10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2" name="Google Shape;13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0D6D8136-0B78-BB0B-3C7A-465B87D1BABE}"/>
            </a:ext>
          </a:extLst>
        </p:cNvPr>
        <p:cNvGrpSpPr/>
        <p:nvPr/>
      </p:nvGrpSpPr>
      <p:grpSpPr>
        <a:xfrm>
          <a:off x="0" y="0"/>
          <a:ext cx="0" cy="0"/>
          <a:chOff x="0" y="0"/>
          <a:chExt cx="0" cy="0"/>
        </a:xfrm>
      </p:grpSpPr>
      <p:sp>
        <p:nvSpPr>
          <p:cNvPr id="143" name="Google Shape;143;p6:notes">
            <a:extLst>
              <a:ext uri="{FF2B5EF4-FFF2-40B4-BE49-F238E27FC236}">
                <a16:creationId xmlns:a16="http://schemas.microsoft.com/office/drawing/2014/main" id="{DC9C95A7-8EF7-8FD7-87D1-293090A0753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6:notes">
            <a:extLst>
              <a:ext uri="{FF2B5EF4-FFF2-40B4-BE49-F238E27FC236}">
                <a16:creationId xmlns:a16="http://schemas.microsoft.com/office/drawing/2014/main" id="{DBD7DF3F-F002-A80A-9CD1-DA788745260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07673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93F27C50-759F-93F9-A605-963CA096EC66}"/>
            </a:ext>
          </a:extLst>
        </p:cNvPr>
        <p:cNvGrpSpPr/>
        <p:nvPr/>
      </p:nvGrpSpPr>
      <p:grpSpPr>
        <a:xfrm>
          <a:off x="0" y="0"/>
          <a:ext cx="0" cy="0"/>
          <a:chOff x="0" y="0"/>
          <a:chExt cx="0" cy="0"/>
        </a:xfrm>
      </p:grpSpPr>
      <p:sp>
        <p:nvSpPr>
          <p:cNvPr id="81" name="Google Shape;81;p1:notes">
            <a:extLst>
              <a:ext uri="{FF2B5EF4-FFF2-40B4-BE49-F238E27FC236}">
                <a16:creationId xmlns:a16="http://schemas.microsoft.com/office/drawing/2014/main" id="{16019FB5-F9AB-63AC-F0A7-02558D43C40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a:extLst>
              <a:ext uri="{FF2B5EF4-FFF2-40B4-BE49-F238E27FC236}">
                <a16:creationId xmlns:a16="http://schemas.microsoft.com/office/drawing/2014/main" id="{CFDD80CC-74DB-6359-C89F-4C575276117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54254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a:extLst>
            <a:ext uri="{FF2B5EF4-FFF2-40B4-BE49-F238E27FC236}">
              <a16:creationId xmlns:a16="http://schemas.microsoft.com/office/drawing/2014/main" id="{FC5AEA31-13D0-89BE-9AC3-09D3E289D08F}"/>
            </a:ext>
          </a:extLst>
        </p:cNvPr>
        <p:cNvGrpSpPr/>
        <p:nvPr/>
      </p:nvGrpSpPr>
      <p:grpSpPr>
        <a:xfrm>
          <a:off x="0" y="0"/>
          <a:ext cx="0" cy="0"/>
          <a:chOff x="0" y="0"/>
          <a:chExt cx="0" cy="0"/>
        </a:xfrm>
      </p:grpSpPr>
      <p:sp>
        <p:nvSpPr>
          <p:cNvPr id="95" name="Google Shape;95;p2:notes">
            <a:extLst>
              <a:ext uri="{FF2B5EF4-FFF2-40B4-BE49-F238E27FC236}">
                <a16:creationId xmlns:a16="http://schemas.microsoft.com/office/drawing/2014/main" id="{B6D1FF91-599C-BE7E-D8D9-540BB5E8579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6" name="Google Shape;96;p2:notes">
            <a:extLst>
              <a:ext uri="{FF2B5EF4-FFF2-40B4-BE49-F238E27FC236}">
                <a16:creationId xmlns:a16="http://schemas.microsoft.com/office/drawing/2014/main" id="{01AEA40D-B888-9EBA-2760-A7FDCB4484A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06049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7"/>
          <p:cNvSpPr>
            <a:spLocks noGrp="1"/>
          </p:cNvSpPr>
          <p:nvPr>
            <p:ph type="pic" idx="2"/>
          </p:nvPr>
        </p:nvSpPr>
        <p:spPr>
          <a:xfrm>
            <a:off x="5183188" y="987425"/>
            <a:ext cx="6172200" cy="4873625"/>
          </a:xfrm>
          <a:prstGeom prst="rect">
            <a:avLst/>
          </a:prstGeom>
          <a:noFill/>
          <a:ln>
            <a:noFill/>
          </a:ln>
        </p:spPr>
      </p:sp>
      <p:sp>
        <p:nvSpPr>
          <p:cNvPr id="64" name="Google Shape;64;p1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sv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sv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A person walking in a forest&#10;&#10;Description automatically generated with medium confidence"/>
          <p:cNvPicPr preferRelativeResize="0"/>
          <p:nvPr/>
        </p:nvPicPr>
        <p:blipFill rotWithShape="1">
          <a:blip r:embed="rId3">
            <a:alphaModFix/>
          </a:blip>
          <a:srcRect l="14074" r="34491"/>
          <a:stretch/>
        </p:blipFill>
        <p:spPr>
          <a:xfrm>
            <a:off x="-1" y="0"/>
            <a:ext cx="4447643" cy="5775649"/>
          </a:xfrm>
          <a:prstGeom prst="rect">
            <a:avLst/>
          </a:prstGeom>
          <a:noFill/>
          <a:ln>
            <a:noFill/>
          </a:ln>
        </p:spPr>
      </p:pic>
      <p:sp>
        <p:nvSpPr>
          <p:cNvPr id="85" name="Google Shape;85;p1"/>
          <p:cNvSpPr txBox="1">
            <a:spLocks noGrp="1"/>
          </p:cNvSpPr>
          <p:nvPr>
            <p:ph type="ctrTitle"/>
          </p:nvPr>
        </p:nvSpPr>
        <p:spPr>
          <a:xfrm>
            <a:off x="4864464" y="1788322"/>
            <a:ext cx="6261907" cy="151321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C3C3B"/>
              </a:buClr>
              <a:buSzPts val="6000"/>
              <a:buFont typeface="Fira Sans"/>
              <a:buNone/>
            </a:pPr>
            <a:r>
              <a:rPr lang="sv-SE" b="1" dirty="0">
                <a:solidFill>
                  <a:srgbClr val="3C3C3B"/>
                </a:solidFill>
                <a:latin typeface="Fira Sans"/>
                <a:ea typeface="Fira Sans"/>
                <a:cs typeface="Fira Sans"/>
                <a:sym typeface="Fira Sans"/>
              </a:rPr>
              <a:t>WP8</a:t>
            </a:r>
            <a:endParaRPr dirty="0"/>
          </a:p>
        </p:txBody>
      </p:sp>
      <p:sp>
        <p:nvSpPr>
          <p:cNvPr id="86" name="Google Shape;86;p1"/>
          <p:cNvSpPr txBox="1">
            <a:spLocks noGrp="1"/>
          </p:cNvSpPr>
          <p:nvPr>
            <p:ph type="subTitle" idx="1"/>
          </p:nvPr>
        </p:nvSpPr>
        <p:spPr>
          <a:xfrm>
            <a:off x="4991309" y="3654404"/>
            <a:ext cx="4447643" cy="16557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3C3C3B"/>
              </a:buClr>
              <a:buSzPts val="2400"/>
              <a:buNone/>
            </a:pPr>
            <a:r>
              <a:rPr lang="en-GB" dirty="0">
                <a:solidFill>
                  <a:srgbClr val="3C3C3B"/>
                </a:solidFill>
                <a:latin typeface="Sen"/>
                <a:ea typeface="Sen"/>
                <a:cs typeface="Sen"/>
                <a:sym typeface="Sen"/>
              </a:rPr>
              <a:t>UNEXE</a:t>
            </a:r>
          </a:p>
          <a:p>
            <a:pPr marL="0" lvl="0" indent="0" algn="l" rtl="0">
              <a:lnSpc>
                <a:spcPct val="90000"/>
              </a:lnSpc>
              <a:spcBef>
                <a:spcPts val="0"/>
              </a:spcBef>
              <a:spcAft>
                <a:spcPts val="0"/>
              </a:spcAft>
              <a:buClr>
                <a:srgbClr val="3C3C3B"/>
              </a:buClr>
              <a:buSzPts val="2400"/>
              <a:buNone/>
            </a:pPr>
            <a:r>
              <a:rPr lang="en-GB" dirty="0">
                <a:solidFill>
                  <a:srgbClr val="3C3C3B"/>
                </a:solidFill>
                <a:latin typeface="Sen"/>
                <a:ea typeface="Sen"/>
                <a:cs typeface="Sen"/>
                <a:sym typeface="Sen"/>
              </a:rPr>
              <a:t>Lewis Elliott</a:t>
            </a:r>
            <a:endParaRPr dirty="0">
              <a:solidFill>
                <a:srgbClr val="3C3C3B"/>
              </a:solidFill>
              <a:latin typeface="Sen"/>
              <a:ea typeface="Sen"/>
              <a:cs typeface="Sen"/>
              <a:sym typeface="Sen"/>
            </a:endParaRPr>
          </a:p>
          <a:p>
            <a:pPr marL="0" lvl="0" indent="0" algn="l" rtl="0">
              <a:lnSpc>
                <a:spcPct val="90000"/>
              </a:lnSpc>
              <a:spcBef>
                <a:spcPts val="0"/>
              </a:spcBef>
              <a:spcAft>
                <a:spcPts val="0"/>
              </a:spcAft>
              <a:buClr>
                <a:srgbClr val="3C3C3B"/>
              </a:buClr>
              <a:buSzPts val="2400"/>
              <a:buNone/>
            </a:pPr>
            <a:endParaRPr dirty="0">
              <a:solidFill>
                <a:srgbClr val="3C3C3B"/>
              </a:solidFill>
              <a:latin typeface="Sen"/>
              <a:ea typeface="Sen"/>
              <a:cs typeface="Sen"/>
              <a:sym typeface="Sen"/>
            </a:endParaRPr>
          </a:p>
          <a:p>
            <a:pPr marL="0" lvl="0" indent="0" algn="l" rtl="0">
              <a:lnSpc>
                <a:spcPct val="90000"/>
              </a:lnSpc>
              <a:spcBef>
                <a:spcPts val="0"/>
              </a:spcBef>
              <a:spcAft>
                <a:spcPts val="0"/>
              </a:spcAft>
              <a:buClr>
                <a:srgbClr val="3C3C3B"/>
              </a:buClr>
              <a:buSzPts val="2400"/>
              <a:buNone/>
            </a:pPr>
            <a:r>
              <a:rPr lang="sv-SE" dirty="0">
                <a:solidFill>
                  <a:srgbClr val="3C3C3B"/>
                </a:solidFill>
                <a:latin typeface="Sen"/>
                <a:ea typeface="Sen"/>
                <a:cs typeface="Sen"/>
                <a:sym typeface="Sen"/>
              </a:rPr>
              <a:t>AM25 Padova - 18/09/2025</a:t>
            </a:r>
            <a:endParaRPr dirty="0">
              <a:solidFill>
                <a:srgbClr val="3C3C3B"/>
              </a:solidFill>
              <a:latin typeface="Sen"/>
              <a:ea typeface="Sen"/>
              <a:cs typeface="Sen"/>
              <a:sym typeface="Sen"/>
            </a:endParaRPr>
          </a:p>
        </p:txBody>
      </p:sp>
      <p:pic>
        <p:nvPicPr>
          <p:cNvPr id="87" name="Google Shape;87;p1" descr="A picture containing graphics, graphic design, font, logo&#10;&#10;Description automatically generated"/>
          <p:cNvPicPr preferRelativeResize="0"/>
          <p:nvPr/>
        </p:nvPicPr>
        <p:blipFill rotWithShape="1">
          <a:blip r:embed="rId4">
            <a:alphaModFix/>
          </a:blip>
          <a:srcRect/>
          <a:stretch/>
        </p:blipFill>
        <p:spPr>
          <a:xfrm>
            <a:off x="4550613" y="-31175"/>
            <a:ext cx="3592287" cy="1704190"/>
          </a:xfrm>
          <a:prstGeom prst="rect">
            <a:avLst/>
          </a:prstGeom>
          <a:noFill/>
          <a:ln>
            <a:noFill/>
          </a:ln>
        </p:spPr>
      </p:pic>
      <p:sp>
        <p:nvSpPr>
          <p:cNvPr id="88" name="Google Shape;88;p1"/>
          <p:cNvSpPr txBox="1"/>
          <p:nvPr/>
        </p:nvSpPr>
        <p:spPr>
          <a:xfrm>
            <a:off x="3048000" y="6214058"/>
            <a:ext cx="6096000" cy="546298"/>
          </a:xfrm>
          <a:prstGeom prst="rect">
            <a:avLst/>
          </a:prstGeom>
          <a:noFill/>
          <a:ln>
            <a:noFill/>
          </a:ln>
        </p:spPr>
        <p:txBody>
          <a:bodyPr spcFirstLastPara="1" wrap="square" lIns="91425" tIns="45700" rIns="91425" bIns="45700" anchor="t" anchorCtr="0">
            <a:normAutofit lnSpcReduction="10000"/>
          </a:bodyPr>
          <a:lstStyle/>
          <a:p>
            <a:pPr marL="0" marR="0" lvl="0" indent="0" algn="ctr" rtl="0">
              <a:lnSpc>
                <a:spcPct val="90000"/>
              </a:lnSpc>
              <a:spcBef>
                <a:spcPts val="0"/>
              </a:spcBef>
              <a:spcAft>
                <a:spcPts val="0"/>
              </a:spcAft>
              <a:buClr>
                <a:schemeClr val="dk1"/>
              </a:buClr>
              <a:buSzPts val="1200"/>
              <a:buFont typeface="Arial"/>
              <a:buNone/>
            </a:pPr>
            <a:r>
              <a:rPr lang="sv-SE" sz="1200" b="0" i="0" u="none" strike="noStrike" cap="none">
                <a:solidFill>
                  <a:schemeClr val="dk1"/>
                </a:solidFill>
                <a:latin typeface="Sen"/>
                <a:ea typeface="Sen"/>
                <a:cs typeface="Sen"/>
                <a:sym typeface="Sen"/>
              </a:rPr>
              <a:t>The Resonate project is funded by the European Union’s Horizons Europe Research and Innovation programme under grant agreement No. 101081420 and co-funded by the UK Research and Innovation grant award No. 10063874</a:t>
            </a:r>
            <a:endParaRPr sz="1400" b="0" i="0" u="none" strike="noStrike" cap="none">
              <a:solidFill>
                <a:srgbClr val="000000"/>
              </a:solidFill>
              <a:latin typeface="Arial"/>
              <a:ea typeface="Arial"/>
              <a:cs typeface="Arial"/>
              <a:sym typeface="Arial"/>
            </a:endParaRPr>
          </a:p>
        </p:txBody>
      </p:sp>
      <p:pic>
        <p:nvPicPr>
          <p:cNvPr id="89" name="Google Shape;89;p1" descr="A flag with yellow stars in a circle&#10;&#10;Description automatically generated with low confidence"/>
          <p:cNvPicPr preferRelativeResize="0"/>
          <p:nvPr/>
        </p:nvPicPr>
        <p:blipFill rotWithShape="1">
          <a:blip r:embed="rId5">
            <a:alphaModFix/>
          </a:blip>
          <a:srcRect/>
          <a:stretch/>
        </p:blipFill>
        <p:spPr>
          <a:xfrm>
            <a:off x="2000688" y="6131674"/>
            <a:ext cx="952549" cy="628682"/>
          </a:xfrm>
          <a:prstGeom prst="rect">
            <a:avLst/>
          </a:prstGeom>
          <a:noFill/>
          <a:ln>
            <a:noFill/>
          </a:ln>
        </p:spPr>
      </p:pic>
      <p:pic>
        <p:nvPicPr>
          <p:cNvPr id="90" name="Google Shape;90;p1" descr="A picture containing font, graphics, symbol, text&#10;&#10;Description automatically generated"/>
          <p:cNvPicPr preferRelativeResize="0"/>
          <p:nvPr/>
        </p:nvPicPr>
        <p:blipFill rotWithShape="1">
          <a:blip r:embed="rId6">
            <a:alphaModFix/>
          </a:blip>
          <a:srcRect/>
          <a:stretch/>
        </p:blipFill>
        <p:spPr>
          <a:xfrm>
            <a:off x="9176972" y="6264091"/>
            <a:ext cx="1686557" cy="497999"/>
          </a:xfrm>
          <a:prstGeom prst="rect">
            <a:avLst/>
          </a:prstGeom>
          <a:noFill/>
          <a:ln>
            <a:noFill/>
          </a:ln>
        </p:spPr>
      </p:pic>
      <p:sp>
        <p:nvSpPr>
          <p:cNvPr id="91" name="Google Shape;91;p1"/>
          <p:cNvSpPr/>
          <p:nvPr/>
        </p:nvSpPr>
        <p:spPr>
          <a:xfrm>
            <a:off x="0" y="5879575"/>
            <a:ext cx="6096000" cy="132428"/>
          </a:xfrm>
          <a:prstGeom prst="rect">
            <a:avLst/>
          </a:prstGeom>
          <a:solidFill>
            <a:srgbClr val="0047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2" name="Google Shape;92;p1"/>
          <p:cNvSpPr/>
          <p:nvPr/>
        </p:nvSpPr>
        <p:spPr>
          <a:xfrm>
            <a:off x="6096000" y="5879575"/>
            <a:ext cx="6096000" cy="132428"/>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 name="Google Shape;93;p1"/>
          <p:cNvSpPr/>
          <p:nvPr/>
        </p:nvSpPr>
        <p:spPr>
          <a:xfrm>
            <a:off x="0" y="5764268"/>
            <a:ext cx="12192000" cy="115307"/>
          </a:xfrm>
          <a:prstGeom prst="rect">
            <a:avLst/>
          </a:prstGeom>
          <a:solidFill>
            <a:srgbClr val="49B1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3"/>
          <p:cNvSpPr txBox="1">
            <a:spLocks noGrp="1"/>
          </p:cNvSpPr>
          <p:nvPr>
            <p:ph type="ctrTitle"/>
          </p:nvPr>
        </p:nvSpPr>
        <p:spPr>
          <a:xfrm>
            <a:off x="887653" y="1519595"/>
            <a:ext cx="9534640" cy="654408"/>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00AFD7"/>
              </a:buClr>
              <a:buSzPct val="100000"/>
              <a:buFont typeface="Sen"/>
              <a:buNone/>
            </a:pPr>
            <a:r>
              <a:rPr lang="sv-SE" sz="4000" b="1" dirty="0">
                <a:solidFill>
                  <a:srgbClr val="00AFD7"/>
                </a:solidFill>
                <a:latin typeface="Sen"/>
                <a:ea typeface="Sen"/>
                <a:cs typeface="Sen"/>
                <a:sym typeface="Sen"/>
              </a:rPr>
              <a:t>Updates on data collection and analysis</a:t>
            </a:r>
            <a:endParaRPr dirty="0"/>
          </a:p>
        </p:txBody>
      </p:sp>
      <p:sp>
        <p:nvSpPr>
          <p:cNvPr id="112" name="Google Shape;112;p3"/>
          <p:cNvSpPr/>
          <p:nvPr/>
        </p:nvSpPr>
        <p:spPr>
          <a:xfrm>
            <a:off x="0" y="6725572"/>
            <a:ext cx="6096000" cy="132428"/>
          </a:xfrm>
          <a:prstGeom prst="rect">
            <a:avLst/>
          </a:prstGeom>
          <a:solidFill>
            <a:srgbClr val="0047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3"/>
          <p:cNvSpPr/>
          <p:nvPr/>
        </p:nvSpPr>
        <p:spPr>
          <a:xfrm>
            <a:off x="6096000" y="6725572"/>
            <a:ext cx="6096000" cy="132428"/>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 name="Google Shape;114;p3"/>
          <p:cNvSpPr/>
          <p:nvPr/>
        </p:nvSpPr>
        <p:spPr>
          <a:xfrm>
            <a:off x="0" y="6610265"/>
            <a:ext cx="12192000" cy="115307"/>
          </a:xfrm>
          <a:prstGeom prst="rect">
            <a:avLst/>
          </a:prstGeom>
          <a:solidFill>
            <a:srgbClr val="49B1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5" name="Google Shape;115;p3" descr="A flag with yellow stars in a circle&#10;&#10;Description automatically generated with low confidence"/>
          <p:cNvPicPr preferRelativeResize="0"/>
          <p:nvPr/>
        </p:nvPicPr>
        <p:blipFill rotWithShape="1">
          <a:blip r:embed="rId3">
            <a:alphaModFix/>
          </a:blip>
          <a:srcRect/>
          <a:stretch/>
        </p:blipFill>
        <p:spPr>
          <a:xfrm>
            <a:off x="9372661" y="300128"/>
            <a:ext cx="754544" cy="497999"/>
          </a:xfrm>
          <a:prstGeom prst="rect">
            <a:avLst/>
          </a:prstGeom>
          <a:noFill/>
          <a:ln>
            <a:noFill/>
          </a:ln>
        </p:spPr>
      </p:pic>
      <p:pic>
        <p:nvPicPr>
          <p:cNvPr id="116" name="Google Shape;116;p3" descr="A picture containing font, graphics, symbol, text&#10;&#10;Description automatically generated"/>
          <p:cNvPicPr preferRelativeResize="0"/>
          <p:nvPr/>
        </p:nvPicPr>
        <p:blipFill rotWithShape="1">
          <a:blip r:embed="rId4">
            <a:alphaModFix/>
          </a:blip>
          <a:srcRect/>
          <a:stretch/>
        </p:blipFill>
        <p:spPr>
          <a:xfrm>
            <a:off x="10422293" y="328322"/>
            <a:ext cx="1495593" cy="441612"/>
          </a:xfrm>
          <a:prstGeom prst="rect">
            <a:avLst/>
          </a:prstGeom>
          <a:noFill/>
          <a:ln>
            <a:noFill/>
          </a:ln>
        </p:spPr>
      </p:pic>
      <p:pic>
        <p:nvPicPr>
          <p:cNvPr id="117" name="Google Shape;117;p3"/>
          <p:cNvPicPr preferRelativeResize="0"/>
          <p:nvPr/>
        </p:nvPicPr>
        <p:blipFill rotWithShape="1">
          <a:blip r:embed="rId5">
            <a:alphaModFix/>
          </a:blip>
          <a:srcRect/>
          <a:stretch/>
        </p:blipFill>
        <p:spPr>
          <a:xfrm>
            <a:off x="47627" y="-85724"/>
            <a:ext cx="2631232" cy="1248264"/>
          </a:xfrm>
          <a:prstGeom prst="rect">
            <a:avLst/>
          </a:prstGeom>
          <a:noFill/>
          <a:ln>
            <a:noFill/>
          </a:ln>
        </p:spPr>
      </p:pic>
      <p:sp>
        <p:nvSpPr>
          <p:cNvPr id="2" name="Google Shape;111;p3">
            <a:extLst>
              <a:ext uri="{FF2B5EF4-FFF2-40B4-BE49-F238E27FC236}">
                <a16:creationId xmlns:a16="http://schemas.microsoft.com/office/drawing/2014/main" id="{71E0DF17-CE8D-AA10-203E-D96E055F492C}"/>
              </a:ext>
            </a:extLst>
          </p:cNvPr>
          <p:cNvSpPr txBox="1"/>
          <p:nvPr/>
        </p:nvSpPr>
        <p:spPr>
          <a:xfrm>
            <a:off x="531393" y="2412883"/>
            <a:ext cx="9890900" cy="1173053"/>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500"/>
              </a:spcBef>
              <a:spcAft>
                <a:spcPts val="0"/>
              </a:spcAft>
              <a:buClr>
                <a:srgbClr val="000000"/>
              </a:buClr>
              <a:buSzPts val="1800"/>
              <a:buFont typeface="Arial"/>
              <a:buNone/>
            </a:pPr>
            <a:r>
              <a:rPr lang="en-GB" sz="1800" b="0" i="1" u="none" strike="noStrike" cap="none" dirty="0">
                <a:solidFill>
                  <a:schemeClr val="dk1"/>
                </a:solidFill>
                <a:latin typeface="Sen"/>
                <a:ea typeface="Sen"/>
                <a:cs typeface="Sen"/>
                <a:sym typeface="Sen"/>
              </a:rPr>
              <a:t>Task 8.6:</a:t>
            </a:r>
            <a:r>
              <a:rPr lang="en-GB" sz="1800" i="1" dirty="0">
                <a:solidFill>
                  <a:schemeClr val="dk1"/>
                </a:solidFill>
                <a:latin typeface="Sen"/>
                <a:ea typeface="Sen"/>
                <a:cs typeface="Sen"/>
                <a:sym typeface="Sen"/>
              </a:rPr>
              <a:t> </a:t>
            </a:r>
            <a:r>
              <a:rPr lang="en-US" sz="1800" i="1" dirty="0">
                <a:solidFill>
                  <a:schemeClr val="dk1"/>
                </a:solidFill>
                <a:latin typeface="Sen"/>
              </a:rPr>
              <a:t>Support the CSs collect the relevant scenario data</a:t>
            </a:r>
          </a:p>
          <a:p>
            <a:pPr lvl="0">
              <a:lnSpc>
                <a:spcPct val="107000"/>
              </a:lnSpc>
              <a:spcBef>
                <a:spcPts val="500"/>
              </a:spcBef>
              <a:buSzPts val="1800"/>
            </a:pPr>
            <a:r>
              <a:rPr lang="sv-SE" sz="1800" b="1" u="sng" dirty="0">
                <a:solidFill>
                  <a:schemeClr val="dk1"/>
                </a:solidFill>
                <a:latin typeface="Sen"/>
                <a:ea typeface="Sen"/>
                <a:cs typeface="Sen"/>
                <a:sym typeface="Sen"/>
              </a:rPr>
              <a:t>Semi-quantitative models (SSP1 &amp; SSP2):</a:t>
            </a:r>
            <a:endParaRPr lang="sv-SE" sz="1800" b="1" dirty="0">
              <a:solidFill>
                <a:schemeClr val="dk1"/>
              </a:solidFill>
              <a:latin typeface="Sen"/>
              <a:ea typeface="Sen"/>
              <a:cs typeface="Sen"/>
              <a:sym typeface="Sen"/>
            </a:endParaRPr>
          </a:p>
          <a:p>
            <a:pPr lvl="0">
              <a:lnSpc>
                <a:spcPct val="107000"/>
              </a:lnSpc>
              <a:spcBef>
                <a:spcPts val="500"/>
              </a:spcBef>
              <a:buSzPts val="1800"/>
            </a:pPr>
            <a:endParaRPr lang="sv-SE" sz="1800" dirty="0">
              <a:solidFill>
                <a:schemeClr val="dk1"/>
              </a:solidFill>
              <a:latin typeface="Sen"/>
              <a:ea typeface="Sen"/>
              <a:cs typeface="Sen"/>
              <a:sym typeface="Sen"/>
            </a:endParaRPr>
          </a:p>
          <a:p>
            <a:pPr lvl="0">
              <a:lnSpc>
                <a:spcPct val="107000"/>
              </a:lnSpc>
              <a:spcBef>
                <a:spcPts val="500"/>
              </a:spcBef>
              <a:buSzPts val="1800"/>
            </a:pPr>
            <a:endParaRPr lang="sv-SE" sz="1800" dirty="0">
              <a:solidFill>
                <a:schemeClr val="dk1"/>
              </a:solidFill>
              <a:latin typeface="Sen"/>
              <a:ea typeface="Sen"/>
              <a:cs typeface="Sen"/>
              <a:sym typeface="Sen"/>
            </a:endParaRPr>
          </a:p>
          <a:p>
            <a:pPr marL="285750" lvl="0" indent="-285750">
              <a:lnSpc>
                <a:spcPct val="107000"/>
              </a:lnSpc>
              <a:spcBef>
                <a:spcPts val="500"/>
              </a:spcBef>
              <a:buSzPts val="1800"/>
              <a:buFont typeface="Arial" panose="020B0604020202020204" pitchFamily="34" charset="0"/>
              <a:buChar char="•"/>
            </a:pPr>
            <a:endParaRPr lang="en-US" sz="1800" dirty="0">
              <a:solidFill>
                <a:schemeClr val="dk1"/>
              </a:solidFill>
              <a:highlight>
                <a:srgbClr val="FFFF00"/>
              </a:highlight>
              <a:latin typeface="Sen"/>
            </a:endParaRPr>
          </a:p>
          <a:p>
            <a:pPr marL="285750" lvl="0" indent="-285750">
              <a:lnSpc>
                <a:spcPct val="107000"/>
              </a:lnSpc>
              <a:spcBef>
                <a:spcPts val="500"/>
              </a:spcBef>
              <a:buSzPts val="1800"/>
              <a:buFont typeface="Arial" panose="020B0604020202020204" pitchFamily="34" charset="0"/>
              <a:buChar char="•"/>
            </a:pPr>
            <a:endParaRPr lang="en-US" sz="1800" dirty="0">
              <a:solidFill>
                <a:schemeClr val="dk1"/>
              </a:solidFill>
              <a:highlight>
                <a:srgbClr val="FFFF00"/>
              </a:highlight>
              <a:latin typeface="Sen"/>
            </a:endParaRPr>
          </a:p>
          <a:p>
            <a:pPr marL="285750" marR="0" lvl="0" indent="-285750" algn="l" rtl="0">
              <a:lnSpc>
                <a:spcPct val="107000"/>
              </a:lnSpc>
              <a:spcBef>
                <a:spcPts val="500"/>
              </a:spcBef>
              <a:spcAft>
                <a:spcPts val="0"/>
              </a:spcAft>
              <a:buClr>
                <a:srgbClr val="000000"/>
              </a:buClr>
              <a:buSzPts val="1800"/>
              <a:buFont typeface="Arial" panose="020B0604020202020204" pitchFamily="34" charset="0"/>
              <a:buChar char="•"/>
            </a:pPr>
            <a:endParaRPr sz="1800" b="0" i="0" u="none" strike="noStrike" cap="none" dirty="0">
              <a:solidFill>
                <a:schemeClr val="dk1"/>
              </a:solidFill>
              <a:highlight>
                <a:srgbClr val="FFFF00"/>
              </a:highlight>
              <a:latin typeface="Sen"/>
              <a:ea typeface="Sen"/>
              <a:cs typeface="Sen"/>
              <a:sym typeface="Sen"/>
            </a:endParaRPr>
          </a:p>
          <a:p>
            <a:pPr marL="914400" marR="0" lvl="1" indent="-342900" algn="l" rtl="0">
              <a:lnSpc>
                <a:spcPct val="107000"/>
              </a:lnSpc>
              <a:spcBef>
                <a:spcPts val="500"/>
              </a:spcBef>
              <a:spcAft>
                <a:spcPts val="0"/>
              </a:spcAft>
              <a:buClr>
                <a:schemeClr val="dk1"/>
              </a:buClr>
              <a:buSzPts val="1800"/>
              <a:buFont typeface="Calibri"/>
              <a:buNone/>
            </a:pPr>
            <a:endParaRPr sz="1800" b="0" i="0" u="none" strike="noStrike" cap="none" dirty="0">
              <a:solidFill>
                <a:schemeClr val="dk1"/>
              </a:solidFill>
              <a:highlight>
                <a:srgbClr val="FFFF00"/>
              </a:highlight>
              <a:latin typeface="Sen"/>
              <a:ea typeface="Sen"/>
              <a:cs typeface="Sen"/>
              <a:sym typeface="Sen"/>
            </a:endParaRPr>
          </a:p>
        </p:txBody>
      </p:sp>
      <p:graphicFrame>
        <p:nvGraphicFramePr>
          <p:cNvPr id="6" name="Tabla 5">
            <a:extLst>
              <a:ext uri="{FF2B5EF4-FFF2-40B4-BE49-F238E27FC236}">
                <a16:creationId xmlns:a16="http://schemas.microsoft.com/office/drawing/2014/main" id="{FC3F6FD2-10B4-EDC8-46F6-686EBF5E9505}"/>
              </a:ext>
            </a:extLst>
          </p:cNvPr>
          <p:cNvGraphicFramePr>
            <a:graphicFrameLocks noGrp="1"/>
          </p:cNvGraphicFramePr>
          <p:nvPr>
            <p:extLst>
              <p:ext uri="{D42A27DB-BD31-4B8C-83A1-F6EECF244321}">
                <p14:modId xmlns:p14="http://schemas.microsoft.com/office/powerpoint/2010/main" val="3182322857"/>
              </p:ext>
            </p:extLst>
          </p:nvPr>
        </p:nvGraphicFramePr>
        <p:xfrm>
          <a:off x="1009402" y="3197325"/>
          <a:ext cx="10565081" cy="3470593"/>
        </p:xfrm>
        <a:graphic>
          <a:graphicData uri="http://schemas.openxmlformats.org/drawingml/2006/table">
            <a:tbl>
              <a:tblPr firstRow="1" bandRow="1">
                <a:tableStyleId>{5C22544A-7EE6-4342-B048-85BDC9FD1C3A}</a:tableStyleId>
              </a:tblPr>
              <a:tblGrid>
                <a:gridCol w="1830024">
                  <a:extLst>
                    <a:ext uri="{9D8B030D-6E8A-4147-A177-3AD203B41FA5}">
                      <a16:colId xmlns:a16="http://schemas.microsoft.com/office/drawing/2014/main" val="107039786"/>
                    </a:ext>
                  </a:extLst>
                </a:gridCol>
                <a:gridCol w="2528699">
                  <a:extLst>
                    <a:ext uri="{9D8B030D-6E8A-4147-A177-3AD203B41FA5}">
                      <a16:colId xmlns:a16="http://schemas.microsoft.com/office/drawing/2014/main" val="1725609483"/>
                    </a:ext>
                  </a:extLst>
                </a:gridCol>
                <a:gridCol w="1414961">
                  <a:extLst>
                    <a:ext uri="{9D8B030D-6E8A-4147-A177-3AD203B41FA5}">
                      <a16:colId xmlns:a16="http://schemas.microsoft.com/office/drawing/2014/main" val="1684282061"/>
                    </a:ext>
                  </a:extLst>
                </a:gridCol>
                <a:gridCol w="1414961">
                  <a:extLst>
                    <a:ext uri="{9D8B030D-6E8A-4147-A177-3AD203B41FA5}">
                      <a16:colId xmlns:a16="http://schemas.microsoft.com/office/drawing/2014/main" val="2099347930"/>
                    </a:ext>
                  </a:extLst>
                </a:gridCol>
                <a:gridCol w="1734865">
                  <a:extLst>
                    <a:ext uri="{9D8B030D-6E8A-4147-A177-3AD203B41FA5}">
                      <a16:colId xmlns:a16="http://schemas.microsoft.com/office/drawing/2014/main" val="3032972222"/>
                    </a:ext>
                  </a:extLst>
                </a:gridCol>
                <a:gridCol w="1641571">
                  <a:extLst>
                    <a:ext uri="{9D8B030D-6E8A-4147-A177-3AD203B41FA5}">
                      <a16:colId xmlns:a16="http://schemas.microsoft.com/office/drawing/2014/main" val="283199729"/>
                    </a:ext>
                  </a:extLst>
                </a:gridCol>
              </a:tblGrid>
              <a:tr h="477568">
                <a:tc>
                  <a:txBody>
                    <a:bodyPr/>
                    <a:lstStyle/>
                    <a:p>
                      <a:pPr algn="ctr">
                        <a:spcBef>
                          <a:spcPts val="600"/>
                        </a:spcBef>
                      </a:pPr>
                      <a:r>
                        <a:rPr lang="es-ES" dirty="0">
                          <a:latin typeface="Sen" panose="020B0604020202020204" charset="0"/>
                        </a:rPr>
                        <a:t>Data </a:t>
                      </a:r>
                      <a:r>
                        <a:rPr lang="es-ES" dirty="0" err="1">
                          <a:latin typeface="Sen" panose="020B0604020202020204" charset="0"/>
                        </a:rPr>
                        <a:t>collection</a:t>
                      </a:r>
                      <a:r>
                        <a:rPr lang="es-ES" dirty="0">
                          <a:latin typeface="Sen" panose="020B0604020202020204" charset="0"/>
                        </a:rPr>
                        <a:t> </a:t>
                      </a:r>
                      <a:r>
                        <a:rPr lang="es-ES" dirty="0" err="1">
                          <a:latin typeface="Sen" panose="020B0604020202020204" charset="0"/>
                        </a:rPr>
                        <a:t>tool</a:t>
                      </a:r>
                      <a:endParaRPr lang="es-ES" dirty="0">
                        <a:latin typeface="Sen" panose="020B0604020202020204" charset="0"/>
                      </a:endParaRPr>
                    </a:p>
                  </a:txBody>
                  <a:tcPr/>
                </a:tc>
                <a:tc>
                  <a:txBody>
                    <a:bodyPr/>
                    <a:lstStyle/>
                    <a:p>
                      <a:pPr algn="ctr">
                        <a:spcBef>
                          <a:spcPts val="600"/>
                        </a:spcBef>
                      </a:pPr>
                      <a:r>
                        <a:rPr lang="es-ES" dirty="0" err="1">
                          <a:latin typeface="Sen" panose="020B0604020202020204" charset="0"/>
                        </a:rPr>
                        <a:t>Objective</a:t>
                      </a:r>
                      <a:endParaRPr lang="es-ES" dirty="0">
                        <a:latin typeface="Sen" panose="020B0604020202020204" charset="0"/>
                      </a:endParaRPr>
                    </a:p>
                  </a:txBody>
                  <a:tcPr/>
                </a:tc>
                <a:tc>
                  <a:txBody>
                    <a:bodyPr/>
                    <a:lstStyle/>
                    <a:p>
                      <a:pPr algn="ctr">
                        <a:spcBef>
                          <a:spcPts val="600"/>
                        </a:spcBef>
                      </a:pPr>
                      <a:r>
                        <a:rPr lang="es-ES" dirty="0" err="1">
                          <a:latin typeface="Sen" panose="020B0604020202020204" charset="0"/>
                        </a:rPr>
                        <a:t>Participants</a:t>
                      </a:r>
                      <a:endParaRPr lang="es-ES" dirty="0">
                        <a:latin typeface="Sen" panose="020B0604020202020204" charset="0"/>
                      </a:endParaRPr>
                    </a:p>
                  </a:txBody>
                  <a:tcPr/>
                </a:tc>
                <a:tc>
                  <a:txBody>
                    <a:bodyPr/>
                    <a:lstStyle/>
                    <a:p>
                      <a:pPr algn="ctr">
                        <a:spcBef>
                          <a:spcPts val="600"/>
                        </a:spcBef>
                      </a:pPr>
                      <a:r>
                        <a:rPr lang="es-ES" dirty="0">
                          <a:latin typeface="Sen" panose="020B0604020202020204" charset="0"/>
                        </a:rPr>
                        <a:t>Padua</a:t>
                      </a:r>
                    </a:p>
                  </a:txBody>
                  <a:tcPr/>
                </a:tc>
                <a:tc>
                  <a:txBody>
                    <a:bodyPr/>
                    <a:lstStyle/>
                    <a:p>
                      <a:pPr algn="ctr">
                        <a:spcBef>
                          <a:spcPts val="600"/>
                        </a:spcBef>
                      </a:pPr>
                      <a:r>
                        <a:rPr lang="es-ES" dirty="0" err="1">
                          <a:latin typeface="Sen" panose="020B0604020202020204" charset="0"/>
                        </a:rPr>
                        <a:t>Salzburg</a:t>
                      </a:r>
                      <a:endParaRPr lang="es-ES" dirty="0">
                        <a:latin typeface="Sen" panose="020B0604020202020204" charset="0"/>
                      </a:endParaRPr>
                    </a:p>
                  </a:txBody>
                  <a:tcPr/>
                </a:tc>
                <a:tc>
                  <a:txBody>
                    <a:bodyPr/>
                    <a:lstStyle/>
                    <a:p>
                      <a:pPr algn="ctr">
                        <a:spcBef>
                          <a:spcPts val="600"/>
                        </a:spcBef>
                      </a:pPr>
                      <a:r>
                        <a:rPr lang="es-ES" dirty="0">
                          <a:latin typeface="Sen" panose="020B0604020202020204" charset="0"/>
                        </a:rPr>
                        <a:t>Barcelona</a:t>
                      </a:r>
                    </a:p>
                  </a:txBody>
                  <a:tcPr/>
                </a:tc>
                <a:extLst>
                  <a:ext uri="{0D108BD9-81ED-4DB2-BD59-A6C34878D82A}">
                    <a16:rowId xmlns:a16="http://schemas.microsoft.com/office/drawing/2014/main" val="668430354"/>
                  </a:ext>
                </a:extLst>
              </a:tr>
              <a:tr h="731842">
                <a:tc>
                  <a:txBody>
                    <a:bodyPr/>
                    <a:lstStyle/>
                    <a:p>
                      <a:r>
                        <a:rPr lang="es-ES" b="1" dirty="0" err="1">
                          <a:latin typeface="Sen" panose="020B0604020202020204" charset="0"/>
                        </a:rPr>
                        <a:t>Literature</a:t>
                      </a:r>
                      <a:r>
                        <a:rPr lang="es-ES" b="1" dirty="0">
                          <a:latin typeface="Sen" panose="020B0604020202020204" charset="0"/>
                        </a:rPr>
                        <a:t> Review</a:t>
                      </a:r>
                      <a:endParaRPr lang="es-ES" b="0" dirty="0">
                        <a:latin typeface="Sen" panose="020B0604020202020204" charset="0"/>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s-ES" dirty="0" err="1">
                          <a:latin typeface="Sen" panose="020B0604020202020204" charset="0"/>
                        </a:rPr>
                        <a:t>Relevant</a:t>
                      </a:r>
                      <a:r>
                        <a:rPr lang="es-ES" dirty="0">
                          <a:latin typeface="Sen" panose="020B0604020202020204" charset="0"/>
                        </a:rPr>
                        <a:t> </a:t>
                      </a:r>
                      <a:r>
                        <a:rPr lang="es-ES" dirty="0" err="1">
                          <a:latin typeface="Sen" panose="020B0604020202020204" charset="0"/>
                        </a:rPr>
                        <a:t>literature</a:t>
                      </a:r>
                      <a:r>
                        <a:rPr lang="es-ES" dirty="0">
                          <a:latin typeface="Sen" panose="020B0604020202020204" charset="0"/>
                        </a:rPr>
                        <a:t> </a:t>
                      </a:r>
                      <a:r>
                        <a:rPr lang="es-ES" dirty="0" err="1">
                          <a:latin typeface="Sen" panose="020B0604020202020204" charset="0"/>
                        </a:rPr>
                        <a:t>on</a:t>
                      </a:r>
                      <a:r>
                        <a:rPr lang="es-ES" dirty="0">
                          <a:latin typeface="Sen" panose="020B0604020202020204" charset="0"/>
                        </a:rPr>
                        <a:t> </a:t>
                      </a:r>
                      <a:r>
                        <a:rPr lang="es-ES" dirty="0" err="1">
                          <a:latin typeface="Sen" panose="020B0604020202020204" charset="0"/>
                        </a:rPr>
                        <a:t>health</a:t>
                      </a:r>
                      <a:r>
                        <a:rPr lang="es-ES" dirty="0">
                          <a:latin typeface="Sen" panose="020B0604020202020204" charset="0"/>
                        </a:rPr>
                        <a:t>, social, </a:t>
                      </a:r>
                      <a:r>
                        <a:rPr lang="es-ES" dirty="0" err="1">
                          <a:latin typeface="Sen" panose="020B0604020202020204" charset="0"/>
                        </a:rPr>
                        <a:t>economic</a:t>
                      </a:r>
                      <a:r>
                        <a:rPr lang="es-ES" dirty="0">
                          <a:latin typeface="Sen" panose="020B0604020202020204" charset="0"/>
                        </a:rPr>
                        <a:t>, </a:t>
                      </a:r>
                      <a:r>
                        <a:rPr lang="es-ES" dirty="0" err="1">
                          <a:latin typeface="Sen" panose="020B0604020202020204" charset="0"/>
                        </a:rPr>
                        <a:t>environmental</a:t>
                      </a:r>
                      <a:r>
                        <a:rPr lang="es-ES" dirty="0">
                          <a:latin typeface="Sen" panose="020B0604020202020204" charset="0"/>
                        </a:rPr>
                        <a:t> </a:t>
                      </a:r>
                      <a:r>
                        <a:rPr lang="es-ES" dirty="0" err="1">
                          <a:latin typeface="Sen" panose="020B0604020202020204" charset="0"/>
                        </a:rPr>
                        <a:t>trends</a:t>
                      </a:r>
                      <a:endParaRPr lang="es-ES" dirty="0">
                        <a:latin typeface="Sen" panose="020B0604020202020204" charset="0"/>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s-ES" b="0" dirty="0">
                          <a:latin typeface="Sen" panose="020B0604020202020204" charset="0"/>
                        </a:rPr>
                        <a:t>AZTI</a:t>
                      </a:r>
                    </a:p>
                    <a:p>
                      <a:r>
                        <a:rPr lang="es-ES" b="0" dirty="0">
                          <a:latin typeface="Sen" panose="020B0604020202020204" charset="0"/>
                        </a:rPr>
                        <a:t>UNIVIE</a:t>
                      </a:r>
                      <a:endParaRPr lang="es-ES" dirty="0">
                        <a:latin typeface="Sen" panose="020B0604020202020204" charset="0"/>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endParaRPr lang="es-ES" dirty="0">
                        <a:latin typeface="Sen" panose="020B0604020202020204" charset="0"/>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endParaRPr lang="es-ES" dirty="0">
                        <a:latin typeface="Sen" panose="020B0604020202020204" charset="0"/>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endParaRPr lang="es-ES" dirty="0">
                        <a:latin typeface="Sen" panose="020B0604020202020204" charset="0"/>
                      </a:endParaRPr>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77606511"/>
                  </a:ext>
                </a:extLst>
              </a:tr>
              <a:tr h="1067506">
                <a:tc>
                  <a:txBody>
                    <a:bodyPr/>
                    <a:lstStyle/>
                    <a:p>
                      <a:r>
                        <a:rPr lang="es-ES" b="1" dirty="0" err="1">
                          <a:latin typeface="Sen" panose="020B0604020202020204" charset="0"/>
                        </a:rPr>
                        <a:t>Questionnaire</a:t>
                      </a:r>
                      <a:r>
                        <a:rPr lang="es-ES" b="1" dirty="0">
                          <a:latin typeface="Sen" panose="020B0604020202020204" charset="0"/>
                        </a:rPr>
                        <a:t> (</a:t>
                      </a:r>
                      <a:r>
                        <a:rPr lang="es-ES" b="1" dirty="0" err="1">
                          <a:latin typeface="Sen" panose="020B0604020202020204" charset="0"/>
                        </a:rPr>
                        <a:t>RedCap</a:t>
                      </a:r>
                      <a:r>
                        <a:rPr lang="es-ES" b="1" dirty="0">
                          <a:latin typeface="Sen" panose="020B0604020202020204" charset="0"/>
                        </a:rPr>
                        <a: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dirty="0">
                          <a:latin typeface="Sen" panose="020B0604020202020204" charset="0"/>
                        </a:rPr>
                        <a:t>Local </a:t>
                      </a:r>
                      <a:r>
                        <a:rPr lang="es-ES" dirty="0" err="1">
                          <a:latin typeface="Sen" panose="020B0604020202020204" charset="0"/>
                        </a:rPr>
                        <a:t>stakeholders</a:t>
                      </a:r>
                      <a:r>
                        <a:rPr lang="es-ES" dirty="0">
                          <a:latin typeface="Sen" panose="020B0604020202020204" charset="0"/>
                        </a:rPr>
                        <a:t> </a:t>
                      </a:r>
                      <a:r>
                        <a:rPr lang="es-ES" dirty="0" err="1">
                          <a:latin typeface="Sen" panose="020B0604020202020204" charset="0"/>
                        </a:rPr>
                        <a:t>perceptions</a:t>
                      </a:r>
                      <a:r>
                        <a:rPr lang="es-ES" dirty="0">
                          <a:latin typeface="Sen" panose="020B0604020202020204" charset="0"/>
                        </a:rPr>
                        <a:t> </a:t>
                      </a:r>
                      <a:r>
                        <a:rPr lang="es-ES" dirty="0" err="1">
                          <a:latin typeface="Sen" panose="020B0604020202020204" charset="0"/>
                        </a:rPr>
                        <a:t>on</a:t>
                      </a:r>
                      <a:r>
                        <a:rPr lang="es-ES" dirty="0">
                          <a:latin typeface="Sen" panose="020B0604020202020204" charset="0"/>
                        </a:rPr>
                        <a:t> </a:t>
                      </a:r>
                      <a:r>
                        <a:rPr lang="es-ES" dirty="0" err="1">
                          <a:latin typeface="Sen" panose="020B0604020202020204" charset="0"/>
                        </a:rPr>
                        <a:t>how</a:t>
                      </a:r>
                      <a:r>
                        <a:rPr lang="es-ES" dirty="0">
                          <a:latin typeface="Sen" panose="020B0604020202020204" charset="0"/>
                        </a:rPr>
                        <a:t> the </a:t>
                      </a:r>
                      <a:r>
                        <a:rPr lang="es-ES" dirty="0" err="1">
                          <a:latin typeface="Sen" panose="020B0604020202020204" charset="0"/>
                        </a:rPr>
                        <a:t>area</a:t>
                      </a:r>
                      <a:r>
                        <a:rPr lang="es-ES" dirty="0">
                          <a:latin typeface="Sen" panose="020B0604020202020204" charset="0"/>
                        </a:rPr>
                        <a:t> </a:t>
                      </a:r>
                      <a:r>
                        <a:rPr lang="es-ES" dirty="0" err="1">
                          <a:latin typeface="Sen" panose="020B0604020202020204" charset="0"/>
                        </a:rPr>
                        <a:t>may</a:t>
                      </a:r>
                      <a:r>
                        <a:rPr lang="es-ES" dirty="0">
                          <a:latin typeface="Sen" panose="020B0604020202020204" charset="0"/>
                        </a:rPr>
                        <a:t> </a:t>
                      </a:r>
                      <a:r>
                        <a:rPr lang="es-ES" dirty="0" err="1">
                          <a:latin typeface="Sen" panose="020B0604020202020204" charset="0"/>
                        </a:rPr>
                        <a:t>develop</a:t>
                      </a:r>
                      <a:r>
                        <a:rPr lang="es-ES" dirty="0">
                          <a:latin typeface="Sen" panose="020B0604020202020204" charset="0"/>
                        </a:rPr>
                        <a:t> </a:t>
                      </a:r>
                      <a:r>
                        <a:rPr lang="es-ES" dirty="0" err="1">
                          <a:latin typeface="Sen" panose="020B0604020202020204" charset="0"/>
                        </a:rPr>
                        <a:t>under</a:t>
                      </a:r>
                      <a:r>
                        <a:rPr lang="es-ES" dirty="0">
                          <a:latin typeface="Sen" panose="020B0604020202020204" charset="0"/>
                        </a:rPr>
                        <a:t> </a:t>
                      </a:r>
                      <a:r>
                        <a:rPr lang="es-ES" dirty="0" err="1">
                          <a:latin typeface="Sen" panose="020B0604020202020204" charset="0"/>
                        </a:rPr>
                        <a:t>different</a:t>
                      </a:r>
                      <a:r>
                        <a:rPr lang="es-ES" dirty="0">
                          <a:latin typeface="Sen" panose="020B0604020202020204" charset="0"/>
                        </a:rPr>
                        <a:t> </a:t>
                      </a:r>
                      <a:r>
                        <a:rPr lang="es-ES" dirty="0" err="1">
                          <a:latin typeface="Sen" panose="020B0604020202020204" charset="0"/>
                        </a:rPr>
                        <a:t>scenarios</a:t>
                      </a:r>
                      <a:endParaRPr lang="es-ES" dirty="0">
                        <a:latin typeface="Sen" panose="020B060402020202020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b="0" dirty="0">
                          <a:latin typeface="Sen" panose="020B0604020202020204" charset="0"/>
                        </a:rPr>
                        <a:t>AZTI</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b="0" dirty="0">
                          <a:latin typeface="Sen" panose="020B0604020202020204" charset="0"/>
                        </a:rPr>
                        <a:t>UNIVIE </a:t>
                      </a:r>
                      <a:r>
                        <a:rPr lang="es-ES" b="0" dirty="0" err="1">
                          <a:latin typeface="Sen" panose="020B0604020202020204" charset="0"/>
                        </a:rPr>
                        <a:t>UniPd</a:t>
                      </a:r>
                      <a:r>
                        <a:rPr lang="es-ES" b="0" dirty="0">
                          <a:latin typeface="Sen" panose="020B0604020202020204" charset="0"/>
                        </a:rPr>
                        <a:t>/Etifor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b="0" dirty="0">
                          <a:latin typeface="Sen" panose="020B0604020202020204" charset="0"/>
                        </a:rPr>
                        <a:t>ISGLOBAL</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b="0" dirty="0">
                          <a:latin typeface="Sen" panose="020B0604020202020204" charset="0"/>
                        </a:rPr>
                        <a:t>PMU</a:t>
                      </a:r>
                      <a:endParaRPr lang="es-ES" b="1" dirty="0">
                        <a:latin typeface="Sen" panose="020B060402020202020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dirty="0">
                          <a:latin typeface="Sen" panose="020B0604020202020204" charset="0"/>
                        </a:rPr>
                        <a:t>18 responses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dirty="0">
                          <a:latin typeface="Sen" panose="020B0604020202020204" charset="0"/>
                        </a:rPr>
                        <a:t>9 responses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dirty="0">
                          <a:latin typeface="Sen" panose="020B0604020202020204" charset="0"/>
                        </a:rPr>
                        <a:t>5 responses </a:t>
                      </a:r>
                    </a:p>
                    <a:p>
                      <a:pPr algn="ctr"/>
                      <a:r>
                        <a:rPr lang="es-ES" dirty="0">
                          <a:latin typeface="Sen" panose="020B0604020202020204" charset="0"/>
                        </a:rPr>
                        <a:t>(+3 </a:t>
                      </a:r>
                      <a:r>
                        <a:rPr lang="es-ES" dirty="0" err="1">
                          <a:latin typeface="Sen" panose="020B0604020202020204" charset="0"/>
                        </a:rPr>
                        <a:t>partial</a:t>
                      </a:r>
                      <a:r>
                        <a:rPr lang="es-ES" dirty="0">
                          <a:latin typeface="Sen" panose="020B0604020202020204" charset="0"/>
                        </a:rPr>
                        <a:t>)</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37644403"/>
                  </a:ext>
                </a:extLst>
              </a:tr>
              <a:tr h="1062351">
                <a:tc>
                  <a:txBody>
                    <a:bodyPr/>
                    <a:lstStyle/>
                    <a:p>
                      <a:r>
                        <a:rPr lang="es-ES" b="1" dirty="0" err="1">
                          <a:latin typeface="Sen" panose="020B0604020202020204" charset="0"/>
                        </a:rPr>
                        <a:t>Stakeholders</a:t>
                      </a:r>
                      <a:r>
                        <a:rPr lang="es-ES" b="1" dirty="0">
                          <a:latin typeface="Sen" panose="020B0604020202020204" charset="0"/>
                        </a:rPr>
                        <a:t>’ Workshop</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dirty="0" err="1">
                          <a:latin typeface="Sen" panose="020B0604020202020204" charset="0"/>
                        </a:rPr>
                        <a:t>Build</a:t>
                      </a:r>
                      <a:r>
                        <a:rPr lang="es-ES" dirty="0">
                          <a:latin typeface="Sen" panose="020B0604020202020204" charset="0"/>
                        </a:rPr>
                        <a:t> </a:t>
                      </a:r>
                      <a:r>
                        <a:rPr lang="es-ES" dirty="0" err="1">
                          <a:latin typeface="Sen" panose="020B0604020202020204" charset="0"/>
                        </a:rPr>
                        <a:t>Fuzzy</a:t>
                      </a:r>
                      <a:r>
                        <a:rPr lang="es-ES" dirty="0">
                          <a:latin typeface="Sen" panose="020B0604020202020204" charset="0"/>
                        </a:rPr>
                        <a:t> Cognitive </a:t>
                      </a:r>
                      <a:r>
                        <a:rPr lang="es-ES" dirty="0" err="1">
                          <a:latin typeface="Sen" panose="020B0604020202020204" charset="0"/>
                        </a:rPr>
                        <a:t>Maps</a:t>
                      </a:r>
                      <a:endParaRPr lang="es-ES" dirty="0">
                        <a:latin typeface="Sen" panose="020B060402020202020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b="0" dirty="0">
                          <a:latin typeface="Sen" panose="020B0604020202020204" charset="0"/>
                        </a:rPr>
                        <a:t>AZTI </a:t>
                      </a:r>
                      <a:r>
                        <a:rPr lang="es-ES" b="0" dirty="0" err="1">
                          <a:latin typeface="Sen" panose="020B0604020202020204" charset="0"/>
                        </a:rPr>
                        <a:t>UniPd</a:t>
                      </a:r>
                      <a:r>
                        <a:rPr lang="es-ES" b="0" dirty="0">
                          <a:latin typeface="Sen" panose="020B0604020202020204" charset="0"/>
                        </a:rPr>
                        <a:t>/Etifor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b="0" dirty="0">
                          <a:latin typeface="Sen" panose="020B0604020202020204" charset="0"/>
                        </a:rPr>
                        <a:t>ISGLOBAL</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b="0" dirty="0">
                          <a:latin typeface="Sen" panose="020B0604020202020204" charset="0"/>
                        </a:rPr>
                        <a:t>PMU</a:t>
                      </a:r>
                      <a:endParaRPr lang="es-ES" b="1" dirty="0">
                        <a:latin typeface="Sen" panose="020B060402020202020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s-ES" dirty="0">
                        <a:latin typeface="Sen" panose="020B060402020202020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dirty="0" err="1">
                          <a:latin typeface="Sen" panose="020B0604020202020204" charset="0"/>
                        </a:rPr>
                        <a:t>Planned</a:t>
                      </a:r>
                      <a:r>
                        <a:rPr lang="es-ES" dirty="0">
                          <a:latin typeface="Sen" panose="020B0604020202020204" charset="0"/>
                        </a:rPr>
                        <a:t> </a:t>
                      </a:r>
                    </a:p>
                    <a:p>
                      <a:pPr algn="ctr"/>
                      <a:r>
                        <a:rPr lang="es-ES" dirty="0">
                          <a:latin typeface="Sen" panose="020B0604020202020204" charset="0"/>
                        </a:rPr>
                        <a:t>(5th </a:t>
                      </a:r>
                      <a:r>
                        <a:rPr lang="es-ES" dirty="0" err="1">
                          <a:latin typeface="Sen" panose="020B0604020202020204" charset="0"/>
                        </a:rPr>
                        <a:t>November</a:t>
                      </a:r>
                      <a:r>
                        <a:rPr lang="es-ES" dirty="0">
                          <a:latin typeface="Sen" panose="020B0604020202020204" charset="0"/>
                        </a:rPr>
                        <a:t>)</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dirty="0" err="1">
                          <a:latin typeface="Sen" panose="020B0604020202020204" charset="0"/>
                        </a:rPr>
                        <a:t>Planned</a:t>
                      </a:r>
                      <a:r>
                        <a:rPr lang="es-ES" dirty="0">
                          <a:latin typeface="Sen" panose="020B0604020202020204" charset="0"/>
                        </a:rPr>
                        <a: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dirty="0">
                          <a:latin typeface="Sen" panose="020B0604020202020204" charset="0"/>
                        </a:rPr>
                        <a:t>(2nd </a:t>
                      </a:r>
                      <a:r>
                        <a:rPr lang="es-ES" dirty="0" err="1">
                          <a:latin typeface="Sen" panose="020B0604020202020204" charset="0"/>
                        </a:rPr>
                        <a:t>October</a:t>
                      </a:r>
                      <a:r>
                        <a:rPr lang="es-ES" dirty="0">
                          <a:latin typeface="Sen" panose="020B0604020202020204" charset="0"/>
                        </a:rPr>
                        <a:t>)</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499424"/>
                  </a:ext>
                </a:extLst>
              </a:tr>
            </a:tbl>
          </a:graphicData>
        </a:graphic>
      </p:graphicFrame>
      <p:pic>
        <p:nvPicPr>
          <p:cNvPr id="13" name="Gráfico 12" descr="Marca de insignia1 contorno">
            <a:extLst>
              <a:ext uri="{FF2B5EF4-FFF2-40B4-BE49-F238E27FC236}">
                <a16:creationId xmlns:a16="http://schemas.microsoft.com/office/drawing/2014/main" id="{84853E92-C1FC-B23D-E8D3-1DC8440E0F1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613630" y="3876837"/>
            <a:ext cx="453210" cy="453210"/>
          </a:xfrm>
          <a:prstGeom prst="rect">
            <a:avLst/>
          </a:prstGeom>
        </p:spPr>
      </p:pic>
      <p:pic>
        <p:nvPicPr>
          <p:cNvPr id="14" name="Gráfico 13" descr="Marca de insignia1 contorno">
            <a:extLst>
              <a:ext uri="{FF2B5EF4-FFF2-40B4-BE49-F238E27FC236}">
                <a16:creationId xmlns:a16="http://schemas.microsoft.com/office/drawing/2014/main" id="{088198A1-2322-0390-9375-E5AFE0B0BC3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412554" y="3876837"/>
            <a:ext cx="453210" cy="453210"/>
          </a:xfrm>
          <a:prstGeom prst="rect">
            <a:avLst/>
          </a:prstGeom>
        </p:spPr>
      </p:pic>
      <p:pic>
        <p:nvPicPr>
          <p:cNvPr id="15" name="Gráfico 14" descr="Marca de insignia1 contorno">
            <a:extLst>
              <a:ext uri="{FF2B5EF4-FFF2-40B4-BE49-F238E27FC236}">
                <a16:creationId xmlns:a16="http://schemas.microsoft.com/office/drawing/2014/main" id="{ECA2F907-01FC-4CDF-9577-5A3C8542D15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912741" y="3888713"/>
            <a:ext cx="453210" cy="453210"/>
          </a:xfrm>
          <a:prstGeom prst="rect">
            <a:avLst/>
          </a:prstGeom>
        </p:spPr>
      </p:pic>
      <p:pic>
        <p:nvPicPr>
          <p:cNvPr id="16" name="Gráfico 15" descr="Marca de insignia1 contorno">
            <a:extLst>
              <a:ext uri="{FF2B5EF4-FFF2-40B4-BE49-F238E27FC236}">
                <a16:creationId xmlns:a16="http://schemas.microsoft.com/office/drawing/2014/main" id="{C7DE78BF-0A94-89C9-FC99-6928952A769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412554" y="5854278"/>
            <a:ext cx="453210" cy="45321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9">
          <a:extLst>
            <a:ext uri="{FF2B5EF4-FFF2-40B4-BE49-F238E27FC236}">
              <a16:creationId xmlns:a16="http://schemas.microsoft.com/office/drawing/2014/main" id="{BF6AF243-E20E-7879-31DF-1D011631B37A}"/>
            </a:ext>
          </a:extLst>
        </p:cNvPr>
        <p:cNvGrpSpPr/>
        <p:nvPr/>
      </p:nvGrpSpPr>
      <p:grpSpPr>
        <a:xfrm>
          <a:off x="0" y="0"/>
          <a:ext cx="0" cy="0"/>
          <a:chOff x="0" y="0"/>
          <a:chExt cx="0" cy="0"/>
        </a:xfrm>
      </p:grpSpPr>
      <p:sp>
        <p:nvSpPr>
          <p:cNvPr id="110" name="Google Shape;110;p3">
            <a:extLst>
              <a:ext uri="{FF2B5EF4-FFF2-40B4-BE49-F238E27FC236}">
                <a16:creationId xmlns:a16="http://schemas.microsoft.com/office/drawing/2014/main" id="{21A305FC-847E-7DFD-89EB-0C109E979B86}"/>
              </a:ext>
            </a:extLst>
          </p:cNvPr>
          <p:cNvSpPr txBox="1">
            <a:spLocks noGrp="1"/>
          </p:cNvSpPr>
          <p:nvPr>
            <p:ph type="ctrTitle"/>
          </p:nvPr>
        </p:nvSpPr>
        <p:spPr>
          <a:xfrm>
            <a:off x="887653" y="1519595"/>
            <a:ext cx="9534640" cy="654408"/>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00AFD7"/>
              </a:buClr>
              <a:buSzPct val="100000"/>
              <a:buFont typeface="Sen"/>
              <a:buNone/>
            </a:pPr>
            <a:r>
              <a:rPr lang="sv-SE" sz="4000" b="1" dirty="0">
                <a:solidFill>
                  <a:srgbClr val="00AFD7"/>
                </a:solidFill>
                <a:latin typeface="Sen"/>
                <a:ea typeface="Sen"/>
                <a:cs typeface="Sen"/>
                <a:sym typeface="Sen"/>
              </a:rPr>
              <a:t>Updates on data collection and analysis</a:t>
            </a:r>
            <a:endParaRPr dirty="0"/>
          </a:p>
        </p:txBody>
      </p:sp>
      <p:sp>
        <p:nvSpPr>
          <p:cNvPr id="112" name="Google Shape;112;p3">
            <a:extLst>
              <a:ext uri="{FF2B5EF4-FFF2-40B4-BE49-F238E27FC236}">
                <a16:creationId xmlns:a16="http://schemas.microsoft.com/office/drawing/2014/main" id="{9F08FA5B-6981-5B8C-2DB4-1EE267CEC15A}"/>
              </a:ext>
            </a:extLst>
          </p:cNvPr>
          <p:cNvSpPr/>
          <p:nvPr/>
        </p:nvSpPr>
        <p:spPr>
          <a:xfrm>
            <a:off x="0" y="6725572"/>
            <a:ext cx="6096000" cy="132428"/>
          </a:xfrm>
          <a:prstGeom prst="rect">
            <a:avLst/>
          </a:prstGeom>
          <a:solidFill>
            <a:srgbClr val="0047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3">
            <a:extLst>
              <a:ext uri="{FF2B5EF4-FFF2-40B4-BE49-F238E27FC236}">
                <a16:creationId xmlns:a16="http://schemas.microsoft.com/office/drawing/2014/main" id="{67290343-D321-B24A-D2D2-DC5B81C68241}"/>
              </a:ext>
            </a:extLst>
          </p:cNvPr>
          <p:cNvSpPr/>
          <p:nvPr/>
        </p:nvSpPr>
        <p:spPr>
          <a:xfrm>
            <a:off x="6096000" y="6725572"/>
            <a:ext cx="6096000" cy="132428"/>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 name="Google Shape;114;p3">
            <a:extLst>
              <a:ext uri="{FF2B5EF4-FFF2-40B4-BE49-F238E27FC236}">
                <a16:creationId xmlns:a16="http://schemas.microsoft.com/office/drawing/2014/main" id="{60FEFAB1-A5BB-77F3-BC8F-DCD58D13566A}"/>
              </a:ext>
            </a:extLst>
          </p:cNvPr>
          <p:cNvSpPr/>
          <p:nvPr/>
        </p:nvSpPr>
        <p:spPr>
          <a:xfrm>
            <a:off x="0" y="6610265"/>
            <a:ext cx="12192000" cy="115307"/>
          </a:xfrm>
          <a:prstGeom prst="rect">
            <a:avLst/>
          </a:prstGeom>
          <a:solidFill>
            <a:srgbClr val="49B1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5" name="Google Shape;115;p3" descr="A flag with yellow stars in a circle&#10;&#10;Description automatically generated with low confidence">
            <a:extLst>
              <a:ext uri="{FF2B5EF4-FFF2-40B4-BE49-F238E27FC236}">
                <a16:creationId xmlns:a16="http://schemas.microsoft.com/office/drawing/2014/main" id="{C36221D3-511F-1842-1728-590E591AC2D3}"/>
              </a:ext>
            </a:extLst>
          </p:cNvPr>
          <p:cNvPicPr preferRelativeResize="0"/>
          <p:nvPr/>
        </p:nvPicPr>
        <p:blipFill rotWithShape="1">
          <a:blip r:embed="rId3">
            <a:alphaModFix/>
          </a:blip>
          <a:srcRect/>
          <a:stretch/>
        </p:blipFill>
        <p:spPr>
          <a:xfrm>
            <a:off x="9372661" y="300128"/>
            <a:ext cx="754544" cy="497999"/>
          </a:xfrm>
          <a:prstGeom prst="rect">
            <a:avLst/>
          </a:prstGeom>
          <a:noFill/>
          <a:ln>
            <a:noFill/>
          </a:ln>
        </p:spPr>
      </p:pic>
      <p:pic>
        <p:nvPicPr>
          <p:cNvPr id="116" name="Google Shape;116;p3" descr="A picture containing font, graphics, symbol, text&#10;&#10;Description automatically generated">
            <a:extLst>
              <a:ext uri="{FF2B5EF4-FFF2-40B4-BE49-F238E27FC236}">
                <a16:creationId xmlns:a16="http://schemas.microsoft.com/office/drawing/2014/main" id="{445CFF48-9C0F-3D4C-9F61-C1E9A2A41E7E}"/>
              </a:ext>
            </a:extLst>
          </p:cNvPr>
          <p:cNvPicPr preferRelativeResize="0"/>
          <p:nvPr/>
        </p:nvPicPr>
        <p:blipFill rotWithShape="1">
          <a:blip r:embed="rId4">
            <a:alphaModFix/>
          </a:blip>
          <a:srcRect/>
          <a:stretch/>
        </p:blipFill>
        <p:spPr>
          <a:xfrm>
            <a:off x="10422293" y="328322"/>
            <a:ext cx="1495593" cy="441612"/>
          </a:xfrm>
          <a:prstGeom prst="rect">
            <a:avLst/>
          </a:prstGeom>
          <a:noFill/>
          <a:ln>
            <a:noFill/>
          </a:ln>
        </p:spPr>
      </p:pic>
      <p:pic>
        <p:nvPicPr>
          <p:cNvPr id="117" name="Google Shape;117;p3">
            <a:extLst>
              <a:ext uri="{FF2B5EF4-FFF2-40B4-BE49-F238E27FC236}">
                <a16:creationId xmlns:a16="http://schemas.microsoft.com/office/drawing/2014/main" id="{C7E8B833-BC21-2D4A-3024-2A309E347814}"/>
              </a:ext>
            </a:extLst>
          </p:cNvPr>
          <p:cNvPicPr preferRelativeResize="0"/>
          <p:nvPr/>
        </p:nvPicPr>
        <p:blipFill rotWithShape="1">
          <a:blip r:embed="rId5">
            <a:alphaModFix/>
          </a:blip>
          <a:srcRect/>
          <a:stretch/>
        </p:blipFill>
        <p:spPr>
          <a:xfrm>
            <a:off x="47627" y="-85724"/>
            <a:ext cx="2631232" cy="1248264"/>
          </a:xfrm>
          <a:prstGeom prst="rect">
            <a:avLst/>
          </a:prstGeom>
          <a:noFill/>
          <a:ln>
            <a:noFill/>
          </a:ln>
        </p:spPr>
      </p:pic>
      <p:sp>
        <p:nvSpPr>
          <p:cNvPr id="2" name="Google Shape;111;p3">
            <a:extLst>
              <a:ext uri="{FF2B5EF4-FFF2-40B4-BE49-F238E27FC236}">
                <a16:creationId xmlns:a16="http://schemas.microsoft.com/office/drawing/2014/main" id="{5D8585CB-D6A5-83EA-D1B1-BD04AC74345A}"/>
              </a:ext>
            </a:extLst>
          </p:cNvPr>
          <p:cNvSpPr txBox="1"/>
          <p:nvPr/>
        </p:nvSpPr>
        <p:spPr>
          <a:xfrm>
            <a:off x="531393" y="2412883"/>
            <a:ext cx="9890900" cy="1173053"/>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500"/>
              </a:spcBef>
              <a:spcAft>
                <a:spcPts val="0"/>
              </a:spcAft>
              <a:buClr>
                <a:srgbClr val="000000"/>
              </a:buClr>
              <a:buSzPts val="1800"/>
              <a:buFont typeface="Arial"/>
              <a:buNone/>
            </a:pPr>
            <a:r>
              <a:rPr lang="en-GB" sz="1800" b="0" i="1" u="none" strike="noStrike" cap="none" dirty="0">
                <a:solidFill>
                  <a:schemeClr val="dk1"/>
                </a:solidFill>
                <a:latin typeface="Sen"/>
                <a:ea typeface="Sen"/>
                <a:cs typeface="Sen"/>
                <a:sym typeface="Sen"/>
              </a:rPr>
              <a:t>Task 8.6:</a:t>
            </a:r>
            <a:r>
              <a:rPr lang="en-GB" sz="1800" i="1" dirty="0">
                <a:solidFill>
                  <a:schemeClr val="dk1"/>
                </a:solidFill>
                <a:latin typeface="Sen"/>
                <a:ea typeface="Sen"/>
                <a:cs typeface="Sen"/>
                <a:sym typeface="Sen"/>
              </a:rPr>
              <a:t> </a:t>
            </a:r>
            <a:r>
              <a:rPr lang="en-US" sz="1800" i="1" dirty="0">
                <a:solidFill>
                  <a:schemeClr val="dk1"/>
                </a:solidFill>
                <a:latin typeface="Sen"/>
              </a:rPr>
              <a:t>Support the CSs collect the relevant scenario data</a:t>
            </a:r>
          </a:p>
          <a:p>
            <a:pPr lvl="0">
              <a:lnSpc>
                <a:spcPct val="107000"/>
              </a:lnSpc>
              <a:spcBef>
                <a:spcPts val="500"/>
              </a:spcBef>
              <a:buSzPts val="1800"/>
            </a:pPr>
            <a:r>
              <a:rPr lang="sv-SE" sz="1800" b="1" u="sng" dirty="0">
                <a:solidFill>
                  <a:schemeClr val="dk1"/>
                </a:solidFill>
                <a:latin typeface="Sen"/>
                <a:ea typeface="Sen"/>
                <a:cs typeface="Sen"/>
                <a:sym typeface="Sen"/>
              </a:rPr>
              <a:t>Quantitative model (only Barcelona – blue therapies):</a:t>
            </a:r>
            <a:endParaRPr lang="sv-SE" sz="1800" b="1" dirty="0">
              <a:solidFill>
                <a:schemeClr val="dk1"/>
              </a:solidFill>
              <a:latin typeface="Sen"/>
              <a:ea typeface="Sen"/>
              <a:cs typeface="Sen"/>
              <a:sym typeface="Sen"/>
            </a:endParaRPr>
          </a:p>
          <a:p>
            <a:pPr lvl="0">
              <a:lnSpc>
                <a:spcPct val="107000"/>
              </a:lnSpc>
              <a:spcBef>
                <a:spcPts val="500"/>
              </a:spcBef>
              <a:buSzPts val="1800"/>
            </a:pPr>
            <a:endParaRPr lang="sv-SE" sz="1800" dirty="0">
              <a:solidFill>
                <a:schemeClr val="dk1"/>
              </a:solidFill>
              <a:latin typeface="Sen"/>
              <a:ea typeface="Sen"/>
              <a:cs typeface="Sen"/>
              <a:sym typeface="Sen"/>
            </a:endParaRPr>
          </a:p>
          <a:p>
            <a:pPr lvl="0">
              <a:lnSpc>
                <a:spcPct val="107000"/>
              </a:lnSpc>
              <a:spcBef>
                <a:spcPts val="500"/>
              </a:spcBef>
              <a:buSzPts val="1800"/>
            </a:pPr>
            <a:endParaRPr lang="sv-SE" sz="1800" dirty="0">
              <a:solidFill>
                <a:schemeClr val="dk1"/>
              </a:solidFill>
              <a:latin typeface="Sen"/>
              <a:ea typeface="Sen"/>
              <a:cs typeface="Sen"/>
              <a:sym typeface="Sen"/>
            </a:endParaRPr>
          </a:p>
          <a:p>
            <a:pPr marL="285750" lvl="0" indent="-285750">
              <a:lnSpc>
                <a:spcPct val="107000"/>
              </a:lnSpc>
              <a:spcBef>
                <a:spcPts val="500"/>
              </a:spcBef>
              <a:buSzPts val="1800"/>
              <a:buFont typeface="Arial" panose="020B0604020202020204" pitchFamily="34" charset="0"/>
              <a:buChar char="•"/>
            </a:pPr>
            <a:endParaRPr lang="en-US" sz="1800" dirty="0">
              <a:solidFill>
                <a:schemeClr val="dk1"/>
              </a:solidFill>
              <a:highlight>
                <a:srgbClr val="FFFF00"/>
              </a:highlight>
              <a:latin typeface="Sen"/>
            </a:endParaRPr>
          </a:p>
          <a:p>
            <a:pPr marL="285750" lvl="0" indent="-285750">
              <a:lnSpc>
                <a:spcPct val="107000"/>
              </a:lnSpc>
              <a:spcBef>
                <a:spcPts val="500"/>
              </a:spcBef>
              <a:buSzPts val="1800"/>
              <a:buFont typeface="Arial" panose="020B0604020202020204" pitchFamily="34" charset="0"/>
              <a:buChar char="•"/>
            </a:pPr>
            <a:endParaRPr lang="en-US" sz="1800" dirty="0">
              <a:solidFill>
                <a:schemeClr val="dk1"/>
              </a:solidFill>
              <a:highlight>
                <a:srgbClr val="FFFF00"/>
              </a:highlight>
              <a:latin typeface="Sen"/>
            </a:endParaRPr>
          </a:p>
          <a:p>
            <a:pPr marL="285750" marR="0" lvl="0" indent="-285750" algn="l" rtl="0">
              <a:lnSpc>
                <a:spcPct val="107000"/>
              </a:lnSpc>
              <a:spcBef>
                <a:spcPts val="500"/>
              </a:spcBef>
              <a:spcAft>
                <a:spcPts val="0"/>
              </a:spcAft>
              <a:buClr>
                <a:srgbClr val="000000"/>
              </a:buClr>
              <a:buSzPts val="1800"/>
              <a:buFont typeface="Arial" panose="020B0604020202020204" pitchFamily="34" charset="0"/>
              <a:buChar char="•"/>
            </a:pPr>
            <a:endParaRPr sz="1800" b="0" i="0" u="none" strike="noStrike" cap="none" dirty="0">
              <a:solidFill>
                <a:schemeClr val="dk1"/>
              </a:solidFill>
              <a:highlight>
                <a:srgbClr val="FFFF00"/>
              </a:highlight>
              <a:latin typeface="Sen"/>
              <a:ea typeface="Sen"/>
              <a:cs typeface="Sen"/>
              <a:sym typeface="Sen"/>
            </a:endParaRPr>
          </a:p>
          <a:p>
            <a:pPr marL="914400" marR="0" lvl="1" indent="-342900" algn="l" rtl="0">
              <a:lnSpc>
                <a:spcPct val="107000"/>
              </a:lnSpc>
              <a:spcBef>
                <a:spcPts val="500"/>
              </a:spcBef>
              <a:spcAft>
                <a:spcPts val="0"/>
              </a:spcAft>
              <a:buClr>
                <a:schemeClr val="dk1"/>
              </a:buClr>
              <a:buSzPts val="1800"/>
              <a:buFont typeface="Calibri"/>
              <a:buNone/>
            </a:pPr>
            <a:endParaRPr sz="1800" b="0" i="0" u="none" strike="noStrike" cap="none" dirty="0">
              <a:solidFill>
                <a:schemeClr val="dk1"/>
              </a:solidFill>
              <a:highlight>
                <a:srgbClr val="FFFF00"/>
              </a:highlight>
              <a:latin typeface="Sen"/>
              <a:ea typeface="Sen"/>
              <a:cs typeface="Sen"/>
              <a:sym typeface="Sen"/>
            </a:endParaRPr>
          </a:p>
        </p:txBody>
      </p:sp>
      <p:graphicFrame>
        <p:nvGraphicFramePr>
          <p:cNvPr id="6" name="Tabla 5">
            <a:extLst>
              <a:ext uri="{FF2B5EF4-FFF2-40B4-BE49-F238E27FC236}">
                <a16:creationId xmlns:a16="http://schemas.microsoft.com/office/drawing/2014/main" id="{4A7DE948-D31E-119B-4668-5275E8E38216}"/>
              </a:ext>
            </a:extLst>
          </p:cNvPr>
          <p:cNvGraphicFramePr>
            <a:graphicFrameLocks noGrp="1"/>
          </p:cNvGraphicFramePr>
          <p:nvPr/>
        </p:nvGraphicFramePr>
        <p:xfrm>
          <a:off x="1009402" y="3197325"/>
          <a:ext cx="7415255" cy="3339267"/>
        </p:xfrm>
        <a:graphic>
          <a:graphicData uri="http://schemas.openxmlformats.org/drawingml/2006/table">
            <a:tbl>
              <a:tblPr firstRow="1" bandRow="1">
                <a:tableStyleId>{5C22544A-7EE6-4342-B048-85BDC9FD1C3A}</a:tableStyleId>
              </a:tblPr>
              <a:tblGrid>
                <a:gridCol w="1830024">
                  <a:extLst>
                    <a:ext uri="{9D8B030D-6E8A-4147-A177-3AD203B41FA5}">
                      <a16:colId xmlns:a16="http://schemas.microsoft.com/office/drawing/2014/main" val="107039786"/>
                    </a:ext>
                  </a:extLst>
                </a:gridCol>
                <a:gridCol w="2528699">
                  <a:extLst>
                    <a:ext uri="{9D8B030D-6E8A-4147-A177-3AD203B41FA5}">
                      <a16:colId xmlns:a16="http://schemas.microsoft.com/office/drawing/2014/main" val="1725609483"/>
                    </a:ext>
                  </a:extLst>
                </a:gridCol>
                <a:gridCol w="1414961">
                  <a:extLst>
                    <a:ext uri="{9D8B030D-6E8A-4147-A177-3AD203B41FA5}">
                      <a16:colId xmlns:a16="http://schemas.microsoft.com/office/drawing/2014/main" val="1684282061"/>
                    </a:ext>
                  </a:extLst>
                </a:gridCol>
                <a:gridCol w="1641571">
                  <a:extLst>
                    <a:ext uri="{9D8B030D-6E8A-4147-A177-3AD203B41FA5}">
                      <a16:colId xmlns:a16="http://schemas.microsoft.com/office/drawing/2014/main" val="283199729"/>
                    </a:ext>
                  </a:extLst>
                </a:gridCol>
              </a:tblGrid>
              <a:tr h="477568">
                <a:tc>
                  <a:txBody>
                    <a:bodyPr/>
                    <a:lstStyle/>
                    <a:p>
                      <a:pPr algn="ctr">
                        <a:spcBef>
                          <a:spcPts val="600"/>
                        </a:spcBef>
                      </a:pPr>
                      <a:r>
                        <a:rPr lang="es-ES" dirty="0" err="1">
                          <a:latin typeface="Sen" panose="020B0604020202020204" charset="0"/>
                        </a:rPr>
                        <a:t>Steps</a:t>
                      </a:r>
                      <a:endParaRPr lang="es-ES" dirty="0">
                        <a:latin typeface="Sen" panose="020B0604020202020204" charset="0"/>
                      </a:endParaRPr>
                    </a:p>
                  </a:txBody>
                  <a:tcPr/>
                </a:tc>
                <a:tc>
                  <a:txBody>
                    <a:bodyPr/>
                    <a:lstStyle/>
                    <a:p>
                      <a:pPr algn="ctr">
                        <a:spcBef>
                          <a:spcPts val="600"/>
                        </a:spcBef>
                      </a:pPr>
                      <a:r>
                        <a:rPr lang="es-ES" dirty="0" err="1">
                          <a:latin typeface="Sen" panose="020B0604020202020204" charset="0"/>
                        </a:rPr>
                        <a:t>Objective</a:t>
                      </a:r>
                      <a:endParaRPr lang="es-ES" dirty="0">
                        <a:latin typeface="Sen" panose="020B0604020202020204" charset="0"/>
                      </a:endParaRPr>
                    </a:p>
                  </a:txBody>
                  <a:tcPr/>
                </a:tc>
                <a:tc>
                  <a:txBody>
                    <a:bodyPr/>
                    <a:lstStyle/>
                    <a:p>
                      <a:pPr algn="ctr">
                        <a:spcBef>
                          <a:spcPts val="600"/>
                        </a:spcBef>
                      </a:pPr>
                      <a:r>
                        <a:rPr lang="es-ES" dirty="0" err="1">
                          <a:latin typeface="Sen" panose="020B0604020202020204" charset="0"/>
                        </a:rPr>
                        <a:t>Participants</a:t>
                      </a:r>
                      <a:endParaRPr lang="es-ES" dirty="0">
                        <a:latin typeface="Sen" panose="020B0604020202020204" charset="0"/>
                      </a:endParaRPr>
                    </a:p>
                  </a:txBody>
                  <a:tcPr/>
                </a:tc>
                <a:tc>
                  <a:txBody>
                    <a:bodyPr/>
                    <a:lstStyle/>
                    <a:p>
                      <a:pPr algn="ctr">
                        <a:spcBef>
                          <a:spcPts val="600"/>
                        </a:spcBef>
                      </a:pPr>
                      <a:r>
                        <a:rPr lang="es-ES" dirty="0">
                          <a:latin typeface="Sen" panose="020B0604020202020204" charset="0"/>
                        </a:rPr>
                        <a:t>Barcelona</a:t>
                      </a:r>
                    </a:p>
                  </a:txBody>
                  <a:tcPr/>
                </a:tc>
                <a:extLst>
                  <a:ext uri="{0D108BD9-81ED-4DB2-BD59-A6C34878D82A}">
                    <a16:rowId xmlns:a16="http://schemas.microsoft.com/office/drawing/2014/main" val="668430354"/>
                  </a:ext>
                </a:extLst>
              </a:tr>
              <a:tr h="731842">
                <a:tc>
                  <a:txBody>
                    <a:bodyPr/>
                    <a:lstStyle/>
                    <a:p>
                      <a:r>
                        <a:rPr lang="es-ES" b="1" dirty="0" err="1">
                          <a:latin typeface="Sen" panose="020B0604020202020204" charset="0"/>
                        </a:rPr>
                        <a:t>Internal</a:t>
                      </a:r>
                      <a:r>
                        <a:rPr lang="es-ES" b="1" dirty="0">
                          <a:latin typeface="Sen" panose="020B0604020202020204" charset="0"/>
                        </a:rPr>
                        <a:t> workshop</a:t>
                      </a: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s-ES" dirty="0" err="1">
                          <a:latin typeface="Sen" panose="020B0604020202020204" charset="0"/>
                        </a:rPr>
                        <a:t>Build</a:t>
                      </a:r>
                      <a:r>
                        <a:rPr lang="es-ES" dirty="0">
                          <a:latin typeface="Sen" panose="020B0604020202020204" charset="0"/>
                        </a:rPr>
                        <a:t> a Causal </a:t>
                      </a:r>
                      <a:r>
                        <a:rPr lang="es-ES" dirty="0" err="1">
                          <a:latin typeface="Sen" panose="020B0604020202020204" charset="0"/>
                        </a:rPr>
                        <a:t>Loop</a:t>
                      </a:r>
                      <a:r>
                        <a:rPr lang="es-ES" dirty="0">
                          <a:latin typeface="Sen" panose="020B0604020202020204" charset="0"/>
                        </a:rPr>
                        <a:t> </a:t>
                      </a:r>
                      <a:r>
                        <a:rPr lang="es-ES" dirty="0" err="1">
                          <a:latin typeface="Sen" panose="020B0604020202020204" charset="0"/>
                        </a:rPr>
                        <a:t>Diagram</a:t>
                      </a:r>
                      <a:endParaRPr lang="es-ES" dirty="0">
                        <a:latin typeface="Sen" panose="020B0604020202020204" charset="0"/>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s-ES" b="0" dirty="0">
                          <a:latin typeface="Sen" panose="020B0604020202020204" charset="0"/>
                        </a:rPr>
                        <a:t>AZTI</a:t>
                      </a:r>
                    </a:p>
                    <a:p>
                      <a:r>
                        <a:rPr lang="es-ES" b="0" dirty="0">
                          <a:latin typeface="Sen" panose="020B0604020202020204" charset="0"/>
                        </a:rPr>
                        <a:t>ISGLOBAL</a:t>
                      </a:r>
                      <a:endParaRPr lang="es-ES" dirty="0">
                        <a:latin typeface="Sen" panose="020B0604020202020204" charset="0"/>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dirty="0" err="1">
                          <a:latin typeface="Sen" panose="020B0604020202020204" charset="0"/>
                        </a:rPr>
                        <a:t>October</a:t>
                      </a:r>
                      <a:r>
                        <a:rPr lang="es-ES" dirty="0">
                          <a:latin typeface="Sen" panose="020B0604020202020204" charset="0"/>
                        </a:rPr>
                        <a:t> (date TBD)</a:t>
                      </a:r>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77606511"/>
                  </a:ext>
                </a:extLst>
              </a:tr>
              <a:tr h="1067506">
                <a:tc>
                  <a:txBody>
                    <a:bodyPr/>
                    <a:lstStyle/>
                    <a:p>
                      <a:r>
                        <a:rPr lang="es-ES" b="1" dirty="0" err="1">
                          <a:latin typeface="Sen" panose="020B0604020202020204" charset="0"/>
                        </a:rPr>
                        <a:t>Model</a:t>
                      </a:r>
                      <a:r>
                        <a:rPr lang="es-ES" b="1" dirty="0">
                          <a:latin typeface="Sen" panose="020B0604020202020204" charset="0"/>
                        </a:rPr>
                        <a:t> </a:t>
                      </a:r>
                      <a:r>
                        <a:rPr lang="es-ES" b="1" dirty="0" err="1">
                          <a:latin typeface="Sen" panose="020B0604020202020204" charset="0"/>
                        </a:rPr>
                        <a:t>building</a:t>
                      </a:r>
                      <a:r>
                        <a:rPr lang="es-ES" b="1" dirty="0">
                          <a:latin typeface="Sen" panose="020B0604020202020204" charset="0"/>
                        </a:rPr>
                        <a:t>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dirty="0" err="1">
                          <a:latin typeface="Sen" panose="020B0604020202020204" charset="0"/>
                        </a:rPr>
                        <a:t>Build</a:t>
                      </a:r>
                      <a:r>
                        <a:rPr lang="es-ES" dirty="0">
                          <a:latin typeface="Sen" panose="020B0604020202020204" charset="0"/>
                        </a:rPr>
                        <a:t> a </a:t>
                      </a:r>
                      <a:r>
                        <a:rPr lang="es-ES" dirty="0" err="1">
                          <a:latin typeface="Sen" panose="020B0604020202020204" charset="0"/>
                        </a:rPr>
                        <a:t>Bayesian</a:t>
                      </a:r>
                      <a:r>
                        <a:rPr lang="es-ES" dirty="0">
                          <a:latin typeface="Sen" panose="020B0604020202020204" charset="0"/>
                        </a:rPr>
                        <a:t> </a:t>
                      </a:r>
                      <a:r>
                        <a:rPr lang="es-ES" dirty="0" err="1">
                          <a:latin typeface="Sen" panose="020B0604020202020204" charset="0"/>
                        </a:rPr>
                        <a:t>belief</a:t>
                      </a:r>
                      <a:r>
                        <a:rPr lang="es-ES" dirty="0">
                          <a:latin typeface="Sen" panose="020B0604020202020204" charset="0"/>
                        </a:rPr>
                        <a:t> Network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b="0" dirty="0">
                          <a:latin typeface="Sen" panose="020B0604020202020204" charset="0"/>
                        </a:rPr>
                        <a:t>AZTI</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s-ES" b="1" dirty="0">
                        <a:latin typeface="Sen" panose="020B060402020202020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dirty="0">
                          <a:latin typeface="Sen" panose="020B0604020202020204" charset="0"/>
                        </a:rPr>
                        <a:t>Once the CLD </a:t>
                      </a:r>
                      <a:r>
                        <a:rPr lang="es-ES" dirty="0" err="1">
                          <a:latin typeface="Sen" panose="020B0604020202020204" charset="0"/>
                        </a:rPr>
                        <a:t>is</a:t>
                      </a:r>
                      <a:r>
                        <a:rPr lang="es-ES" dirty="0">
                          <a:latin typeface="Sen" panose="020B0604020202020204" charset="0"/>
                        </a:rPr>
                        <a:t> </a:t>
                      </a:r>
                      <a:r>
                        <a:rPr lang="es-ES" dirty="0" err="1">
                          <a:latin typeface="Sen" panose="020B0604020202020204" charset="0"/>
                        </a:rPr>
                        <a:t>completed</a:t>
                      </a:r>
                      <a:r>
                        <a:rPr lang="es-ES" dirty="0">
                          <a:latin typeface="Sen" panose="020B0604020202020204" charset="0"/>
                        </a:rPr>
                        <a:t> </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37644403"/>
                  </a:ext>
                </a:extLst>
              </a:tr>
              <a:tr h="1062351">
                <a:tc>
                  <a:txBody>
                    <a:bodyPr/>
                    <a:lstStyle/>
                    <a:p>
                      <a:r>
                        <a:rPr lang="es-ES" b="1" dirty="0" err="1">
                          <a:latin typeface="Sen" panose="020B0604020202020204" charset="0"/>
                        </a:rPr>
                        <a:t>Validation</a:t>
                      </a:r>
                      <a:r>
                        <a:rPr lang="es-ES" b="1" dirty="0">
                          <a:latin typeface="Sen" panose="020B0604020202020204" charset="0"/>
                        </a:rPr>
                        <a:t> and </a:t>
                      </a:r>
                      <a:r>
                        <a:rPr lang="es-ES" b="1" dirty="0" err="1">
                          <a:latin typeface="Sen" panose="020B0604020202020204" charset="0"/>
                        </a:rPr>
                        <a:t>scenario</a:t>
                      </a:r>
                      <a:r>
                        <a:rPr lang="es-ES" b="1" dirty="0">
                          <a:latin typeface="Sen" panose="020B0604020202020204" charset="0"/>
                        </a:rPr>
                        <a:t> </a:t>
                      </a:r>
                      <a:r>
                        <a:rPr lang="es-ES" b="1" dirty="0" err="1">
                          <a:latin typeface="Sen" panose="020B0604020202020204" charset="0"/>
                        </a:rPr>
                        <a:t>simulations</a:t>
                      </a:r>
                      <a:endParaRPr lang="es-ES" b="1" dirty="0">
                        <a:latin typeface="Sen" panose="020B060402020202020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dirty="0" err="1">
                          <a:latin typeface="Sen" panose="020B0604020202020204" charset="0"/>
                        </a:rPr>
                        <a:t>Validate</a:t>
                      </a:r>
                      <a:r>
                        <a:rPr lang="es-ES" dirty="0">
                          <a:latin typeface="Sen" panose="020B0604020202020204" charset="0"/>
                        </a:rPr>
                        <a:t> the </a:t>
                      </a:r>
                      <a:r>
                        <a:rPr lang="es-ES" dirty="0" err="1">
                          <a:latin typeface="Sen" panose="020B0604020202020204" charset="0"/>
                        </a:rPr>
                        <a:t>model</a:t>
                      </a:r>
                      <a:r>
                        <a:rPr lang="es-ES" dirty="0">
                          <a:latin typeface="Sen" panose="020B0604020202020204" charset="0"/>
                        </a:rPr>
                        <a:t> and test </a:t>
                      </a:r>
                      <a:r>
                        <a:rPr lang="es-ES" dirty="0" err="1">
                          <a:latin typeface="Sen" panose="020B0604020202020204" charset="0"/>
                        </a:rPr>
                        <a:t>how</a:t>
                      </a:r>
                      <a:r>
                        <a:rPr lang="es-ES" dirty="0">
                          <a:latin typeface="Sen" panose="020B0604020202020204" charset="0"/>
                        </a:rPr>
                        <a:t> </a:t>
                      </a:r>
                      <a:r>
                        <a:rPr lang="es-ES" dirty="0" err="1">
                          <a:latin typeface="Sen" panose="020B0604020202020204" charset="0"/>
                        </a:rPr>
                        <a:t>it</a:t>
                      </a:r>
                      <a:r>
                        <a:rPr lang="es-ES" dirty="0">
                          <a:latin typeface="Sen" panose="020B0604020202020204" charset="0"/>
                        </a:rPr>
                        <a:t> </a:t>
                      </a:r>
                      <a:r>
                        <a:rPr lang="es-ES" dirty="0" err="1">
                          <a:latin typeface="Sen" panose="020B0604020202020204" charset="0"/>
                        </a:rPr>
                        <a:t>develops</a:t>
                      </a:r>
                      <a:r>
                        <a:rPr lang="es-ES" dirty="0">
                          <a:latin typeface="Sen" panose="020B0604020202020204" charset="0"/>
                        </a:rPr>
                        <a:t> </a:t>
                      </a:r>
                      <a:r>
                        <a:rPr lang="es-ES" dirty="0" err="1">
                          <a:latin typeface="Sen" panose="020B0604020202020204" charset="0"/>
                        </a:rPr>
                        <a:t>under</a:t>
                      </a:r>
                      <a:r>
                        <a:rPr lang="es-ES" dirty="0">
                          <a:latin typeface="Sen" panose="020B0604020202020204" charset="0"/>
                        </a:rPr>
                        <a:t> </a:t>
                      </a:r>
                      <a:r>
                        <a:rPr lang="es-ES" dirty="0" err="1">
                          <a:latin typeface="Sen" panose="020B0604020202020204" charset="0"/>
                        </a:rPr>
                        <a:t>constrasting</a:t>
                      </a:r>
                      <a:r>
                        <a:rPr lang="es-ES" dirty="0">
                          <a:latin typeface="Sen" panose="020B0604020202020204" charset="0"/>
                        </a:rPr>
                        <a:t> </a:t>
                      </a:r>
                      <a:r>
                        <a:rPr lang="es-ES" dirty="0" err="1">
                          <a:latin typeface="Sen" panose="020B0604020202020204" charset="0"/>
                        </a:rPr>
                        <a:t>scenarios</a:t>
                      </a:r>
                      <a:endParaRPr lang="es-ES" dirty="0">
                        <a:latin typeface="Sen" panose="020B060402020202020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b="0" dirty="0">
                          <a:latin typeface="Sen" panose="020B0604020202020204" charset="0"/>
                        </a:rPr>
                        <a:t>AZTI</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b="0" dirty="0">
                          <a:latin typeface="Sen" panose="020B0604020202020204" charset="0"/>
                        </a:rPr>
                        <a:t>(ISGLOBAL)</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s-ES" dirty="0">
                        <a:latin typeface="Sen" panose="020B060402020202020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499424"/>
                  </a:ext>
                </a:extLst>
              </a:tr>
            </a:tbl>
          </a:graphicData>
        </a:graphic>
      </p:graphicFrame>
    </p:spTree>
    <p:extLst>
      <p:ext uri="{BB962C8B-B14F-4D97-AF65-F5344CB8AC3E}">
        <p14:creationId xmlns:p14="http://schemas.microsoft.com/office/powerpoint/2010/main" val="3999322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4"/>
          <p:cNvSpPr txBox="1">
            <a:spLocks noGrp="1"/>
          </p:cNvSpPr>
          <p:nvPr>
            <p:ph type="ctrTitle"/>
          </p:nvPr>
        </p:nvSpPr>
        <p:spPr>
          <a:xfrm>
            <a:off x="887650" y="1082303"/>
            <a:ext cx="9144000" cy="1091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AFD7"/>
              </a:buClr>
              <a:buSzPts val="3600"/>
              <a:buFont typeface="Sen"/>
              <a:buNone/>
            </a:pPr>
            <a:r>
              <a:rPr lang="sv-SE" sz="3600" b="1" dirty="0">
                <a:solidFill>
                  <a:srgbClr val="00AFD7"/>
                </a:solidFill>
                <a:latin typeface="Sen"/>
                <a:ea typeface="Sen"/>
                <a:cs typeface="Sen"/>
                <a:sym typeface="Sen"/>
              </a:rPr>
              <a:t>Upcoming challenges</a:t>
            </a:r>
            <a:endParaRPr sz="3600" dirty="0"/>
          </a:p>
        </p:txBody>
      </p:sp>
      <p:sp>
        <p:nvSpPr>
          <p:cNvPr id="123" name="Google Shape;123;p4"/>
          <p:cNvSpPr txBox="1"/>
          <p:nvPr/>
        </p:nvSpPr>
        <p:spPr>
          <a:xfrm>
            <a:off x="631621" y="2472528"/>
            <a:ext cx="11058934" cy="3869278"/>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500"/>
              </a:spcBef>
              <a:spcAft>
                <a:spcPts val="0"/>
              </a:spcAft>
              <a:buClr>
                <a:srgbClr val="000000"/>
              </a:buClr>
              <a:buSzPts val="1800"/>
              <a:buFont typeface="Arial"/>
              <a:buNone/>
            </a:pPr>
            <a:r>
              <a:rPr lang="sv-SE" sz="1800" b="1" u="sng" dirty="0">
                <a:solidFill>
                  <a:schemeClr val="dk1"/>
                </a:solidFill>
                <a:latin typeface="Sen"/>
                <a:ea typeface="Sen"/>
                <a:cs typeface="Sen"/>
                <a:sym typeface="Sen"/>
              </a:rPr>
              <a:t>Task 8.7. Data analysis </a:t>
            </a:r>
          </a:p>
          <a:p>
            <a:pPr marL="0" marR="0" lvl="0" indent="0" algn="l" rtl="0">
              <a:lnSpc>
                <a:spcPct val="107000"/>
              </a:lnSpc>
              <a:spcBef>
                <a:spcPts val="500"/>
              </a:spcBef>
              <a:spcAft>
                <a:spcPts val="0"/>
              </a:spcAft>
              <a:buClr>
                <a:srgbClr val="000000"/>
              </a:buClr>
              <a:buSzPts val="1800"/>
              <a:buFont typeface="Arial"/>
              <a:buNone/>
            </a:pPr>
            <a:endParaRPr lang="sv-SE" sz="1800" u="sng" dirty="0">
              <a:solidFill>
                <a:schemeClr val="dk1"/>
              </a:solidFill>
              <a:latin typeface="Sen"/>
              <a:ea typeface="Sen"/>
              <a:cs typeface="Sen"/>
              <a:sym typeface="Sen"/>
            </a:endParaRPr>
          </a:p>
          <a:p>
            <a:pPr marL="0" marR="0" lvl="0" indent="0" algn="l" rtl="0">
              <a:lnSpc>
                <a:spcPct val="107000"/>
              </a:lnSpc>
              <a:spcBef>
                <a:spcPts val="500"/>
              </a:spcBef>
              <a:spcAft>
                <a:spcPts val="0"/>
              </a:spcAft>
              <a:buClr>
                <a:srgbClr val="000000"/>
              </a:buClr>
              <a:buSzPts val="1800"/>
              <a:buFont typeface="Arial"/>
              <a:buNone/>
            </a:pPr>
            <a:r>
              <a:rPr lang="sv-SE" sz="1800" u="sng" dirty="0">
                <a:solidFill>
                  <a:schemeClr val="dk1"/>
                </a:solidFill>
                <a:latin typeface="Sen"/>
                <a:ea typeface="Sen"/>
                <a:cs typeface="Sen"/>
                <a:sym typeface="Sen"/>
              </a:rPr>
              <a:t>Semi-quantitative models</a:t>
            </a:r>
          </a:p>
          <a:p>
            <a:pPr marL="285750" marR="0" lvl="0" indent="-285750" algn="l" rtl="0">
              <a:lnSpc>
                <a:spcPct val="107000"/>
              </a:lnSpc>
              <a:spcBef>
                <a:spcPts val="500"/>
              </a:spcBef>
              <a:spcAft>
                <a:spcPts val="0"/>
              </a:spcAft>
              <a:buClr>
                <a:srgbClr val="000000"/>
              </a:buClr>
              <a:buSzPts val="1800"/>
              <a:buFont typeface="Arial" panose="020B0604020202020204" pitchFamily="34" charset="0"/>
              <a:buChar char="•"/>
            </a:pPr>
            <a:r>
              <a:rPr lang="sv-SE" sz="1800" dirty="0">
                <a:solidFill>
                  <a:schemeClr val="dk1"/>
                </a:solidFill>
                <a:latin typeface="Sen"/>
                <a:ea typeface="Sen"/>
                <a:cs typeface="Sen"/>
                <a:sym typeface="Sen"/>
              </a:rPr>
              <a:t>Questionnaire responses AND Workshop transcriptions </a:t>
            </a:r>
            <a:r>
              <a:rPr lang="sv-SE" sz="1800" dirty="0">
                <a:solidFill>
                  <a:schemeClr val="dk1"/>
                </a:solidFill>
                <a:latin typeface="Sen"/>
                <a:ea typeface="Sen"/>
                <a:cs typeface="Sen"/>
                <a:sym typeface="Wingdings" panose="05000000000000000000" pitchFamily="2" charset="2"/>
              </a:rPr>
              <a:t> T</a:t>
            </a:r>
            <a:r>
              <a:rPr lang="sv-SE" sz="1800" dirty="0">
                <a:solidFill>
                  <a:schemeClr val="dk1"/>
                </a:solidFill>
                <a:latin typeface="Sen"/>
                <a:ea typeface="Sen"/>
                <a:cs typeface="Sen"/>
                <a:sym typeface="Sen"/>
              </a:rPr>
              <a:t>ranslation to English</a:t>
            </a:r>
          </a:p>
          <a:p>
            <a:pPr marR="0" lvl="0" algn="l" rtl="0">
              <a:lnSpc>
                <a:spcPct val="107000"/>
              </a:lnSpc>
              <a:spcBef>
                <a:spcPts val="500"/>
              </a:spcBef>
              <a:spcAft>
                <a:spcPts val="0"/>
              </a:spcAft>
              <a:buClr>
                <a:srgbClr val="000000"/>
              </a:buClr>
              <a:buSzPts val="1800"/>
            </a:pPr>
            <a:endParaRPr lang="sv-SE" sz="1800" dirty="0">
              <a:solidFill>
                <a:schemeClr val="dk1"/>
              </a:solidFill>
              <a:latin typeface="Sen"/>
              <a:ea typeface="Sen"/>
              <a:cs typeface="Sen"/>
              <a:sym typeface="Sen"/>
            </a:endParaRPr>
          </a:p>
          <a:p>
            <a:pPr marL="0" marR="0" lvl="0" indent="0" algn="l" rtl="0">
              <a:lnSpc>
                <a:spcPct val="107000"/>
              </a:lnSpc>
              <a:spcBef>
                <a:spcPts val="500"/>
              </a:spcBef>
              <a:spcAft>
                <a:spcPts val="0"/>
              </a:spcAft>
              <a:buClr>
                <a:srgbClr val="000000"/>
              </a:buClr>
              <a:buSzPts val="1800"/>
              <a:buFont typeface="Arial"/>
              <a:buNone/>
            </a:pPr>
            <a:r>
              <a:rPr lang="sv-SE" sz="1800" u="sng" dirty="0">
                <a:solidFill>
                  <a:schemeClr val="dk1"/>
                </a:solidFill>
                <a:latin typeface="Sen"/>
                <a:ea typeface="Sen"/>
                <a:cs typeface="Sen"/>
                <a:sym typeface="Sen"/>
              </a:rPr>
              <a:t>Quantitative model</a:t>
            </a:r>
          </a:p>
          <a:p>
            <a:pPr marL="285750" marR="0" lvl="0" indent="-285750" algn="l" rtl="0">
              <a:lnSpc>
                <a:spcPct val="107000"/>
              </a:lnSpc>
              <a:spcBef>
                <a:spcPts val="500"/>
              </a:spcBef>
              <a:spcAft>
                <a:spcPts val="0"/>
              </a:spcAft>
              <a:buClr>
                <a:srgbClr val="000000"/>
              </a:buClr>
              <a:buSzPts val="1800"/>
              <a:buFont typeface="Arial" panose="020B0604020202020204" pitchFamily="34" charset="0"/>
              <a:buChar char="•"/>
            </a:pPr>
            <a:r>
              <a:rPr lang="sv-SE" sz="1800" dirty="0">
                <a:solidFill>
                  <a:schemeClr val="dk1"/>
                </a:solidFill>
                <a:latin typeface="Sen"/>
                <a:ea typeface="Sen"/>
                <a:cs typeface="Sen"/>
                <a:sym typeface="Sen"/>
              </a:rPr>
              <a:t>Changed to BBN to reduce complexity and ISGlobal/RH burden</a:t>
            </a:r>
          </a:p>
          <a:p>
            <a:pPr marL="285750" marR="0" lvl="0" indent="-285750" algn="l" rtl="0">
              <a:lnSpc>
                <a:spcPct val="107000"/>
              </a:lnSpc>
              <a:spcBef>
                <a:spcPts val="500"/>
              </a:spcBef>
              <a:spcAft>
                <a:spcPts val="0"/>
              </a:spcAft>
              <a:buClr>
                <a:srgbClr val="000000"/>
              </a:buClr>
              <a:buSzPts val="1800"/>
              <a:buFont typeface="Arial" panose="020B0604020202020204" pitchFamily="34" charset="0"/>
              <a:buChar char="•"/>
            </a:pPr>
            <a:r>
              <a:rPr lang="sv-SE" sz="1800" dirty="0">
                <a:solidFill>
                  <a:schemeClr val="dk1"/>
                </a:solidFill>
                <a:latin typeface="Sen"/>
                <a:ea typeface="Sen"/>
                <a:cs typeface="Sen"/>
                <a:sym typeface="Sen"/>
              </a:rPr>
              <a:t>Need to develop the CLD asap so our modellers can start building a first sketch and running simulations </a:t>
            </a:r>
            <a:r>
              <a:rPr lang="sv-SE" sz="1800" dirty="0">
                <a:solidFill>
                  <a:schemeClr val="dk1"/>
                </a:solidFill>
                <a:latin typeface="Sen"/>
                <a:ea typeface="Sen"/>
                <a:cs typeface="Sen"/>
                <a:sym typeface="Wingdings" panose="05000000000000000000" pitchFamily="2" charset="2"/>
              </a:rPr>
              <a:t> 8 months to complete the whole analysis!!!</a:t>
            </a:r>
            <a:endParaRPr lang="sv-SE" sz="1800" dirty="0">
              <a:solidFill>
                <a:schemeClr val="dk1"/>
              </a:solidFill>
              <a:latin typeface="Sen"/>
              <a:ea typeface="Sen"/>
              <a:cs typeface="Sen"/>
              <a:sym typeface="Sen"/>
            </a:endParaRPr>
          </a:p>
          <a:p>
            <a:pPr marL="914400" marR="0" lvl="1" indent="-342900" algn="l" rtl="0">
              <a:lnSpc>
                <a:spcPct val="107000"/>
              </a:lnSpc>
              <a:spcBef>
                <a:spcPts val="500"/>
              </a:spcBef>
              <a:spcAft>
                <a:spcPts val="0"/>
              </a:spcAft>
              <a:buClr>
                <a:schemeClr val="dk1"/>
              </a:buClr>
              <a:buSzPts val="1800"/>
              <a:buFont typeface="Calibri"/>
              <a:buNone/>
            </a:pPr>
            <a:endParaRPr sz="1800" b="0" i="0" u="none" strike="noStrike" cap="none" dirty="0">
              <a:solidFill>
                <a:schemeClr val="dk1"/>
              </a:solidFill>
              <a:latin typeface="Sen"/>
              <a:ea typeface="Sen"/>
              <a:cs typeface="Sen"/>
              <a:sym typeface="Sen"/>
            </a:endParaRPr>
          </a:p>
          <a:p>
            <a:pPr marL="914400" marR="0" lvl="1" indent="-342900" algn="l" rtl="0">
              <a:lnSpc>
                <a:spcPct val="107000"/>
              </a:lnSpc>
              <a:spcBef>
                <a:spcPts val="500"/>
              </a:spcBef>
              <a:spcAft>
                <a:spcPts val="0"/>
              </a:spcAft>
              <a:buClr>
                <a:schemeClr val="dk1"/>
              </a:buClr>
              <a:buSzPts val="1800"/>
              <a:buFont typeface="Calibri"/>
              <a:buNone/>
            </a:pPr>
            <a:endParaRPr sz="1800" b="0" i="0" u="none" strike="noStrike" cap="none" dirty="0">
              <a:solidFill>
                <a:schemeClr val="dk1"/>
              </a:solidFill>
              <a:latin typeface="Sen"/>
              <a:ea typeface="Sen"/>
              <a:cs typeface="Sen"/>
              <a:sym typeface="Sen"/>
            </a:endParaRPr>
          </a:p>
        </p:txBody>
      </p:sp>
      <p:sp>
        <p:nvSpPr>
          <p:cNvPr id="124" name="Google Shape;124;p4"/>
          <p:cNvSpPr/>
          <p:nvPr/>
        </p:nvSpPr>
        <p:spPr>
          <a:xfrm>
            <a:off x="0" y="6725572"/>
            <a:ext cx="6096000" cy="132300"/>
          </a:xfrm>
          <a:prstGeom prst="rect">
            <a:avLst/>
          </a:prstGeom>
          <a:solidFill>
            <a:srgbClr val="0047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5" name="Google Shape;125;p4"/>
          <p:cNvSpPr/>
          <p:nvPr/>
        </p:nvSpPr>
        <p:spPr>
          <a:xfrm>
            <a:off x="6096000" y="6725572"/>
            <a:ext cx="6096000" cy="13230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6" name="Google Shape;126;p4"/>
          <p:cNvSpPr/>
          <p:nvPr/>
        </p:nvSpPr>
        <p:spPr>
          <a:xfrm>
            <a:off x="0" y="6610265"/>
            <a:ext cx="12192000" cy="115200"/>
          </a:xfrm>
          <a:prstGeom prst="rect">
            <a:avLst/>
          </a:prstGeom>
          <a:solidFill>
            <a:srgbClr val="49B1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7" name="Google Shape;127;p4" descr="A flag with yellow stars in a circle&#10;&#10;Description automatically generated with low confidence"/>
          <p:cNvPicPr preferRelativeResize="0"/>
          <p:nvPr/>
        </p:nvPicPr>
        <p:blipFill rotWithShape="1">
          <a:blip r:embed="rId3">
            <a:alphaModFix/>
          </a:blip>
          <a:srcRect/>
          <a:stretch/>
        </p:blipFill>
        <p:spPr>
          <a:xfrm>
            <a:off x="9372661" y="300128"/>
            <a:ext cx="754544" cy="497999"/>
          </a:xfrm>
          <a:prstGeom prst="rect">
            <a:avLst/>
          </a:prstGeom>
          <a:noFill/>
          <a:ln>
            <a:noFill/>
          </a:ln>
        </p:spPr>
      </p:pic>
      <p:pic>
        <p:nvPicPr>
          <p:cNvPr id="128" name="Google Shape;128;p4" descr="A picture containing font, graphics, symbol, text&#10;&#10;Description automatically generated"/>
          <p:cNvPicPr preferRelativeResize="0"/>
          <p:nvPr/>
        </p:nvPicPr>
        <p:blipFill rotWithShape="1">
          <a:blip r:embed="rId4">
            <a:alphaModFix/>
          </a:blip>
          <a:srcRect/>
          <a:stretch/>
        </p:blipFill>
        <p:spPr>
          <a:xfrm>
            <a:off x="10422293" y="328322"/>
            <a:ext cx="1495593" cy="441612"/>
          </a:xfrm>
          <a:prstGeom prst="rect">
            <a:avLst/>
          </a:prstGeom>
          <a:noFill/>
          <a:ln>
            <a:noFill/>
          </a:ln>
        </p:spPr>
      </p:pic>
      <p:pic>
        <p:nvPicPr>
          <p:cNvPr id="129" name="Google Shape;129;p4"/>
          <p:cNvPicPr preferRelativeResize="0"/>
          <p:nvPr/>
        </p:nvPicPr>
        <p:blipFill rotWithShape="1">
          <a:blip r:embed="rId5">
            <a:alphaModFix/>
          </a:blip>
          <a:srcRect/>
          <a:stretch/>
        </p:blipFill>
        <p:spPr>
          <a:xfrm>
            <a:off x="47627" y="-85724"/>
            <a:ext cx="2631234" cy="1248264"/>
          </a:xfrm>
          <a:prstGeom prst="rect">
            <a:avLst/>
          </a:prstGeom>
          <a:noFill/>
          <a:ln>
            <a:noFill/>
          </a:ln>
        </p:spPr>
      </p:pic>
      <p:sp>
        <p:nvSpPr>
          <p:cNvPr id="2" name="Speech Bubble: Rectangle with Corners Rounded 1">
            <a:extLst>
              <a:ext uri="{FF2B5EF4-FFF2-40B4-BE49-F238E27FC236}">
                <a16:creationId xmlns:a16="http://schemas.microsoft.com/office/drawing/2014/main" id="{FE98F913-7418-F522-57E2-2CB1103FB0D2}"/>
              </a:ext>
            </a:extLst>
          </p:cNvPr>
          <p:cNvSpPr/>
          <p:nvPr/>
        </p:nvSpPr>
        <p:spPr>
          <a:xfrm>
            <a:off x="7666609" y="2599526"/>
            <a:ext cx="4166647" cy="742504"/>
          </a:xfrm>
          <a:prstGeom prst="wedgeRoundRectCallout">
            <a:avLst>
              <a:gd name="adj1" fmla="val -46102"/>
              <a:gd name="adj2" fmla="val 77941"/>
              <a:gd name="adj3" fmla="val 16667"/>
            </a:avLst>
          </a:prstGeom>
          <a:solidFill>
            <a:srgbClr val="00476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07000"/>
              </a:lnSpc>
              <a:spcBef>
                <a:spcPts val="500"/>
              </a:spcBef>
              <a:buSzPts val="1800"/>
            </a:pPr>
            <a:r>
              <a:rPr lang="sv-SE" dirty="0">
                <a:solidFill>
                  <a:schemeClr val="bg1"/>
                </a:solidFill>
                <a:latin typeface="Sen"/>
                <a:ea typeface="Sen"/>
                <a:cs typeface="Sen"/>
                <a:sym typeface="Wingdings" panose="05000000000000000000" pitchFamily="2" charset="2"/>
              </a:rPr>
              <a:t>We need the support from local partners UniPd/Etifor +</a:t>
            </a:r>
            <a:r>
              <a:rPr lang="sv-SE" dirty="0">
                <a:solidFill>
                  <a:schemeClr val="bg1"/>
                </a:solidFill>
                <a:latin typeface="Sen"/>
                <a:ea typeface="Sen"/>
                <a:cs typeface="Sen"/>
                <a:sym typeface="Sen"/>
              </a:rPr>
              <a:t> UniVie/PMU</a:t>
            </a:r>
          </a:p>
        </p:txBody>
      </p:sp>
      <p:sp>
        <p:nvSpPr>
          <p:cNvPr id="3" name="Speech Bubble: Rectangle with Corners Rounded 1">
            <a:extLst>
              <a:ext uri="{FF2B5EF4-FFF2-40B4-BE49-F238E27FC236}">
                <a16:creationId xmlns:a16="http://schemas.microsoft.com/office/drawing/2014/main" id="{DF024C4B-0DE1-BFF5-3EC5-B5F4A0E24867}"/>
              </a:ext>
            </a:extLst>
          </p:cNvPr>
          <p:cNvSpPr/>
          <p:nvPr/>
        </p:nvSpPr>
        <p:spPr>
          <a:xfrm>
            <a:off x="7393732" y="5726300"/>
            <a:ext cx="4166647" cy="742504"/>
          </a:xfrm>
          <a:prstGeom prst="wedgeRoundRectCallout">
            <a:avLst>
              <a:gd name="adj1" fmla="val -47989"/>
              <a:gd name="adj2" fmla="val -75667"/>
              <a:gd name="adj3" fmla="val 16667"/>
            </a:avLst>
          </a:prstGeom>
          <a:solidFill>
            <a:srgbClr val="00476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07000"/>
              </a:lnSpc>
              <a:spcBef>
                <a:spcPts val="500"/>
              </a:spcBef>
              <a:buSzPts val="1800"/>
            </a:pPr>
            <a:r>
              <a:rPr lang="sv-SE" dirty="0">
                <a:solidFill>
                  <a:schemeClr val="bg1"/>
                </a:solidFill>
                <a:latin typeface="Sen"/>
                <a:ea typeface="Sen"/>
                <a:cs typeface="Sen"/>
                <a:sym typeface="Wingdings" panose="05000000000000000000" pitchFamily="2" charset="2"/>
              </a:rPr>
              <a:t>We need the support from ISGlobal</a:t>
            </a:r>
            <a:endParaRPr lang="sv-SE" dirty="0">
              <a:solidFill>
                <a:schemeClr val="bg1"/>
              </a:solidFill>
              <a:latin typeface="Sen"/>
              <a:ea typeface="Sen"/>
              <a:cs typeface="Sen"/>
              <a:sym typeface="Se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5"/>
          <p:cNvSpPr txBox="1">
            <a:spLocks noGrp="1"/>
          </p:cNvSpPr>
          <p:nvPr>
            <p:ph type="ctrTitle"/>
          </p:nvPr>
        </p:nvSpPr>
        <p:spPr>
          <a:xfrm>
            <a:off x="887650" y="1082303"/>
            <a:ext cx="9144000" cy="1091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AFD7"/>
              </a:buClr>
              <a:buSzPts val="3600"/>
              <a:buFont typeface="Sen"/>
              <a:buNone/>
            </a:pPr>
            <a:r>
              <a:rPr lang="sv-SE" sz="3600" b="1" dirty="0">
                <a:solidFill>
                  <a:srgbClr val="00AFD7"/>
                </a:solidFill>
                <a:latin typeface="Sen"/>
                <a:ea typeface="Sen"/>
                <a:cs typeface="Sen"/>
                <a:sym typeface="Sen"/>
              </a:rPr>
              <a:t>Publication ideas</a:t>
            </a:r>
            <a:br>
              <a:rPr lang="sv-SE" sz="3600" b="1" dirty="0">
                <a:solidFill>
                  <a:srgbClr val="00AFD7"/>
                </a:solidFill>
                <a:latin typeface="Sen"/>
                <a:ea typeface="Sen"/>
                <a:cs typeface="Sen"/>
                <a:sym typeface="Sen"/>
              </a:rPr>
            </a:br>
            <a:r>
              <a:rPr lang="sv-SE" sz="3600" b="1" dirty="0">
                <a:solidFill>
                  <a:srgbClr val="00AFD7"/>
                </a:solidFill>
                <a:latin typeface="Sen"/>
                <a:ea typeface="Sen"/>
                <a:cs typeface="Sen"/>
                <a:sym typeface="Sen"/>
              </a:rPr>
              <a:t>+ Needs for collaborations</a:t>
            </a:r>
            <a:endParaRPr sz="3600" dirty="0"/>
          </a:p>
        </p:txBody>
      </p:sp>
      <p:sp>
        <p:nvSpPr>
          <p:cNvPr id="135" name="Google Shape;135;p5"/>
          <p:cNvSpPr txBox="1"/>
          <p:nvPr/>
        </p:nvSpPr>
        <p:spPr>
          <a:xfrm>
            <a:off x="631620" y="2472528"/>
            <a:ext cx="10252689" cy="33675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500"/>
              </a:spcBef>
              <a:spcAft>
                <a:spcPts val="0"/>
              </a:spcAft>
              <a:buClr>
                <a:srgbClr val="000000"/>
              </a:buClr>
              <a:buSzPts val="1800"/>
              <a:buFont typeface="Arial"/>
              <a:buNone/>
            </a:pPr>
            <a:r>
              <a:rPr lang="sv-SE" sz="1800" b="1" i="0" u="sng" strike="noStrike" cap="none" dirty="0">
                <a:solidFill>
                  <a:schemeClr val="dk1"/>
                </a:solidFill>
                <a:latin typeface="Sen"/>
                <a:ea typeface="Sen"/>
                <a:cs typeface="Sen"/>
                <a:sym typeface="Sen"/>
              </a:rPr>
              <a:t>Planned publications: </a:t>
            </a:r>
          </a:p>
          <a:p>
            <a:pPr marR="0" lvl="0" algn="l" rtl="0">
              <a:lnSpc>
                <a:spcPct val="107000"/>
              </a:lnSpc>
              <a:spcBef>
                <a:spcPts val="500"/>
              </a:spcBef>
              <a:spcAft>
                <a:spcPts val="0"/>
              </a:spcAft>
              <a:buClr>
                <a:srgbClr val="000000"/>
              </a:buClr>
              <a:buSzPts val="1800"/>
            </a:pPr>
            <a:r>
              <a:rPr lang="sv-SE" sz="1800" b="1" dirty="0">
                <a:solidFill>
                  <a:srgbClr val="00AFD7"/>
                </a:solidFill>
                <a:latin typeface="Sen"/>
                <a:sym typeface="Sen"/>
              </a:rPr>
              <a:t>1. Future risks and challenges for NbTs in three european regions </a:t>
            </a:r>
          </a:p>
          <a:p>
            <a:pPr>
              <a:lnSpc>
                <a:spcPct val="107000"/>
              </a:lnSpc>
              <a:spcBef>
                <a:spcPts val="500"/>
              </a:spcBef>
              <a:buSzPts val="1800"/>
            </a:pPr>
            <a:r>
              <a:rPr lang="en-US" sz="1800" dirty="0">
                <a:solidFill>
                  <a:schemeClr val="dk1"/>
                </a:solidFill>
                <a:latin typeface="Sen"/>
                <a:ea typeface="Sen"/>
                <a:cs typeface="Sen"/>
                <a:sym typeface="Sen"/>
              </a:rPr>
              <a:t>Results of FCM (semi-quantitative models)</a:t>
            </a:r>
          </a:p>
          <a:p>
            <a:pPr>
              <a:lnSpc>
                <a:spcPct val="107000"/>
              </a:lnSpc>
              <a:spcBef>
                <a:spcPts val="500"/>
              </a:spcBef>
              <a:buSzPts val="1800"/>
            </a:pPr>
            <a:r>
              <a:rPr lang="en-US" sz="1800" i="1" dirty="0">
                <a:solidFill>
                  <a:schemeClr val="dk1"/>
                </a:solidFill>
                <a:latin typeface="Sen"/>
                <a:ea typeface="Sen"/>
                <a:cs typeface="Sen"/>
                <a:sym typeface="Sen"/>
              </a:rPr>
              <a:t>Collaborators We will invite the people very involved with the questionnaire distribution and workshop organization (2 people per CS?), plus UNIVIE. Assess with CS leaders if adequate to invite stakeholders (deliverable? article?) TBD.</a:t>
            </a:r>
          </a:p>
          <a:p>
            <a:pPr marR="0" lvl="0" algn="l" rtl="0">
              <a:lnSpc>
                <a:spcPct val="107000"/>
              </a:lnSpc>
              <a:spcBef>
                <a:spcPts val="500"/>
              </a:spcBef>
              <a:spcAft>
                <a:spcPts val="0"/>
              </a:spcAft>
              <a:buClr>
                <a:srgbClr val="000000"/>
              </a:buClr>
              <a:buSzPts val="1800"/>
            </a:pPr>
            <a:endParaRPr lang="sv-SE" sz="1800" b="0" i="0" u="none" strike="noStrike" cap="none" dirty="0">
              <a:solidFill>
                <a:schemeClr val="dk1"/>
              </a:solidFill>
              <a:latin typeface="Sen"/>
              <a:ea typeface="Sen"/>
              <a:cs typeface="Sen"/>
              <a:sym typeface="Sen"/>
            </a:endParaRPr>
          </a:p>
          <a:p>
            <a:pPr marR="0" lvl="0" algn="l" rtl="0">
              <a:lnSpc>
                <a:spcPct val="107000"/>
              </a:lnSpc>
              <a:spcBef>
                <a:spcPts val="500"/>
              </a:spcBef>
              <a:spcAft>
                <a:spcPts val="0"/>
              </a:spcAft>
              <a:buClr>
                <a:srgbClr val="000000"/>
              </a:buClr>
              <a:buSzPts val="1800"/>
            </a:pPr>
            <a:r>
              <a:rPr lang="sv-SE" sz="1800" b="1" dirty="0">
                <a:solidFill>
                  <a:schemeClr val="tx1">
                    <a:lumMod val="65000"/>
                    <a:lumOff val="35000"/>
                  </a:schemeClr>
                </a:solidFill>
                <a:latin typeface="Sen"/>
                <a:sym typeface="Sen"/>
              </a:rPr>
              <a:t>2. How does a coastal NbT work? Building a socioecological model with BBN</a:t>
            </a:r>
          </a:p>
          <a:p>
            <a:pPr>
              <a:lnSpc>
                <a:spcPct val="107000"/>
              </a:lnSpc>
              <a:spcBef>
                <a:spcPts val="500"/>
              </a:spcBef>
              <a:buSzPts val="1800"/>
            </a:pPr>
            <a:r>
              <a:rPr lang="en-US" sz="1800" dirty="0">
                <a:solidFill>
                  <a:schemeClr val="dk1"/>
                </a:solidFill>
                <a:latin typeface="Sen"/>
                <a:ea typeface="Sen"/>
                <a:cs typeface="Sen"/>
                <a:sym typeface="Sen"/>
              </a:rPr>
              <a:t>Results from BBN (quantitative model)</a:t>
            </a:r>
          </a:p>
          <a:p>
            <a:pPr>
              <a:lnSpc>
                <a:spcPct val="107000"/>
              </a:lnSpc>
              <a:spcBef>
                <a:spcPts val="500"/>
              </a:spcBef>
              <a:buSzPts val="1800"/>
            </a:pPr>
            <a:r>
              <a:rPr lang="en-US" sz="1800" i="1" dirty="0">
                <a:solidFill>
                  <a:schemeClr val="dk1"/>
                </a:solidFill>
                <a:latin typeface="Sen"/>
                <a:ea typeface="Sen"/>
                <a:cs typeface="Sen"/>
                <a:sym typeface="Sen"/>
              </a:rPr>
              <a:t>Collaborators: We will invite people from </a:t>
            </a:r>
            <a:r>
              <a:rPr lang="en-US" sz="1800" i="1" dirty="0" err="1">
                <a:solidFill>
                  <a:schemeClr val="dk1"/>
                </a:solidFill>
                <a:latin typeface="Sen"/>
                <a:ea typeface="Sen"/>
                <a:cs typeface="Sen"/>
                <a:sym typeface="Sen"/>
              </a:rPr>
              <a:t>ISGlobal</a:t>
            </a:r>
            <a:r>
              <a:rPr lang="en-US" sz="1800" i="1" dirty="0">
                <a:solidFill>
                  <a:schemeClr val="dk1"/>
                </a:solidFill>
                <a:latin typeface="Sen"/>
                <a:ea typeface="Sen"/>
                <a:cs typeface="Sen"/>
                <a:sym typeface="Sen"/>
              </a:rPr>
              <a:t> involved in the CLD development and model validation.</a:t>
            </a:r>
          </a:p>
          <a:p>
            <a:pPr marR="0" lvl="0" algn="l" rtl="0">
              <a:lnSpc>
                <a:spcPct val="107000"/>
              </a:lnSpc>
              <a:spcBef>
                <a:spcPts val="500"/>
              </a:spcBef>
              <a:spcAft>
                <a:spcPts val="0"/>
              </a:spcAft>
              <a:buClr>
                <a:srgbClr val="000000"/>
              </a:buClr>
              <a:buSzPts val="1800"/>
            </a:pPr>
            <a:endParaRPr lang="sv-SE" sz="1800" dirty="0">
              <a:solidFill>
                <a:schemeClr val="dk1"/>
              </a:solidFill>
              <a:latin typeface="Sen"/>
              <a:ea typeface="Sen"/>
              <a:cs typeface="Sen"/>
              <a:sym typeface="Sen"/>
            </a:endParaRPr>
          </a:p>
          <a:p>
            <a:pPr marL="914400" marR="0" lvl="1" indent="-342900" algn="l" rtl="0">
              <a:lnSpc>
                <a:spcPct val="107000"/>
              </a:lnSpc>
              <a:spcBef>
                <a:spcPts val="500"/>
              </a:spcBef>
              <a:spcAft>
                <a:spcPts val="0"/>
              </a:spcAft>
              <a:buClr>
                <a:schemeClr val="dk1"/>
              </a:buClr>
              <a:buSzPts val="1800"/>
              <a:buFont typeface="Calibri"/>
              <a:buNone/>
            </a:pPr>
            <a:endParaRPr sz="1800" b="0" i="0" u="none" strike="noStrike" cap="none" dirty="0">
              <a:solidFill>
                <a:schemeClr val="dk1"/>
              </a:solidFill>
              <a:latin typeface="Sen"/>
              <a:ea typeface="Sen"/>
              <a:cs typeface="Sen"/>
              <a:sym typeface="Sen"/>
            </a:endParaRPr>
          </a:p>
          <a:p>
            <a:pPr marL="914400" marR="0" lvl="1" indent="-342900" algn="l" rtl="0">
              <a:lnSpc>
                <a:spcPct val="107000"/>
              </a:lnSpc>
              <a:spcBef>
                <a:spcPts val="500"/>
              </a:spcBef>
              <a:spcAft>
                <a:spcPts val="0"/>
              </a:spcAft>
              <a:buClr>
                <a:schemeClr val="dk1"/>
              </a:buClr>
              <a:buSzPts val="1800"/>
              <a:buFont typeface="Calibri"/>
              <a:buNone/>
            </a:pPr>
            <a:endParaRPr sz="1800" b="0" i="0" u="none" strike="noStrike" cap="none" dirty="0">
              <a:solidFill>
                <a:schemeClr val="dk1"/>
              </a:solidFill>
              <a:latin typeface="Sen"/>
              <a:ea typeface="Sen"/>
              <a:cs typeface="Sen"/>
              <a:sym typeface="Sen"/>
            </a:endParaRPr>
          </a:p>
        </p:txBody>
      </p:sp>
      <p:sp>
        <p:nvSpPr>
          <p:cNvPr id="136" name="Google Shape;136;p5"/>
          <p:cNvSpPr/>
          <p:nvPr/>
        </p:nvSpPr>
        <p:spPr>
          <a:xfrm>
            <a:off x="0" y="6725572"/>
            <a:ext cx="6096000" cy="132300"/>
          </a:xfrm>
          <a:prstGeom prst="rect">
            <a:avLst/>
          </a:prstGeom>
          <a:solidFill>
            <a:srgbClr val="0047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7" name="Google Shape;137;p5"/>
          <p:cNvSpPr/>
          <p:nvPr/>
        </p:nvSpPr>
        <p:spPr>
          <a:xfrm>
            <a:off x="6096000" y="6725572"/>
            <a:ext cx="6096000" cy="13230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8" name="Google Shape;138;p5"/>
          <p:cNvSpPr/>
          <p:nvPr/>
        </p:nvSpPr>
        <p:spPr>
          <a:xfrm>
            <a:off x="0" y="6610265"/>
            <a:ext cx="12192000" cy="115200"/>
          </a:xfrm>
          <a:prstGeom prst="rect">
            <a:avLst/>
          </a:prstGeom>
          <a:solidFill>
            <a:srgbClr val="49B1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39" name="Google Shape;139;p5" descr="A flag with yellow stars in a circle&#10;&#10;Description automatically generated with low confidence"/>
          <p:cNvPicPr preferRelativeResize="0"/>
          <p:nvPr/>
        </p:nvPicPr>
        <p:blipFill rotWithShape="1">
          <a:blip r:embed="rId3">
            <a:alphaModFix/>
          </a:blip>
          <a:srcRect/>
          <a:stretch/>
        </p:blipFill>
        <p:spPr>
          <a:xfrm>
            <a:off x="9372661" y="300128"/>
            <a:ext cx="754544" cy="497999"/>
          </a:xfrm>
          <a:prstGeom prst="rect">
            <a:avLst/>
          </a:prstGeom>
          <a:noFill/>
          <a:ln>
            <a:noFill/>
          </a:ln>
        </p:spPr>
      </p:pic>
      <p:pic>
        <p:nvPicPr>
          <p:cNvPr id="140" name="Google Shape;140;p5" descr="A picture containing font, graphics, symbol, text&#10;&#10;Description automatically generated"/>
          <p:cNvPicPr preferRelativeResize="0"/>
          <p:nvPr/>
        </p:nvPicPr>
        <p:blipFill rotWithShape="1">
          <a:blip r:embed="rId4">
            <a:alphaModFix/>
          </a:blip>
          <a:srcRect/>
          <a:stretch/>
        </p:blipFill>
        <p:spPr>
          <a:xfrm>
            <a:off x="10422293" y="328322"/>
            <a:ext cx="1495593" cy="441612"/>
          </a:xfrm>
          <a:prstGeom prst="rect">
            <a:avLst/>
          </a:prstGeom>
          <a:noFill/>
          <a:ln>
            <a:noFill/>
          </a:ln>
        </p:spPr>
      </p:pic>
      <p:pic>
        <p:nvPicPr>
          <p:cNvPr id="141" name="Google Shape;141;p5"/>
          <p:cNvPicPr preferRelativeResize="0"/>
          <p:nvPr/>
        </p:nvPicPr>
        <p:blipFill rotWithShape="1">
          <a:blip r:embed="rId5">
            <a:alphaModFix/>
          </a:blip>
          <a:srcRect/>
          <a:stretch/>
        </p:blipFill>
        <p:spPr>
          <a:xfrm>
            <a:off x="47627" y="-85724"/>
            <a:ext cx="2631234" cy="124826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7" name="Google Shape;147;p6"/>
          <p:cNvSpPr txBox="1"/>
          <p:nvPr/>
        </p:nvSpPr>
        <p:spPr>
          <a:xfrm>
            <a:off x="582852" y="2455481"/>
            <a:ext cx="10083300" cy="35919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1800"/>
              </a:spcBef>
              <a:spcAft>
                <a:spcPts val="0"/>
              </a:spcAft>
              <a:buClr>
                <a:schemeClr val="dk1"/>
              </a:buClr>
              <a:buSzPts val="2400"/>
              <a:buFont typeface="Arial"/>
              <a:buNone/>
            </a:pPr>
            <a:endParaRPr sz="2400" b="0" i="0" u="none" strike="noStrike" cap="none" dirty="0">
              <a:solidFill>
                <a:schemeClr val="dk1"/>
              </a:solidFill>
              <a:latin typeface="Sen"/>
              <a:ea typeface="Sen"/>
              <a:cs typeface="Sen"/>
              <a:sym typeface="Sen"/>
            </a:endParaRPr>
          </a:p>
        </p:txBody>
      </p:sp>
      <p:sp>
        <p:nvSpPr>
          <p:cNvPr id="146" name="Google Shape;146;p6"/>
          <p:cNvSpPr txBox="1">
            <a:spLocks noGrp="1"/>
          </p:cNvSpPr>
          <p:nvPr>
            <p:ph type="ctrTitle"/>
          </p:nvPr>
        </p:nvSpPr>
        <p:spPr>
          <a:xfrm>
            <a:off x="887653" y="1519595"/>
            <a:ext cx="9144000" cy="6543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AFD7"/>
              </a:buClr>
              <a:buSzPts val="4000"/>
              <a:buFont typeface="Sen"/>
              <a:buNone/>
            </a:pPr>
            <a:r>
              <a:rPr lang="sv-SE" sz="3600" b="1" dirty="0">
                <a:solidFill>
                  <a:srgbClr val="00AFD7"/>
                </a:solidFill>
                <a:latin typeface="Sen"/>
                <a:ea typeface="Sen"/>
                <a:cs typeface="Sen"/>
                <a:sym typeface="Sen"/>
              </a:rPr>
              <a:t>Timeline and next steps</a:t>
            </a:r>
            <a:endParaRPr sz="3600" dirty="0"/>
          </a:p>
        </p:txBody>
      </p:sp>
      <p:sp>
        <p:nvSpPr>
          <p:cNvPr id="148" name="Google Shape;148;p6"/>
          <p:cNvSpPr/>
          <p:nvPr/>
        </p:nvSpPr>
        <p:spPr>
          <a:xfrm>
            <a:off x="0" y="6725572"/>
            <a:ext cx="6096000" cy="132300"/>
          </a:xfrm>
          <a:prstGeom prst="rect">
            <a:avLst/>
          </a:prstGeom>
          <a:solidFill>
            <a:srgbClr val="0047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9" name="Google Shape;149;p6"/>
          <p:cNvSpPr/>
          <p:nvPr/>
        </p:nvSpPr>
        <p:spPr>
          <a:xfrm>
            <a:off x="6096000" y="6725572"/>
            <a:ext cx="6096000" cy="13230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0" name="Google Shape;150;p6"/>
          <p:cNvSpPr/>
          <p:nvPr/>
        </p:nvSpPr>
        <p:spPr>
          <a:xfrm>
            <a:off x="0" y="6610265"/>
            <a:ext cx="12192000" cy="115200"/>
          </a:xfrm>
          <a:prstGeom prst="rect">
            <a:avLst/>
          </a:prstGeom>
          <a:solidFill>
            <a:srgbClr val="49B1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1" name="Google Shape;151;p6" descr="A flag with yellow stars in a circle&#10;&#10;Description automatically generated with low confidence"/>
          <p:cNvPicPr preferRelativeResize="0"/>
          <p:nvPr/>
        </p:nvPicPr>
        <p:blipFill rotWithShape="1">
          <a:blip r:embed="rId3">
            <a:alphaModFix/>
          </a:blip>
          <a:srcRect/>
          <a:stretch/>
        </p:blipFill>
        <p:spPr>
          <a:xfrm>
            <a:off x="9372661" y="300128"/>
            <a:ext cx="754544" cy="497999"/>
          </a:xfrm>
          <a:prstGeom prst="rect">
            <a:avLst/>
          </a:prstGeom>
          <a:noFill/>
          <a:ln>
            <a:noFill/>
          </a:ln>
        </p:spPr>
      </p:pic>
      <p:pic>
        <p:nvPicPr>
          <p:cNvPr id="152" name="Google Shape;152;p6" descr="A picture containing font, graphics, symbol, text&#10;&#10;Description automatically generated"/>
          <p:cNvPicPr preferRelativeResize="0"/>
          <p:nvPr/>
        </p:nvPicPr>
        <p:blipFill rotWithShape="1">
          <a:blip r:embed="rId4">
            <a:alphaModFix/>
          </a:blip>
          <a:srcRect/>
          <a:stretch/>
        </p:blipFill>
        <p:spPr>
          <a:xfrm>
            <a:off x="10422293" y="328322"/>
            <a:ext cx="1495593" cy="441612"/>
          </a:xfrm>
          <a:prstGeom prst="rect">
            <a:avLst/>
          </a:prstGeom>
          <a:noFill/>
          <a:ln>
            <a:noFill/>
          </a:ln>
        </p:spPr>
      </p:pic>
      <p:pic>
        <p:nvPicPr>
          <p:cNvPr id="153" name="Google Shape;153;p6"/>
          <p:cNvPicPr preferRelativeResize="0"/>
          <p:nvPr/>
        </p:nvPicPr>
        <p:blipFill rotWithShape="1">
          <a:blip r:embed="rId5">
            <a:alphaModFix/>
          </a:blip>
          <a:srcRect/>
          <a:stretch/>
        </p:blipFill>
        <p:spPr>
          <a:xfrm>
            <a:off x="47627" y="-85724"/>
            <a:ext cx="2631234" cy="1248264"/>
          </a:xfrm>
          <a:prstGeom prst="rect">
            <a:avLst/>
          </a:prstGeom>
          <a:noFill/>
          <a:ln>
            <a:noFill/>
          </a:ln>
        </p:spPr>
      </p:pic>
      <p:sp>
        <p:nvSpPr>
          <p:cNvPr id="61" name="TextBox 80">
            <a:extLst>
              <a:ext uri="{FF2B5EF4-FFF2-40B4-BE49-F238E27FC236}">
                <a16:creationId xmlns:a16="http://schemas.microsoft.com/office/drawing/2014/main" id="{C933010C-0517-47FF-9AE4-1D94503A2310}"/>
              </a:ext>
            </a:extLst>
          </p:cNvPr>
          <p:cNvSpPr txBox="1"/>
          <p:nvPr/>
        </p:nvSpPr>
        <p:spPr>
          <a:xfrm>
            <a:off x="788013" y="4640571"/>
            <a:ext cx="1689884" cy="1908194"/>
          </a:xfrm>
          <a:prstGeom prst="rect">
            <a:avLst/>
          </a:prstGeom>
          <a:noFill/>
        </p:spPr>
        <p:txBody>
          <a:bodyPr wrap="square" lIns="121899" tIns="60950" rIns="121899" bIns="60950" rtlCol="0">
            <a:spAutoFit/>
          </a:bodyPr>
          <a:lstStyle/>
          <a:p>
            <a:pPr lvl="0" algn="ctr"/>
            <a:r>
              <a:rPr lang="es-ES" sz="2000" dirty="0">
                <a:latin typeface="Sen" panose="020B0604020202020204" charset="0"/>
              </a:rPr>
              <a:t>Oct 2025 </a:t>
            </a:r>
          </a:p>
          <a:p>
            <a:pPr lvl="0" algn="ctr"/>
            <a:r>
              <a:rPr lang="es-ES" sz="1600" dirty="0" err="1">
                <a:latin typeface="Sen" panose="020B0604020202020204" charset="0"/>
              </a:rPr>
              <a:t>Finalize</a:t>
            </a:r>
            <a:r>
              <a:rPr lang="es-ES" sz="1600" dirty="0">
                <a:latin typeface="Sen" panose="020B0604020202020204" charset="0"/>
              </a:rPr>
              <a:t> data </a:t>
            </a:r>
            <a:r>
              <a:rPr lang="es-ES" sz="1600" dirty="0" err="1">
                <a:latin typeface="Sen" panose="020B0604020202020204" charset="0"/>
              </a:rPr>
              <a:t>collection</a:t>
            </a:r>
            <a:r>
              <a:rPr lang="es-ES" sz="1600" dirty="0">
                <a:latin typeface="Sen" panose="020B0604020202020204" charset="0"/>
              </a:rPr>
              <a:t>: workshops, </a:t>
            </a:r>
            <a:r>
              <a:rPr lang="es-ES" sz="1600" dirty="0" err="1">
                <a:latin typeface="Sen" panose="020B0604020202020204" charset="0"/>
              </a:rPr>
              <a:t>questionnaire</a:t>
            </a:r>
            <a:r>
              <a:rPr lang="es-ES" sz="1600" dirty="0">
                <a:latin typeface="Sen" panose="020B0604020202020204" charset="0"/>
              </a:rPr>
              <a:t>, </a:t>
            </a:r>
            <a:r>
              <a:rPr lang="es-ES" sz="1600" dirty="0" err="1">
                <a:latin typeface="Sen" panose="020B0604020202020204" charset="0"/>
              </a:rPr>
              <a:t>build</a:t>
            </a:r>
            <a:r>
              <a:rPr lang="es-ES" sz="1600" dirty="0">
                <a:latin typeface="Sen" panose="020B0604020202020204" charset="0"/>
              </a:rPr>
              <a:t> CLD (</a:t>
            </a:r>
            <a:r>
              <a:rPr lang="es-ES" sz="1600" b="1" dirty="0" err="1">
                <a:latin typeface="Sen" panose="020B0604020202020204" charset="0"/>
              </a:rPr>
              <a:t>Milestone</a:t>
            </a:r>
            <a:r>
              <a:rPr lang="es-ES" sz="1600" b="1" dirty="0">
                <a:latin typeface="Sen" panose="020B0604020202020204" charset="0"/>
              </a:rPr>
              <a:t> 32</a:t>
            </a:r>
            <a:r>
              <a:rPr lang="es-ES" sz="1600" dirty="0">
                <a:latin typeface="Sen" panose="020B0604020202020204" charset="0"/>
              </a:rPr>
              <a:t>) </a:t>
            </a:r>
          </a:p>
        </p:txBody>
      </p:sp>
      <p:sp>
        <p:nvSpPr>
          <p:cNvPr id="24" name="Round Same Side Corner Rectangle 23"/>
          <p:cNvSpPr/>
          <p:nvPr/>
        </p:nvSpPr>
        <p:spPr>
          <a:xfrm rot="16200000" flipH="1">
            <a:off x="1535098" y="3266696"/>
            <a:ext cx="211331" cy="1622985"/>
          </a:xfrm>
          <a:prstGeom prst="round2SameRect">
            <a:avLst>
              <a:gd name="adj1" fmla="val 50000"/>
              <a:gd name="adj2" fmla="val 0"/>
            </a:avLst>
          </a:prstGeom>
          <a:solidFill>
            <a:srgbClr val="00476E"/>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dirty="0">
              <a:solidFill>
                <a:schemeClr val="tx1"/>
              </a:solidFill>
              <a:latin typeface="Arial" panose="020B0604020202020204" pitchFamily="34" charset="0"/>
              <a:ea typeface="Montserrat Light" charset="0"/>
              <a:cs typeface="Arial" panose="020B0604020202020204" pitchFamily="34" charset="0"/>
            </a:endParaRPr>
          </a:p>
        </p:txBody>
      </p:sp>
      <p:sp>
        <p:nvSpPr>
          <p:cNvPr id="54" name="Freeform 734"/>
          <p:cNvSpPr>
            <a:spLocks noChangeArrowheads="1"/>
          </p:cNvSpPr>
          <p:nvPr/>
        </p:nvSpPr>
        <p:spPr bwMode="auto">
          <a:xfrm rot="5400000">
            <a:off x="1567561" y="4102602"/>
            <a:ext cx="224599" cy="300720"/>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solidFill>
            <a:srgbClr val="00476E"/>
          </a:solidFill>
          <a:ln>
            <a:noFill/>
          </a:ln>
          <a:effectLst/>
        </p:spPr>
        <p:txBody>
          <a:bodyPr wrap="none" anchor="ctr"/>
          <a:lstStyle/>
          <a:p>
            <a:endParaRPr lang="en-US" sz="900" dirty="0">
              <a:latin typeface="Arial" panose="020B0604020202020204" pitchFamily="34" charset="0"/>
              <a:ea typeface="Montserrat Light" charset="0"/>
              <a:cs typeface="Arial" panose="020B0604020202020204" pitchFamily="34" charset="0"/>
            </a:endParaRPr>
          </a:p>
        </p:txBody>
      </p:sp>
      <p:sp>
        <p:nvSpPr>
          <p:cNvPr id="26" name="Rectangle 25"/>
          <p:cNvSpPr/>
          <p:nvPr/>
        </p:nvSpPr>
        <p:spPr>
          <a:xfrm>
            <a:off x="4132861" y="3972525"/>
            <a:ext cx="1622985" cy="211333"/>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dirty="0">
              <a:solidFill>
                <a:schemeClr val="tx1"/>
              </a:solidFill>
              <a:latin typeface="Arial" panose="020B0604020202020204" pitchFamily="34" charset="0"/>
              <a:ea typeface="Montserrat Light" charset="0"/>
              <a:cs typeface="Arial" panose="020B0604020202020204" pitchFamily="34" charset="0"/>
            </a:endParaRPr>
          </a:p>
        </p:txBody>
      </p:sp>
      <p:sp>
        <p:nvSpPr>
          <p:cNvPr id="55" name="Freeform 734"/>
          <p:cNvSpPr>
            <a:spLocks noChangeArrowheads="1"/>
          </p:cNvSpPr>
          <p:nvPr/>
        </p:nvSpPr>
        <p:spPr bwMode="auto">
          <a:xfrm rot="5400000">
            <a:off x="4856368" y="4116542"/>
            <a:ext cx="224599" cy="300720"/>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solidFill>
            <a:schemeClr val="accent6"/>
          </a:solidFill>
          <a:ln>
            <a:solidFill>
              <a:schemeClr val="accent6"/>
            </a:solidFill>
          </a:ln>
          <a:effectLst/>
        </p:spPr>
        <p:txBody>
          <a:bodyPr wrap="none" anchor="ctr"/>
          <a:lstStyle/>
          <a:p>
            <a:endParaRPr lang="en-US" sz="900" dirty="0">
              <a:latin typeface="Arial" panose="020B0604020202020204" pitchFamily="34" charset="0"/>
              <a:ea typeface="Montserrat Light" charset="0"/>
              <a:cs typeface="Arial" panose="020B0604020202020204" pitchFamily="34" charset="0"/>
            </a:endParaRPr>
          </a:p>
        </p:txBody>
      </p:sp>
      <p:sp>
        <p:nvSpPr>
          <p:cNvPr id="28" name="Rectangle 27"/>
          <p:cNvSpPr/>
          <p:nvPr/>
        </p:nvSpPr>
        <p:spPr>
          <a:xfrm>
            <a:off x="7436450" y="3972524"/>
            <a:ext cx="1622985" cy="21133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dirty="0">
              <a:solidFill>
                <a:schemeClr val="tx1"/>
              </a:solidFill>
              <a:latin typeface="Arial" panose="020B0604020202020204" pitchFamily="34" charset="0"/>
              <a:ea typeface="Montserrat Light" charset="0"/>
              <a:cs typeface="Arial" panose="020B0604020202020204" pitchFamily="34" charset="0"/>
            </a:endParaRPr>
          </a:p>
        </p:txBody>
      </p:sp>
      <p:sp>
        <p:nvSpPr>
          <p:cNvPr id="68" name="Freeform 734"/>
          <p:cNvSpPr>
            <a:spLocks noChangeArrowheads="1"/>
          </p:cNvSpPr>
          <p:nvPr/>
        </p:nvSpPr>
        <p:spPr bwMode="auto">
          <a:xfrm rot="5400000">
            <a:off x="8191699" y="4106542"/>
            <a:ext cx="224600" cy="300720"/>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solidFill>
            <a:srgbClr val="00B0F0"/>
          </a:solidFill>
          <a:ln>
            <a:noFill/>
          </a:ln>
          <a:effectLst/>
        </p:spPr>
        <p:txBody>
          <a:bodyPr wrap="none" anchor="ctr"/>
          <a:lstStyle/>
          <a:p>
            <a:endParaRPr lang="en-US" sz="900" dirty="0">
              <a:latin typeface="Arial" panose="020B0604020202020204" pitchFamily="34" charset="0"/>
              <a:ea typeface="Montserrat Light" charset="0"/>
              <a:cs typeface="Arial" panose="020B0604020202020204" pitchFamily="34" charset="0"/>
            </a:endParaRPr>
          </a:p>
        </p:txBody>
      </p:sp>
      <p:sp>
        <p:nvSpPr>
          <p:cNvPr id="7" name="Round Same Side Corner Rectangle 6"/>
          <p:cNvSpPr/>
          <p:nvPr/>
        </p:nvSpPr>
        <p:spPr>
          <a:xfrm rot="5400000">
            <a:off x="9794071" y="3266693"/>
            <a:ext cx="211332" cy="1622985"/>
          </a:xfrm>
          <a:prstGeom prst="round2SameRect">
            <a:avLst>
              <a:gd name="adj1" fmla="val 50000"/>
              <a:gd name="adj2" fmla="val 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dirty="0">
              <a:solidFill>
                <a:schemeClr val="tx1"/>
              </a:solidFill>
              <a:latin typeface="Arial" panose="020B0604020202020204" pitchFamily="34" charset="0"/>
              <a:ea typeface="Montserrat Light" charset="0"/>
              <a:cs typeface="Arial" panose="020B0604020202020204" pitchFamily="34" charset="0"/>
            </a:endParaRPr>
          </a:p>
        </p:txBody>
      </p:sp>
      <p:sp>
        <p:nvSpPr>
          <p:cNvPr id="73" name="Freeform 734"/>
          <p:cNvSpPr>
            <a:spLocks noChangeArrowheads="1"/>
          </p:cNvSpPr>
          <p:nvPr/>
        </p:nvSpPr>
        <p:spPr bwMode="auto">
          <a:xfrm rot="16200000">
            <a:off x="9791184" y="3753736"/>
            <a:ext cx="224600" cy="300720"/>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solidFill>
            <a:srgbClr val="002060"/>
          </a:solidFill>
          <a:ln>
            <a:noFill/>
          </a:ln>
          <a:effectLst/>
        </p:spPr>
        <p:txBody>
          <a:bodyPr wrap="none" anchor="ctr"/>
          <a:lstStyle/>
          <a:p>
            <a:endParaRPr lang="en-US" sz="900" dirty="0">
              <a:latin typeface="Arial" panose="020B0604020202020204" pitchFamily="34" charset="0"/>
              <a:ea typeface="Montserrat Light" charset="0"/>
              <a:cs typeface="Arial" panose="020B0604020202020204" pitchFamily="34" charset="0"/>
            </a:endParaRPr>
          </a:p>
        </p:txBody>
      </p:sp>
      <p:sp>
        <p:nvSpPr>
          <p:cNvPr id="27" name="Rectangle 26"/>
          <p:cNvSpPr/>
          <p:nvPr/>
        </p:nvSpPr>
        <p:spPr>
          <a:xfrm>
            <a:off x="5784656" y="3972523"/>
            <a:ext cx="1622985" cy="21133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dirty="0">
              <a:solidFill>
                <a:schemeClr val="tx1"/>
              </a:solidFill>
              <a:latin typeface="Arial" panose="020B0604020202020204" pitchFamily="34" charset="0"/>
              <a:ea typeface="Montserrat Light" charset="0"/>
              <a:cs typeface="Arial" panose="020B0604020202020204" pitchFamily="34" charset="0"/>
            </a:endParaRPr>
          </a:p>
        </p:txBody>
      </p:sp>
      <p:sp>
        <p:nvSpPr>
          <p:cNvPr id="74" name="Freeform 734"/>
          <p:cNvSpPr>
            <a:spLocks noChangeArrowheads="1"/>
          </p:cNvSpPr>
          <p:nvPr/>
        </p:nvSpPr>
        <p:spPr bwMode="auto">
          <a:xfrm rot="16200000">
            <a:off x="6502378" y="3739796"/>
            <a:ext cx="224599" cy="300720"/>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solidFill>
            <a:srgbClr val="00B050"/>
          </a:solidFill>
          <a:ln>
            <a:noFill/>
          </a:ln>
          <a:effectLst/>
        </p:spPr>
        <p:txBody>
          <a:bodyPr wrap="none" anchor="ctr"/>
          <a:lstStyle/>
          <a:p>
            <a:endParaRPr lang="en-US" sz="900" dirty="0">
              <a:latin typeface="Arial" panose="020B0604020202020204" pitchFamily="34" charset="0"/>
              <a:ea typeface="Montserrat Light" charset="0"/>
              <a:cs typeface="Arial" panose="020B0604020202020204" pitchFamily="34" charset="0"/>
            </a:endParaRPr>
          </a:p>
        </p:txBody>
      </p:sp>
      <p:sp>
        <p:nvSpPr>
          <p:cNvPr id="9" name="Rectangle 8"/>
          <p:cNvSpPr/>
          <p:nvPr/>
        </p:nvSpPr>
        <p:spPr>
          <a:xfrm>
            <a:off x="2481066" y="3972527"/>
            <a:ext cx="1622985" cy="21133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dirty="0">
              <a:solidFill>
                <a:schemeClr val="tx1"/>
              </a:solidFill>
              <a:latin typeface="Arial" panose="020B0604020202020204" pitchFamily="34" charset="0"/>
              <a:ea typeface="Montserrat Light" charset="0"/>
              <a:cs typeface="Arial" panose="020B0604020202020204" pitchFamily="34" charset="0"/>
            </a:endParaRPr>
          </a:p>
        </p:txBody>
      </p:sp>
      <p:sp>
        <p:nvSpPr>
          <p:cNvPr id="75" name="Freeform 734"/>
          <p:cNvSpPr>
            <a:spLocks noChangeArrowheads="1"/>
          </p:cNvSpPr>
          <p:nvPr/>
        </p:nvSpPr>
        <p:spPr bwMode="auto">
          <a:xfrm rot="16200000">
            <a:off x="3167045" y="3749797"/>
            <a:ext cx="224600" cy="300720"/>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solidFill>
            <a:schemeClr val="accent5"/>
          </a:solidFill>
          <a:ln>
            <a:noFill/>
          </a:ln>
          <a:effectLst/>
        </p:spPr>
        <p:txBody>
          <a:bodyPr wrap="none" anchor="ctr"/>
          <a:lstStyle/>
          <a:p>
            <a:endParaRPr lang="en-US" sz="900" dirty="0">
              <a:latin typeface="Arial" panose="020B0604020202020204" pitchFamily="34" charset="0"/>
              <a:ea typeface="Montserrat Light" charset="0"/>
              <a:cs typeface="Arial" panose="020B0604020202020204" pitchFamily="34" charset="0"/>
            </a:endParaRPr>
          </a:p>
        </p:txBody>
      </p:sp>
      <p:sp>
        <p:nvSpPr>
          <p:cNvPr id="71" name="Oval 70"/>
          <p:cNvSpPr/>
          <p:nvPr/>
        </p:nvSpPr>
        <p:spPr>
          <a:xfrm>
            <a:off x="1177542" y="2245196"/>
            <a:ext cx="1033719" cy="1052152"/>
          </a:xfrm>
          <a:prstGeom prst="ellips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a:endParaRPr lang="en-US" sz="900" dirty="0">
              <a:solidFill>
                <a:schemeClr val="tx1"/>
              </a:solidFill>
              <a:latin typeface="Arial" panose="020B0604020202020204" pitchFamily="34" charset="0"/>
              <a:ea typeface="Montserrat Light" charset="0"/>
              <a:cs typeface="Arial" panose="020B0604020202020204" pitchFamily="34" charset="0"/>
            </a:endParaRPr>
          </a:p>
        </p:txBody>
      </p:sp>
      <p:sp>
        <p:nvSpPr>
          <p:cNvPr id="72" name="Oval 71"/>
          <p:cNvSpPr/>
          <p:nvPr/>
        </p:nvSpPr>
        <p:spPr>
          <a:xfrm>
            <a:off x="2748546" y="4872779"/>
            <a:ext cx="1033719" cy="1052152"/>
          </a:xfrm>
          <a:prstGeom prst="ellips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a:endParaRPr lang="en-US" sz="900" dirty="0">
              <a:solidFill>
                <a:schemeClr val="tx1"/>
              </a:solidFill>
              <a:latin typeface="Arial" panose="020B0604020202020204" pitchFamily="34" charset="0"/>
              <a:ea typeface="Montserrat Light" charset="0"/>
              <a:cs typeface="Arial" panose="020B0604020202020204" pitchFamily="34" charset="0"/>
            </a:endParaRPr>
          </a:p>
        </p:txBody>
      </p:sp>
      <p:cxnSp>
        <p:nvCxnSpPr>
          <p:cNvPr id="77" name="Straight Connector 76"/>
          <p:cNvCxnSpPr/>
          <p:nvPr/>
        </p:nvCxnSpPr>
        <p:spPr>
          <a:xfrm flipV="1">
            <a:off x="1694400" y="3392104"/>
            <a:ext cx="0" cy="429431"/>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V="1">
            <a:off x="3265404" y="4335399"/>
            <a:ext cx="0" cy="429431"/>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2" name="Oval 81"/>
          <p:cNvSpPr/>
          <p:nvPr/>
        </p:nvSpPr>
        <p:spPr>
          <a:xfrm>
            <a:off x="4425523" y="2245196"/>
            <a:ext cx="1033719" cy="1052152"/>
          </a:xfrm>
          <a:prstGeom prst="ellips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a:endParaRPr lang="en-US" sz="900" dirty="0">
              <a:solidFill>
                <a:schemeClr val="tx1"/>
              </a:solidFill>
              <a:latin typeface="Arial" panose="020B0604020202020204" pitchFamily="34" charset="0"/>
              <a:ea typeface="Montserrat Light" charset="0"/>
              <a:cs typeface="Arial" panose="020B0604020202020204" pitchFamily="34" charset="0"/>
            </a:endParaRPr>
          </a:p>
        </p:txBody>
      </p:sp>
      <p:sp>
        <p:nvSpPr>
          <p:cNvPr id="83" name="Oval 82"/>
          <p:cNvSpPr/>
          <p:nvPr/>
        </p:nvSpPr>
        <p:spPr>
          <a:xfrm>
            <a:off x="6143362" y="4872779"/>
            <a:ext cx="1033719" cy="1052152"/>
          </a:xfrm>
          <a:prstGeom prst="ellips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a:endParaRPr lang="en-US" sz="900" dirty="0">
              <a:solidFill>
                <a:schemeClr val="tx1"/>
              </a:solidFill>
              <a:latin typeface="Arial" panose="020B0604020202020204" pitchFamily="34" charset="0"/>
              <a:ea typeface="Montserrat Light" charset="0"/>
              <a:cs typeface="Arial" panose="020B0604020202020204" pitchFamily="34" charset="0"/>
            </a:endParaRPr>
          </a:p>
        </p:txBody>
      </p:sp>
      <p:cxnSp>
        <p:nvCxnSpPr>
          <p:cNvPr id="85" name="Straight Connector 84"/>
          <p:cNvCxnSpPr/>
          <p:nvPr/>
        </p:nvCxnSpPr>
        <p:spPr>
          <a:xfrm flipV="1">
            <a:off x="4942381" y="3392104"/>
            <a:ext cx="0" cy="429431"/>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flipV="1">
            <a:off x="6660220" y="4335399"/>
            <a:ext cx="0" cy="429431"/>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90" name="Oval 89"/>
          <p:cNvSpPr/>
          <p:nvPr/>
        </p:nvSpPr>
        <p:spPr>
          <a:xfrm>
            <a:off x="7781869" y="2245196"/>
            <a:ext cx="1033719" cy="1052152"/>
          </a:xfrm>
          <a:prstGeom prst="ellips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a:endParaRPr lang="en-US" sz="900" dirty="0">
              <a:solidFill>
                <a:schemeClr val="tx1"/>
              </a:solidFill>
              <a:latin typeface="Arial" panose="020B0604020202020204" pitchFamily="34" charset="0"/>
              <a:ea typeface="Montserrat Light" charset="0"/>
              <a:cs typeface="Arial" panose="020B0604020202020204" pitchFamily="34" charset="0"/>
            </a:endParaRPr>
          </a:p>
        </p:txBody>
      </p:sp>
      <p:sp>
        <p:nvSpPr>
          <p:cNvPr id="91" name="Oval 90"/>
          <p:cNvSpPr/>
          <p:nvPr/>
        </p:nvSpPr>
        <p:spPr>
          <a:xfrm>
            <a:off x="9352873" y="4872779"/>
            <a:ext cx="1033719" cy="1052152"/>
          </a:xfrm>
          <a:prstGeom prst="ellips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a:endParaRPr lang="en-US" sz="900" dirty="0">
              <a:solidFill>
                <a:schemeClr val="tx1"/>
              </a:solidFill>
              <a:latin typeface="Arial" panose="020B0604020202020204" pitchFamily="34" charset="0"/>
              <a:ea typeface="Montserrat Light" charset="0"/>
              <a:cs typeface="Arial" panose="020B0604020202020204" pitchFamily="34" charset="0"/>
            </a:endParaRPr>
          </a:p>
        </p:txBody>
      </p:sp>
      <p:cxnSp>
        <p:nvCxnSpPr>
          <p:cNvPr id="93" name="Straight Connector 92"/>
          <p:cNvCxnSpPr/>
          <p:nvPr/>
        </p:nvCxnSpPr>
        <p:spPr>
          <a:xfrm flipV="1">
            <a:off x="8298727" y="3392104"/>
            <a:ext cx="0" cy="429431"/>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flipV="1">
            <a:off x="9869731" y="4335399"/>
            <a:ext cx="0" cy="429431"/>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1" name="TextBox 80"/>
          <p:cNvSpPr txBox="1"/>
          <p:nvPr/>
        </p:nvSpPr>
        <p:spPr>
          <a:xfrm>
            <a:off x="2436763" y="2420129"/>
            <a:ext cx="1741176" cy="1374715"/>
          </a:xfrm>
          <a:prstGeom prst="rect">
            <a:avLst/>
          </a:prstGeom>
          <a:noFill/>
        </p:spPr>
        <p:txBody>
          <a:bodyPr wrap="square" lIns="121899" tIns="60950" rIns="121899" bIns="60950" rtlCol="0">
            <a:spAutoFit/>
          </a:bodyPr>
          <a:lstStyle/>
          <a:p>
            <a:pPr algn="ctr">
              <a:lnSpc>
                <a:spcPts val="2020"/>
              </a:lnSpc>
            </a:pPr>
            <a:r>
              <a:rPr lang="en-US" sz="2000" dirty="0">
                <a:latin typeface="Sen" panose="020B0604020202020204" charset="0"/>
                <a:ea typeface="Montserrat" charset="0"/>
                <a:cs typeface="Arial" panose="020B0604020202020204" pitchFamily="34" charset="0"/>
              </a:rPr>
              <a:t>Nov-2025 Feb-2026</a:t>
            </a:r>
          </a:p>
          <a:p>
            <a:pPr algn="ctr"/>
            <a:r>
              <a:rPr lang="en-US" sz="1600" dirty="0">
                <a:latin typeface="Sen" panose="020B0604020202020204" charset="0"/>
                <a:ea typeface="Montserrat" charset="0"/>
                <a:cs typeface="Arial" panose="020B0604020202020204" pitchFamily="34" charset="0"/>
              </a:rPr>
              <a:t>Data analysis (FCM) &amp; model building (BBN)</a:t>
            </a:r>
          </a:p>
        </p:txBody>
      </p:sp>
      <p:sp>
        <p:nvSpPr>
          <p:cNvPr id="47" name="TextBox 80">
            <a:extLst>
              <a:ext uri="{FF2B5EF4-FFF2-40B4-BE49-F238E27FC236}">
                <a16:creationId xmlns:a16="http://schemas.microsoft.com/office/drawing/2014/main" id="{E7B6373A-8868-4688-A991-2B0E5B1FF3D3}"/>
              </a:ext>
            </a:extLst>
          </p:cNvPr>
          <p:cNvSpPr txBox="1"/>
          <p:nvPr/>
        </p:nvSpPr>
        <p:spPr>
          <a:xfrm>
            <a:off x="5762466" y="2373125"/>
            <a:ext cx="1741184" cy="1364456"/>
          </a:xfrm>
          <a:prstGeom prst="rect">
            <a:avLst/>
          </a:prstGeom>
          <a:noFill/>
        </p:spPr>
        <p:txBody>
          <a:bodyPr wrap="square" lIns="121899" tIns="60950" rIns="121899" bIns="60950" rtlCol="0">
            <a:spAutoFit/>
          </a:bodyPr>
          <a:lstStyle/>
          <a:p>
            <a:pPr algn="ctr">
              <a:lnSpc>
                <a:spcPts val="2020"/>
              </a:lnSpc>
            </a:pPr>
            <a:r>
              <a:rPr lang="en-US" sz="2000" dirty="0">
                <a:latin typeface="Sen" panose="020B0604020202020204" charset="0"/>
                <a:ea typeface="Montserrat" charset="0"/>
                <a:cs typeface="Arial" panose="020B0604020202020204" pitchFamily="34" charset="0"/>
              </a:rPr>
              <a:t>May 2026</a:t>
            </a:r>
          </a:p>
          <a:p>
            <a:pPr algn="ctr"/>
            <a:r>
              <a:rPr lang="en-US" sz="1600" dirty="0">
                <a:latin typeface="Sen" panose="020B0604020202020204" charset="0"/>
                <a:ea typeface="Montserrat" charset="0"/>
                <a:cs typeface="Arial" panose="020B0604020202020204" pitchFamily="34" charset="0"/>
              </a:rPr>
              <a:t>Scenario data analysis completed (</a:t>
            </a:r>
            <a:r>
              <a:rPr lang="en-US" sz="1600" b="1" dirty="0">
                <a:latin typeface="Sen" panose="020B0604020202020204" charset="0"/>
                <a:ea typeface="Montserrat" charset="0"/>
                <a:cs typeface="Arial" panose="020B0604020202020204" pitchFamily="34" charset="0"/>
              </a:rPr>
              <a:t>Milestone 33</a:t>
            </a:r>
            <a:r>
              <a:rPr lang="en-US" sz="1600" dirty="0">
                <a:latin typeface="Sen" panose="020B0604020202020204" charset="0"/>
                <a:ea typeface="Montserrat" charset="0"/>
                <a:cs typeface="Arial" panose="020B0604020202020204" pitchFamily="34" charset="0"/>
              </a:rPr>
              <a:t>)</a:t>
            </a:r>
          </a:p>
        </p:txBody>
      </p:sp>
      <p:sp>
        <p:nvSpPr>
          <p:cNvPr id="49" name="TextBox 80">
            <a:extLst>
              <a:ext uri="{FF2B5EF4-FFF2-40B4-BE49-F238E27FC236}">
                <a16:creationId xmlns:a16="http://schemas.microsoft.com/office/drawing/2014/main" id="{F20AD749-CAF7-453D-801E-C651C6EDD6E8}"/>
              </a:ext>
            </a:extLst>
          </p:cNvPr>
          <p:cNvSpPr txBox="1"/>
          <p:nvPr/>
        </p:nvSpPr>
        <p:spPr>
          <a:xfrm>
            <a:off x="9017774" y="2326477"/>
            <a:ext cx="2031003" cy="1364456"/>
          </a:xfrm>
          <a:prstGeom prst="rect">
            <a:avLst/>
          </a:prstGeom>
          <a:noFill/>
        </p:spPr>
        <p:txBody>
          <a:bodyPr wrap="square" lIns="121899" tIns="60950" rIns="121899" bIns="60950" rtlCol="0">
            <a:spAutoFit/>
          </a:bodyPr>
          <a:lstStyle/>
          <a:p>
            <a:pPr algn="ctr">
              <a:lnSpc>
                <a:spcPts val="2020"/>
              </a:lnSpc>
            </a:pPr>
            <a:r>
              <a:rPr lang="en-US" sz="2000" dirty="0">
                <a:latin typeface="Sen" panose="020B0604020202020204" charset="0"/>
                <a:ea typeface="Montserrat" charset="0"/>
                <a:cs typeface="Arial" panose="020B0604020202020204" pitchFamily="34" charset="0"/>
              </a:rPr>
              <a:t>Nov 2026 </a:t>
            </a:r>
          </a:p>
          <a:p>
            <a:pPr algn="ctr"/>
            <a:r>
              <a:rPr lang="en-US" sz="1600" dirty="0">
                <a:latin typeface="Sen" panose="020B0604020202020204" charset="0"/>
                <a:ea typeface="Montserrat" charset="0"/>
                <a:cs typeface="Arial" panose="020B0604020202020204" pitchFamily="34" charset="0"/>
              </a:rPr>
              <a:t>Contribution to “What works” report (</a:t>
            </a:r>
            <a:r>
              <a:rPr lang="en-US" sz="1600" b="1" dirty="0">
                <a:latin typeface="Sen" panose="020B0604020202020204" charset="0"/>
                <a:ea typeface="Montserrat" charset="0"/>
                <a:cs typeface="Arial" panose="020B0604020202020204" pitchFamily="34" charset="0"/>
              </a:rPr>
              <a:t>Deliverable 8.2.</a:t>
            </a:r>
            <a:r>
              <a:rPr lang="en-US" sz="1600" dirty="0">
                <a:latin typeface="Sen" panose="020B0604020202020204" charset="0"/>
                <a:ea typeface="Montserrat" charset="0"/>
                <a:cs typeface="Arial" panose="020B0604020202020204" pitchFamily="34" charset="0"/>
              </a:rPr>
              <a:t>)</a:t>
            </a:r>
          </a:p>
        </p:txBody>
      </p:sp>
      <p:sp>
        <p:nvSpPr>
          <p:cNvPr id="65" name="TextBox 80">
            <a:extLst>
              <a:ext uri="{FF2B5EF4-FFF2-40B4-BE49-F238E27FC236}">
                <a16:creationId xmlns:a16="http://schemas.microsoft.com/office/drawing/2014/main" id="{F538EA1C-5D43-4FEA-8B46-1CD2CEBDD700}"/>
              </a:ext>
            </a:extLst>
          </p:cNvPr>
          <p:cNvSpPr txBox="1"/>
          <p:nvPr/>
        </p:nvSpPr>
        <p:spPr>
          <a:xfrm>
            <a:off x="4019089" y="4640571"/>
            <a:ext cx="1752918" cy="1908323"/>
          </a:xfrm>
          <a:prstGeom prst="rect">
            <a:avLst/>
          </a:prstGeom>
          <a:noFill/>
        </p:spPr>
        <p:txBody>
          <a:bodyPr wrap="square" lIns="121899" tIns="60950" rIns="121899" bIns="60950" rtlCol="0">
            <a:spAutoFit/>
          </a:bodyPr>
          <a:lstStyle/>
          <a:p>
            <a:pPr algn="ctr">
              <a:lnSpc>
                <a:spcPts val="2020"/>
              </a:lnSpc>
            </a:pPr>
            <a:r>
              <a:rPr lang="en-US" sz="2000" dirty="0">
                <a:latin typeface="Sen" panose="020B0604020202020204" charset="0"/>
                <a:ea typeface="Montserrat" charset="0"/>
                <a:cs typeface="Arial" panose="020B0604020202020204" pitchFamily="34" charset="0"/>
              </a:rPr>
              <a:t>Mar 2026</a:t>
            </a:r>
          </a:p>
          <a:p>
            <a:pPr algn="ctr">
              <a:lnSpc>
                <a:spcPts val="2020"/>
              </a:lnSpc>
              <a:spcAft>
                <a:spcPts val="300"/>
              </a:spcAft>
            </a:pPr>
            <a:r>
              <a:rPr lang="en-US" sz="1600" dirty="0">
                <a:latin typeface="Sen" panose="020B0604020202020204" charset="0"/>
                <a:cs typeface="Arial" panose="020B0604020202020204" pitchFamily="34" charset="0"/>
              </a:rPr>
              <a:t>Review FCM results with CSs leaders, Validate BBN model with </a:t>
            </a:r>
            <a:r>
              <a:rPr lang="en-US" sz="1600" dirty="0" err="1">
                <a:latin typeface="Sen" panose="020B0604020202020204" charset="0"/>
                <a:cs typeface="Arial" panose="020B0604020202020204" pitchFamily="34" charset="0"/>
              </a:rPr>
              <a:t>ISGlobal</a:t>
            </a:r>
            <a:endParaRPr lang="en-US" sz="1600" dirty="0">
              <a:latin typeface="Sen" panose="020B0604020202020204" charset="0"/>
              <a:cs typeface="Arial" panose="020B0604020202020204" pitchFamily="34" charset="0"/>
            </a:endParaRPr>
          </a:p>
        </p:txBody>
      </p:sp>
      <p:sp>
        <p:nvSpPr>
          <p:cNvPr id="66" name="TextBox 80">
            <a:extLst>
              <a:ext uri="{FF2B5EF4-FFF2-40B4-BE49-F238E27FC236}">
                <a16:creationId xmlns:a16="http://schemas.microsoft.com/office/drawing/2014/main" id="{06981D10-76E1-4A13-943A-42BA04A25940}"/>
              </a:ext>
            </a:extLst>
          </p:cNvPr>
          <p:cNvSpPr txBox="1"/>
          <p:nvPr/>
        </p:nvSpPr>
        <p:spPr>
          <a:xfrm>
            <a:off x="7498419" y="4631046"/>
            <a:ext cx="1589827" cy="1374715"/>
          </a:xfrm>
          <a:prstGeom prst="rect">
            <a:avLst/>
          </a:prstGeom>
          <a:noFill/>
        </p:spPr>
        <p:txBody>
          <a:bodyPr wrap="square" lIns="121899" tIns="60950" rIns="121899" bIns="60950" rtlCol="0">
            <a:spAutoFit/>
          </a:bodyPr>
          <a:lstStyle/>
          <a:p>
            <a:pPr algn="ctr">
              <a:lnSpc>
                <a:spcPts val="2020"/>
              </a:lnSpc>
            </a:pPr>
            <a:r>
              <a:rPr lang="en-US" sz="2000" dirty="0">
                <a:latin typeface="Sen" panose="020B0604020202020204" charset="0"/>
                <a:cs typeface="Arial" panose="020B0604020202020204" pitchFamily="34" charset="0"/>
              </a:rPr>
              <a:t>May-Oct 2026</a:t>
            </a:r>
          </a:p>
          <a:p>
            <a:pPr algn="ctr"/>
            <a:r>
              <a:rPr lang="en-US" sz="1600" dirty="0">
                <a:latin typeface="Sen" panose="020B0604020202020204" charset="0"/>
                <a:cs typeface="Arial" panose="020B0604020202020204" pitchFamily="34" charset="0"/>
              </a:rPr>
              <a:t>Working on deliverable/ publications</a:t>
            </a:r>
          </a:p>
        </p:txBody>
      </p:sp>
      <p:sp>
        <p:nvSpPr>
          <p:cNvPr id="3" name="Marcador de número de diapositiva 1">
            <a:extLst>
              <a:ext uri="{FF2B5EF4-FFF2-40B4-BE49-F238E27FC236}">
                <a16:creationId xmlns:a16="http://schemas.microsoft.com/office/drawing/2014/main" id="{FB35D3E3-8517-415C-904C-4C749E88B81D}"/>
              </a:ext>
            </a:extLst>
          </p:cNvPr>
          <p:cNvSpPr txBox="1">
            <a:spLocks/>
          </p:cNvSpPr>
          <p:nvPr/>
        </p:nvSpPr>
        <p:spPr>
          <a:xfrm>
            <a:off x="838198" y="6315997"/>
            <a:ext cx="10515383" cy="52064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5A5A143F-22E1-4D2C-A1E1-1B122719B4B1}" type="slidenum">
              <a:rPr lang="es-ES" altLang="es-ES" smtClean="0"/>
              <a:pPr algn="ctr"/>
              <a:t>14</a:t>
            </a:fld>
            <a:endParaRPr lang="es-ES" altLang="es-ES" dirty="0"/>
          </a:p>
        </p:txBody>
      </p:sp>
      <p:sp>
        <p:nvSpPr>
          <p:cNvPr id="4" name="Shape 2617">
            <a:extLst>
              <a:ext uri="{FF2B5EF4-FFF2-40B4-BE49-F238E27FC236}">
                <a16:creationId xmlns:a16="http://schemas.microsoft.com/office/drawing/2014/main" id="{0BA4289B-D7D7-DE5C-1B18-5886B7C82727}"/>
              </a:ext>
            </a:extLst>
          </p:cNvPr>
          <p:cNvSpPr/>
          <p:nvPr/>
        </p:nvSpPr>
        <p:spPr>
          <a:xfrm>
            <a:off x="1425089" y="2403379"/>
            <a:ext cx="492200" cy="359486"/>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rgbClr val="53585F"/>
          </a:solidFill>
          <a:ln w="12700">
            <a:miter lim="400000"/>
          </a:ln>
        </p:spPr>
        <p:txBody>
          <a:bodyPr lIns="19045" tIns="19045" rIns="19045" bIns="19045" anchor="ctr"/>
          <a:lstStyle/>
          <a:p>
            <a:pPr algn="ct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5" name="Shape 2550">
            <a:extLst>
              <a:ext uri="{FF2B5EF4-FFF2-40B4-BE49-F238E27FC236}">
                <a16:creationId xmlns:a16="http://schemas.microsoft.com/office/drawing/2014/main" id="{19B73AE1-5100-E6E1-2C38-C8C1B12DCB42}"/>
              </a:ext>
            </a:extLst>
          </p:cNvPr>
          <p:cNvSpPr/>
          <p:nvPr/>
        </p:nvSpPr>
        <p:spPr>
          <a:xfrm>
            <a:off x="1523804" y="2847983"/>
            <a:ext cx="365730" cy="359486"/>
          </a:xfrm>
          <a:custGeom>
            <a:avLst/>
            <a:gdLst/>
            <a:ahLst/>
            <a:cxnLst>
              <a:cxn ang="0">
                <a:pos x="wd2" y="hd2"/>
              </a:cxn>
              <a:cxn ang="5400000">
                <a:pos x="wd2" y="hd2"/>
              </a:cxn>
              <a:cxn ang="10800000">
                <a:pos x="wd2" y="hd2"/>
              </a:cxn>
              <a:cxn ang="16200000">
                <a:pos x="wd2" y="hd2"/>
              </a:cxn>
            </a:cxnLst>
            <a:rect l="0" t="0" r="r" b="b"/>
            <a:pathLst>
              <a:path w="21600" h="21600" extrusionOk="0">
                <a:moveTo>
                  <a:pt x="21109" y="7364"/>
                </a:moveTo>
                <a:cubicBezTo>
                  <a:pt x="20838" y="7364"/>
                  <a:pt x="20618" y="7584"/>
                  <a:pt x="20618" y="7855"/>
                </a:cubicBezTo>
                <a:lnTo>
                  <a:pt x="20618" y="18655"/>
                </a:lnTo>
                <a:cubicBezTo>
                  <a:pt x="20618" y="19739"/>
                  <a:pt x="19739" y="20618"/>
                  <a:pt x="18655" y="20618"/>
                </a:cubicBezTo>
                <a:lnTo>
                  <a:pt x="2945" y="20618"/>
                </a:lnTo>
                <a:cubicBezTo>
                  <a:pt x="1861" y="20618"/>
                  <a:pt x="982" y="19739"/>
                  <a:pt x="982" y="18655"/>
                </a:cubicBezTo>
                <a:lnTo>
                  <a:pt x="982" y="2945"/>
                </a:lnTo>
                <a:cubicBezTo>
                  <a:pt x="982" y="1861"/>
                  <a:pt x="1861" y="982"/>
                  <a:pt x="2945" y="982"/>
                </a:cubicBezTo>
                <a:lnTo>
                  <a:pt x="13745" y="982"/>
                </a:lnTo>
                <a:cubicBezTo>
                  <a:pt x="14017" y="982"/>
                  <a:pt x="14236" y="762"/>
                  <a:pt x="14236" y="491"/>
                </a:cubicBezTo>
                <a:cubicBezTo>
                  <a:pt x="14236" y="220"/>
                  <a:pt x="14017" y="0"/>
                  <a:pt x="13745" y="0"/>
                </a:cubicBezTo>
                <a:lnTo>
                  <a:pt x="2945" y="0"/>
                </a:lnTo>
                <a:cubicBezTo>
                  <a:pt x="1318" y="0"/>
                  <a:pt x="0" y="1319"/>
                  <a:pt x="0" y="2945"/>
                </a:cubicBezTo>
                <a:lnTo>
                  <a:pt x="0" y="18655"/>
                </a:lnTo>
                <a:cubicBezTo>
                  <a:pt x="0" y="20282"/>
                  <a:pt x="1318" y="21600"/>
                  <a:pt x="2945" y="21600"/>
                </a:cubicBezTo>
                <a:lnTo>
                  <a:pt x="18655" y="21600"/>
                </a:lnTo>
                <a:cubicBezTo>
                  <a:pt x="20282" y="21600"/>
                  <a:pt x="21600" y="20282"/>
                  <a:pt x="21600" y="18655"/>
                </a:cubicBezTo>
                <a:lnTo>
                  <a:pt x="21600" y="7855"/>
                </a:lnTo>
                <a:cubicBezTo>
                  <a:pt x="21600" y="7584"/>
                  <a:pt x="21380" y="7364"/>
                  <a:pt x="21109" y="7364"/>
                </a:cubicBezTo>
                <a:moveTo>
                  <a:pt x="7006" y="12764"/>
                </a:moveTo>
                <a:lnTo>
                  <a:pt x="8836" y="12764"/>
                </a:lnTo>
                <a:lnTo>
                  <a:pt x="8836" y="14594"/>
                </a:lnTo>
                <a:lnTo>
                  <a:pt x="6627" y="14973"/>
                </a:lnTo>
                <a:cubicBezTo>
                  <a:pt x="6627" y="14973"/>
                  <a:pt x="7006" y="12764"/>
                  <a:pt x="7006" y="12764"/>
                </a:cubicBezTo>
                <a:close/>
                <a:moveTo>
                  <a:pt x="16775" y="2742"/>
                </a:moveTo>
                <a:lnTo>
                  <a:pt x="18858" y="4825"/>
                </a:lnTo>
                <a:lnTo>
                  <a:pt x="9818" y="13865"/>
                </a:lnTo>
                <a:lnTo>
                  <a:pt x="9818" y="11782"/>
                </a:lnTo>
                <a:lnTo>
                  <a:pt x="7736" y="11782"/>
                </a:lnTo>
                <a:cubicBezTo>
                  <a:pt x="7736" y="11782"/>
                  <a:pt x="16775" y="2742"/>
                  <a:pt x="16775" y="2742"/>
                </a:cubicBezTo>
                <a:close/>
                <a:moveTo>
                  <a:pt x="18104" y="1414"/>
                </a:moveTo>
                <a:cubicBezTo>
                  <a:pt x="18371" y="1147"/>
                  <a:pt x="18739" y="982"/>
                  <a:pt x="19145" y="982"/>
                </a:cubicBezTo>
                <a:cubicBezTo>
                  <a:pt x="19959" y="982"/>
                  <a:pt x="20618" y="1642"/>
                  <a:pt x="20618" y="2455"/>
                </a:cubicBezTo>
                <a:cubicBezTo>
                  <a:pt x="20618" y="2861"/>
                  <a:pt x="20453" y="3230"/>
                  <a:pt x="20187" y="3496"/>
                </a:cubicBezTo>
                <a:lnTo>
                  <a:pt x="19552" y="4131"/>
                </a:lnTo>
                <a:lnTo>
                  <a:pt x="17469" y="2048"/>
                </a:lnTo>
                <a:cubicBezTo>
                  <a:pt x="17469" y="2048"/>
                  <a:pt x="18104" y="1414"/>
                  <a:pt x="18104" y="1414"/>
                </a:cubicBezTo>
                <a:close/>
                <a:moveTo>
                  <a:pt x="5400" y="16200"/>
                </a:moveTo>
                <a:lnTo>
                  <a:pt x="9590" y="15481"/>
                </a:lnTo>
                <a:lnTo>
                  <a:pt x="20881" y="4190"/>
                </a:lnTo>
                <a:cubicBezTo>
                  <a:pt x="21325" y="3746"/>
                  <a:pt x="21600" y="3133"/>
                  <a:pt x="21600" y="2455"/>
                </a:cubicBezTo>
                <a:cubicBezTo>
                  <a:pt x="21600" y="1099"/>
                  <a:pt x="20501" y="0"/>
                  <a:pt x="19145" y="0"/>
                </a:cubicBezTo>
                <a:cubicBezTo>
                  <a:pt x="18468" y="0"/>
                  <a:pt x="17854" y="275"/>
                  <a:pt x="17410" y="719"/>
                </a:cubicBezTo>
                <a:lnTo>
                  <a:pt x="6119" y="12010"/>
                </a:lnTo>
                <a:cubicBezTo>
                  <a:pt x="6119" y="12010"/>
                  <a:pt x="5400" y="16200"/>
                  <a:pt x="5400" y="16200"/>
                </a:cubicBezTo>
                <a:close/>
              </a:path>
            </a:pathLst>
          </a:custGeom>
          <a:solidFill>
            <a:srgbClr val="53585F"/>
          </a:solidFill>
          <a:ln w="12700">
            <a:miter lim="400000"/>
          </a:ln>
        </p:spPr>
        <p:txBody>
          <a:bodyPr lIns="19045" tIns="19045" rIns="19045" bIns="19045" anchor="ctr"/>
          <a:lstStyle/>
          <a:p>
            <a:pPr algn="ct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6" name="Shape 2854">
            <a:extLst>
              <a:ext uri="{FF2B5EF4-FFF2-40B4-BE49-F238E27FC236}">
                <a16:creationId xmlns:a16="http://schemas.microsoft.com/office/drawing/2014/main" id="{06BE161A-5229-7717-EB8C-124D56538EF9}"/>
              </a:ext>
            </a:extLst>
          </p:cNvPr>
          <p:cNvSpPr/>
          <p:nvPr/>
        </p:nvSpPr>
        <p:spPr>
          <a:xfrm>
            <a:off x="3020172" y="5198078"/>
            <a:ext cx="438283" cy="422848"/>
          </a:xfrm>
          <a:custGeom>
            <a:avLst/>
            <a:gdLst/>
            <a:ahLst/>
            <a:cxnLst>
              <a:cxn ang="0">
                <a:pos x="wd2" y="hd2"/>
              </a:cxn>
              <a:cxn ang="5400000">
                <a:pos x="wd2" y="hd2"/>
              </a:cxn>
              <a:cxn ang="10800000">
                <a:pos x="wd2" y="hd2"/>
              </a:cxn>
              <a:cxn ang="16200000">
                <a:pos x="wd2" y="hd2"/>
              </a:cxn>
            </a:cxnLst>
            <a:rect l="0" t="0" r="r" b="b"/>
            <a:pathLst>
              <a:path w="21600" h="21600" extrusionOk="0">
                <a:moveTo>
                  <a:pt x="19152" y="3921"/>
                </a:moveTo>
                <a:cubicBezTo>
                  <a:pt x="18338" y="3921"/>
                  <a:pt x="17679" y="3262"/>
                  <a:pt x="17679" y="2448"/>
                </a:cubicBezTo>
                <a:cubicBezTo>
                  <a:pt x="17679" y="1634"/>
                  <a:pt x="18338" y="975"/>
                  <a:pt x="19152" y="975"/>
                </a:cubicBezTo>
                <a:cubicBezTo>
                  <a:pt x="19966" y="975"/>
                  <a:pt x="20625" y="1634"/>
                  <a:pt x="20625" y="2448"/>
                </a:cubicBezTo>
                <a:cubicBezTo>
                  <a:pt x="20625" y="3262"/>
                  <a:pt x="19966" y="3921"/>
                  <a:pt x="19152" y="3921"/>
                </a:cubicBezTo>
                <a:moveTo>
                  <a:pt x="10804" y="12269"/>
                </a:moveTo>
                <a:cubicBezTo>
                  <a:pt x="9991" y="12269"/>
                  <a:pt x="9331" y="11609"/>
                  <a:pt x="9331" y="10795"/>
                </a:cubicBezTo>
                <a:cubicBezTo>
                  <a:pt x="9331" y="9981"/>
                  <a:pt x="9991" y="9322"/>
                  <a:pt x="10804" y="9322"/>
                </a:cubicBezTo>
                <a:cubicBezTo>
                  <a:pt x="11618" y="9322"/>
                  <a:pt x="12278" y="9981"/>
                  <a:pt x="12278" y="10795"/>
                </a:cubicBezTo>
                <a:cubicBezTo>
                  <a:pt x="12278" y="11609"/>
                  <a:pt x="11618" y="12269"/>
                  <a:pt x="10804" y="12269"/>
                </a:cubicBezTo>
                <a:moveTo>
                  <a:pt x="3930" y="19143"/>
                </a:moveTo>
                <a:cubicBezTo>
                  <a:pt x="3930" y="19956"/>
                  <a:pt x="3271" y="20616"/>
                  <a:pt x="2457" y="20616"/>
                </a:cubicBezTo>
                <a:cubicBezTo>
                  <a:pt x="1643" y="20616"/>
                  <a:pt x="984" y="19956"/>
                  <a:pt x="984" y="19143"/>
                </a:cubicBezTo>
                <a:cubicBezTo>
                  <a:pt x="984" y="18329"/>
                  <a:pt x="1643" y="17669"/>
                  <a:pt x="2457" y="17669"/>
                </a:cubicBezTo>
                <a:cubicBezTo>
                  <a:pt x="3271" y="17669"/>
                  <a:pt x="3930" y="18329"/>
                  <a:pt x="3930" y="19143"/>
                </a:cubicBezTo>
                <a:moveTo>
                  <a:pt x="19148" y="0"/>
                </a:moveTo>
                <a:cubicBezTo>
                  <a:pt x="17793" y="0"/>
                  <a:pt x="16695" y="1098"/>
                  <a:pt x="16695" y="2452"/>
                </a:cubicBezTo>
                <a:cubicBezTo>
                  <a:pt x="16695" y="3640"/>
                  <a:pt x="17539" y="4630"/>
                  <a:pt x="18660" y="4856"/>
                </a:cubicBezTo>
                <a:lnTo>
                  <a:pt x="18660" y="10306"/>
                </a:lnTo>
                <a:lnTo>
                  <a:pt x="13203" y="10306"/>
                </a:lnTo>
                <a:cubicBezTo>
                  <a:pt x="12974" y="9187"/>
                  <a:pt x="11985" y="8347"/>
                  <a:pt x="10800" y="8347"/>
                </a:cubicBezTo>
                <a:cubicBezTo>
                  <a:pt x="9615" y="8347"/>
                  <a:pt x="8626" y="9187"/>
                  <a:pt x="8398" y="10306"/>
                </a:cubicBezTo>
                <a:lnTo>
                  <a:pt x="2456" y="10306"/>
                </a:lnTo>
                <a:cubicBezTo>
                  <a:pt x="2184" y="10306"/>
                  <a:pt x="1965" y="10525"/>
                  <a:pt x="1965" y="10796"/>
                </a:cubicBezTo>
                <a:lnTo>
                  <a:pt x="1965" y="16744"/>
                </a:lnTo>
                <a:cubicBezTo>
                  <a:pt x="844" y="16970"/>
                  <a:pt x="0" y="17960"/>
                  <a:pt x="0" y="19147"/>
                </a:cubicBezTo>
                <a:cubicBezTo>
                  <a:pt x="0" y="20502"/>
                  <a:pt x="1098" y="21600"/>
                  <a:pt x="2453" y="21600"/>
                </a:cubicBezTo>
                <a:cubicBezTo>
                  <a:pt x="3807" y="21600"/>
                  <a:pt x="4905" y="20502"/>
                  <a:pt x="4905" y="19147"/>
                </a:cubicBezTo>
                <a:cubicBezTo>
                  <a:pt x="4905" y="17961"/>
                  <a:pt x="4065" y="16973"/>
                  <a:pt x="2947" y="16744"/>
                </a:cubicBezTo>
                <a:lnTo>
                  <a:pt x="2947" y="11287"/>
                </a:lnTo>
                <a:lnTo>
                  <a:pt x="8397" y="11287"/>
                </a:lnTo>
                <a:cubicBezTo>
                  <a:pt x="8623" y="12408"/>
                  <a:pt x="9613" y="13253"/>
                  <a:pt x="10800" y="13253"/>
                </a:cubicBezTo>
                <a:cubicBezTo>
                  <a:pt x="11988" y="13253"/>
                  <a:pt x="12978" y="12408"/>
                  <a:pt x="13203" y="11287"/>
                </a:cubicBezTo>
                <a:lnTo>
                  <a:pt x="19151" y="11287"/>
                </a:lnTo>
                <a:cubicBezTo>
                  <a:pt x="19422" y="11287"/>
                  <a:pt x="19642" y="11068"/>
                  <a:pt x="19642" y="10796"/>
                </a:cubicBezTo>
                <a:lnTo>
                  <a:pt x="19642" y="4855"/>
                </a:lnTo>
                <a:cubicBezTo>
                  <a:pt x="20759" y="4626"/>
                  <a:pt x="21600" y="3638"/>
                  <a:pt x="21600" y="2452"/>
                </a:cubicBezTo>
                <a:cubicBezTo>
                  <a:pt x="21600" y="1098"/>
                  <a:pt x="20502" y="0"/>
                  <a:pt x="19148"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8" name="Shape 2772">
            <a:extLst>
              <a:ext uri="{FF2B5EF4-FFF2-40B4-BE49-F238E27FC236}">
                <a16:creationId xmlns:a16="http://schemas.microsoft.com/office/drawing/2014/main" id="{0E4C8285-50FF-D78B-1C2D-B045102BD5B0}"/>
              </a:ext>
            </a:extLst>
          </p:cNvPr>
          <p:cNvSpPr/>
          <p:nvPr/>
        </p:nvSpPr>
        <p:spPr>
          <a:xfrm>
            <a:off x="4736063" y="2530950"/>
            <a:ext cx="412636" cy="470561"/>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9" y="20851"/>
                  <a:pt x="7364" y="20974"/>
                  <a:pt x="7364" y="21109"/>
                </a:cubicBezTo>
                <a:cubicBezTo>
                  <a:pt x="7364" y="21380"/>
                  <a:pt x="7584" y="21600"/>
                  <a:pt x="7855" y="21600"/>
                </a:cubicBezTo>
                <a:cubicBezTo>
                  <a:pt x="7990" y="21600"/>
                  <a:pt x="8113" y="21545"/>
                  <a:pt x="8202" y="21456"/>
                </a:cubicBezTo>
                <a:lnTo>
                  <a:pt x="10800" y="18858"/>
                </a:lnTo>
                <a:lnTo>
                  <a:pt x="13398" y="21456"/>
                </a:lnTo>
                <a:cubicBezTo>
                  <a:pt x="13487" y="21545"/>
                  <a:pt x="13610" y="21600"/>
                  <a:pt x="13745" y="21600"/>
                </a:cubicBezTo>
                <a:cubicBezTo>
                  <a:pt x="14016" y="21600"/>
                  <a:pt x="14236" y="21380"/>
                  <a:pt x="14236" y="21109"/>
                </a:cubicBezTo>
                <a:cubicBezTo>
                  <a:pt x="14236" y="20974"/>
                  <a:pt x="14181"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2273" y="12764"/>
                </a:moveTo>
                <a:lnTo>
                  <a:pt x="17182" y="12764"/>
                </a:lnTo>
                <a:cubicBezTo>
                  <a:pt x="17453" y="12764"/>
                  <a:pt x="17673" y="12544"/>
                  <a:pt x="17673" y="12273"/>
                </a:cubicBezTo>
                <a:cubicBezTo>
                  <a:pt x="17673" y="12002"/>
                  <a:pt x="17453" y="11782"/>
                  <a:pt x="17182" y="11782"/>
                </a:cubicBezTo>
                <a:lnTo>
                  <a:pt x="12273" y="11782"/>
                </a:lnTo>
                <a:cubicBezTo>
                  <a:pt x="12002" y="11782"/>
                  <a:pt x="11782" y="12002"/>
                  <a:pt x="11782" y="12273"/>
                </a:cubicBezTo>
                <a:cubicBezTo>
                  <a:pt x="11782" y="12544"/>
                  <a:pt x="12002" y="12764"/>
                  <a:pt x="12273" y="12764"/>
                </a:cubicBezTo>
                <a:moveTo>
                  <a:pt x="4909" y="6873"/>
                </a:moveTo>
                <a:lnTo>
                  <a:pt x="8836" y="6873"/>
                </a:lnTo>
                <a:lnTo>
                  <a:pt x="8836" y="11782"/>
                </a:lnTo>
                <a:lnTo>
                  <a:pt x="4909" y="11782"/>
                </a:lnTo>
                <a:cubicBezTo>
                  <a:pt x="4909" y="11782"/>
                  <a:pt x="4909" y="6873"/>
                  <a:pt x="4909" y="6873"/>
                </a:cubicBezTo>
                <a:close/>
                <a:moveTo>
                  <a:pt x="4909" y="12764"/>
                </a:moveTo>
                <a:lnTo>
                  <a:pt x="8836" y="12764"/>
                </a:lnTo>
                <a:cubicBezTo>
                  <a:pt x="9378" y="12764"/>
                  <a:pt x="9818" y="12325"/>
                  <a:pt x="9818" y="11782"/>
                </a:cubicBezTo>
                <a:lnTo>
                  <a:pt x="9818" y="6873"/>
                </a:lnTo>
                <a:cubicBezTo>
                  <a:pt x="9818" y="6331"/>
                  <a:pt x="9378" y="5891"/>
                  <a:pt x="8836" y="5891"/>
                </a:cubicBezTo>
                <a:lnTo>
                  <a:pt x="4909" y="5891"/>
                </a:lnTo>
                <a:cubicBezTo>
                  <a:pt x="4367" y="5891"/>
                  <a:pt x="3927" y="6331"/>
                  <a:pt x="3927" y="6873"/>
                </a:cubicBezTo>
                <a:lnTo>
                  <a:pt x="3927" y="11782"/>
                </a:lnTo>
                <a:cubicBezTo>
                  <a:pt x="3927" y="12325"/>
                  <a:pt x="4367" y="12764"/>
                  <a:pt x="4909" y="12764"/>
                </a:cubicBezTo>
                <a:moveTo>
                  <a:pt x="12273" y="10800"/>
                </a:moveTo>
                <a:lnTo>
                  <a:pt x="14236" y="10800"/>
                </a:lnTo>
                <a:cubicBezTo>
                  <a:pt x="14507" y="10800"/>
                  <a:pt x="14727" y="10580"/>
                  <a:pt x="14727" y="10309"/>
                </a:cubicBezTo>
                <a:cubicBezTo>
                  <a:pt x="14727" y="10038"/>
                  <a:pt x="14507" y="9818"/>
                  <a:pt x="14236" y="9818"/>
                </a:cubicBezTo>
                <a:lnTo>
                  <a:pt x="12273" y="9818"/>
                </a:lnTo>
                <a:cubicBezTo>
                  <a:pt x="12002" y="9818"/>
                  <a:pt x="11782" y="10038"/>
                  <a:pt x="11782" y="10309"/>
                </a:cubicBezTo>
                <a:cubicBezTo>
                  <a:pt x="11782" y="10580"/>
                  <a:pt x="12002" y="10800"/>
                  <a:pt x="12273" y="10800"/>
                </a:cubicBezTo>
                <a:moveTo>
                  <a:pt x="12273" y="6873"/>
                </a:moveTo>
                <a:lnTo>
                  <a:pt x="15218" y="6873"/>
                </a:lnTo>
                <a:cubicBezTo>
                  <a:pt x="15489" y="6873"/>
                  <a:pt x="15709" y="6653"/>
                  <a:pt x="15709" y="6382"/>
                </a:cubicBezTo>
                <a:cubicBezTo>
                  <a:pt x="15709" y="6111"/>
                  <a:pt x="15489" y="5891"/>
                  <a:pt x="15218" y="5891"/>
                </a:cubicBezTo>
                <a:lnTo>
                  <a:pt x="12273" y="5891"/>
                </a:lnTo>
                <a:cubicBezTo>
                  <a:pt x="12002" y="5891"/>
                  <a:pt x="11782" y="6111"/>
                  <a:pt x="11782" y="6382"/>
                </a:cubicBezTo>
                <a:cubicBezTo>
                  <a:pt x="11782" y="6653"/>
                  <a:pt x="12002" y="6873"/>
                  <a:pt x="12273" y="6873"/>
                </a:cubicBezTo>
                <a:moveTo>
                  <a:pt x="12273" y="8836"/>
                </a:moveTo>
                <a:lnTo>
                  <a:pt x="17182" y="8836"/>
                </a:lnTo>
                <a:cubicBezTo>
                  <a:pt x="17453" y="8836"/>
                  <a:pt x="17673" y="8617"/>
                  <a:pt x="17673" y="8345"/>
                </a:cubicBezTo>
                <a:cubicBezTo>
                  <a:pt x="17673" y="8075"/>
                  <a:pt x="17453" y="7855"/>
                  <a:pt x="17182" y="7855"/>
                </a:cubicBezTo>
                <a:lnTo>
                  <a:pt x="12273" y="7855"/>
                </a:lnTo>
                <a:cubicBezTo>
                  <a:pt x="12002" y="7855"/>
                  <a:pt x="11782" y="8075"/>
                  <a:pt x="11782" y="8345"/>
                </a:cubicBezTo>
                <a:cubicBezTo>
                  <a:pt x="11782" y="8617"/>
                  <a:pt x="12002" y="8836"/>
                  <a:pt x="12273" y="8836"/>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10" name="Shape 2748">
            <a:extLst>
              <a:ext uri="{FF2B5EF4-FFF2-40B4-BE49-F238E27FC236}">
                <a16:creationId xmlns:a16="http://schemas.microsoft.com/office/drawing/2014/main" id="{F84A4BEA-BB52-1BD8-3402-6435243FF99C}"/>
              </a:ext>
            </a:extLst>
          </p:cNvPr>
          <p:cNvSpPr/>
          <p:nvPr/>
        </p:nvSpPr>
        <p:spPr>
          <a:xfrm>
            <a:off x="9651003" y="5232945"/>
            <a:ext cx="422848" cy="42284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8280" y="18579"/>
                </a:moveTo>
                <a:cubicBezTo>
                  <a:pt x="20323" y="16614"/>
                  <a:pt x="21600" y="13859"/>
                  <a:pt x="21600" y="10800"/>
                </a:cubicBezTo>
                <a:cubicBezTo>
                  <a:pt x="21600" y="4835"/>
                  <a:pt x="16764" y="0"/>
                  <a:pt x="10800" y="0"/>
                </a:cubicBezTo>
                <a:cubicBezTo>
                  <a:pt x="4836" y="0"/>
                  <a:pt x="0" y="4835"/>
                  <a:pt x="0" y="10800"/>
                </a:cubicBezTo>
                <a:cubicBezTo>
                  <a:pt x="0" y="13859"/>
                  <a:pt x="1277" y="16614"/>
                  <a:pt x="3320" y="18579"/>
                </a:cubicBezTo>
                <a:lnTo>
                  <a:pt x="2107" y="20762"/>
                </a:lnTo>
                <a:cubicBezTo>
                  <a:pt x="2019" y="20851"/>
                  <a:pt x="1964" y="20974"/>
                  <a:pt x="1964" y="21109"/>
                </a:cubicBezTo>
                <a:cubicBezTo>
                  <a:pt x="1964" y="21380"/>
                  <a:pt x="2184" y="21600"/>
                  <a:pt x="2455" y="21600"/>
                </a:cubicBezTo>
                <a:cubicBezTo>
                  <a:pt x="2590" y="21600"/>
                  <a:pt x="2713" y="21545"/>
                  <a:pt x="2802" y="21456"/>
                </a:cubicBezTo>
                <a:cubicBezTo>
                  <a:pt x="2858" y="21400"/>
                  <a:pt x="2894" y="21327"/>
                  <a:pt x="2917" y="21248"/>
                </a:cubicBezTo>
                <a:lnTo>
                  <a:pt x="4044" y="19219"/>
                </a:lnTo>
                <a:cubicBezTo>
                  <a:pt x="5895" y="20706"/>
                  <a:pt x="8242" y="21600"/>
                  <a:pt x="10800" y="21600"/>
                </a:cubicBezTo>
                <a:cubicBezTo>
                  <a:pt x="13358" y="21600"/>
                  <a:pt x="15705" y="20706"/>
                  <a:pt x="17555" y="19219"/>
                </a:cubicBezTo>
                <a:lnTo>
                  <a:pt x="18683" y="21248"/>
                </a:lnTo>
                <a:cubicBezTo>
                  <a:pt x="18743" y="21450"/>
                  <a:pt x="18923" y="21600"/>
                  <a:pt x="19145" y="21600"/>
                </a:cubicBezTo>
                <a:cubicBezTo>
                  <a:pt x="19416" y="21600"/>
                  <a:pt x="19636" y="21380"/>
                  <a:pt x="19636" y="21109"/>
                </a:cubicBezTo>
                <a:cubicBezTo>
                  <a:pt x="19636" y="20974"/>
                  <a:pt x="19581" y="20851"/>
                  <a:pt x="19493" y="20762"/>
                </a:cubicBezTo>
                <a:cubicBezTo>
                  <a:pt x="19493" y="20762"/>
                  <a:pt x="18280" y="18579"/>
                  <a:pt x="18280" y="18579"/>
                </a:cubicBezTo>
                <a:close/>
                <a:moveTo>
                  <a:pt x="10800" y="16691"/>
                </a:moveTo>
                <a:cubicBezTo>
                  <a:pt x="7547" y="16691"/>
                  <a:pt x="4909" y="14053"/>
                  <a:pt x="4909" y="10800"/>
                </a:cubicBezTo>
                <a:cubicBezTo>
                  <a:pt x="4909" y="7547"/>
                  <a:pt x="7547" y="4909"/>
                  <a:pt x="10800" y="4909"/>
                </a:cubicBezTo>
                <a:cubicBezTo>
                  <a:pt x="14053" y="4909"/>
                  <a:pt x="16691" y="7547"/>
                  <a:pt x="16691" y="10800"/>
                </a:cubicBezTo>
                <a:cubicBezTo>
                  <a:pt x="16691" y="14053"/>
                  <a:pt x="14053" y="16691"/>
                  <a:pt x="10800" y="16691"/>
                </a:cubicBezTo>
                <a:moveTo>
                  <a:pt x="10800" y="3927"/>
                </a:moveTo>
                <a:cubicBezTo>
                  <a:pt x="7004" y="3927"/>
                  <a:pt x="3927" y="7004"/>
                  <a:pt x="3927" y="10800"/>
                </a:cubicBezTo>
                <a:cubicBezTo>
                  <a:pt x="3927" y="14596"/>
                  <a:pt x="7004" y="17673"/>
                  <a:pt x="10800" y="17673"/>
                </a:cubicBezTo>
                <a:cubicBezTo>
                  <a:pt x="14596" y="17673"/>
                  <a:pt x="17673" y="14596"/>
                  <a:pt x="17673" y="10800"/>
                </a:cubicBezTo>
                <a:cubicBezTo>
                  <a:pt x="17673" y="7004"/>
                  <a:pt x="14596" y="3927"/>
                  <a:pt x="10800" y="3927"/>
                </a:cubicBezTo>
                <a:moveTo>
                  <a:pt x="10800" y="12764"/>
                </a:moveTo>
                <a:cubicBezTo>
                  <a:pt x="9716" y="12764"/>
                  <a:pt x="8836" y="11884"/>
                  <a:pt x="8836" y="10800"/>
                </a:cubicBezTo>
                <a:cubicBezTo>
                  <a:pt x="8836" y="9716"/>
                  <a:pt x="9716" y="8836"/>
                  <a:pt x="10800" y="8836"/>
                </a:cubicBezTo>
                <a:cubicBezTo>
                  <a:pt x="11884" y="8836"/>
                  <a:pt x="12764" y="9716"/>
                  <a:pt x="12764" y="10800"/>
                </a:cubicBezTo>
                <a:cubicBezTo>
                  <a:pt x="12764" y="11884"/>
                  <a:pt x="11884" y="12764"/>
                  <a:pt x="10800" y="12764"/>
                </a:cubicBezTo>
                <a:moveTo>
                  <a:pt x="10800" y="7855"/>
                </a:moveTo>
                <a:cubicBezTo>
                  <a:pt x="9173" y="7855"/>
                  <a:pt x="7855" y="9173"/>
                  <a:pt x="7855" y="10800"/>
                </a:cubicBezTo>
                <a:cubicBezTo>
                  <a:pt x="7855" y="12427"/>
                  <a:pt x="9173" y="13745"/>
                  <a:pt x="10800" y="13745"/>
                </a:cubicBezTo>
                <a:cubicBezTo>
                  <a:pt x="12427" y="13745"/>
                  <a:pt x="13745" y="12427"/>
                  <a:pt x="13745" y="10800"/>
                </a:cubicBezTo>
                <a:cubicBezTo>
                  <a:pt x="13745" y="9173"/>
                  <a:pt x="12427" y="7855"/>
                  <a:pt x="10800" y="7855"/>
                </a:cubicBezTo>
              </a:path>
            </a:pathLst>
          </a:custGeom>
          <a:solidFill>
            <a:schemeClr val="tx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Arial" panose="020B0604020202020204" pitchFamily="34" charset="0"/>
              <a:cs typeface="Arial" panose="020B0604020202020204" pitchFamily="34" charset="0"/>
            </a:endParaRPr>
          </a:p>
        </p:txBody>
      </p:sp>
      <p:sp>
        <p:nvSpPr>
          <p:cNvPr id="11" name="Shape 2551">
            <a:extLst>
              <a:ext uri="{FF2B5EF4-FFF2-40B4-BE49-F238E27FC236}">
                <a16:creationId xmlns:a16="http://schemas.microsoft.com/office/drawing/2014/main" id="{809B538B-4581-0EA9-423F-7A90D66E746E}"/>
              </a:ext>
            </a:extLst>
          </p:cNvPr>
          <p:cNvSpPr/>
          <p:nvPr/>
        </p:nvSpPr>
        <p:spPr>
          <a:xfrm>
            <a:off x="8129889" y="2564537"/>
            <a:ext cx="290024" cy="454471"/>
          </a:xfrm>
          <a:custGeom>
            <a:avLst/>
            <a:gdLst/>
            <a:ahLst/>
            <a:cxnLst>
              <a:cxn ang="0">
                <a:pos x="wd2" y="hd2"/>
              </a:cxn>
              <a:cxn ang="5400000">
                <a:pos x="wd2" y="hd2"/>
              </a:cxn>
              <a:cxn ang="10800000">
                <a:pos x="wd2" y="hd2"/>
              </a:cxn>
              <a:cxn ang="16200000">
                <a:pos x="wd2" y="hd2"/>
              </a:cxn>
            </a:cxnLst>
            <a:rect l="0" t="0" r="r" b="b"/>
            <a:pathLst>
              <a:path w="21600" h="21600" extrusionOk="0">
                <a:moveTo>
                  <a:pt x="19755" y="6010"/>
                </a:moveTo>
                <a:lnTo>
                  <a:pt x="18630" y="7136"/>
                </a:lnTo>
                <a:lnTo>
                  <a:pt x="14465" y="2970"/>
                </a:lnTo>
                <a:lnTo>
                  <a:pt x="15590" y="1845"/>
                </a:lnTo>
                <a:cubicBezTo>
                  <a:pt x="15590" y="1845"/>
                  <a:pt x="16391" y="982"/>
                  <a:pt x="17673" y="982"/>
                </a:cubicBezTo>
                <a:cubicBezTo>
                  <a:pt x="19300" y="982"/>
                  <a:pt x="20618" y="2300"/>
                  <a:pt x="20618" y="3927"/>
                </a:cubicBezTo>
                <a:cubicBezTo>
                  <a:pt x="20618" y="4741"/>
                  <a:pt x="20288" y="5477"/>
                  <a:pt x="19755" y="6010"/>
                </a:cubicBezTo>
                <a:moveTo>
                  <a:pt x="7364" y="18402"/>
                </a:moveTo>
                <a:lnTo>
                  <a:pt x="7364" y="14727"/>
                </a:lnTo>
                <a:cubicBezTo>
                  <a:pt x="7364" y="14456"/>
                  <a:pt x="7144" y="14236"/>
                  <a:pt x="6873" y="14236"/>
                </a:cubicBezTo>
                <a:lnTo>
                  <a:pt x="3198" y="14236"/>
                </a:lnTo>
                <a:lnTo>
                  <a:pt x="13770" y="3665"/>
                </a:lnTo>
                <a:lnTo>
                  <a:pt x="17935" y="7830"/>
                </a:lnTo>
                <a:cubicBezTo>
                  <a:pt x="17935" y="7830"/>
                  <a:pt x="7364" y="18402"/>
                  <a:pt x="7364" y="18402"/>
                </a:cubicBezTo>
                <a:close/>
                <a:moveTo>
                  <a:pt x="6382" y="19042"/>
                </a:moveTo>
                <a:lnTo>
                  <a:pt x="2945" y="19845"/>
                </a:lnTo>
                <a:lnTo>
                  <a:pt x="2945" y="18655"/>
                </a:lnTo>
                <a:lnTo>
                  <a:pt x="1755" y="18655"/>
                </a:lnTo>
                <a:lnTo>
                  <a:pt x="2558" y="15218"/>
                </a:lnTo>
                <a:lnTo>
                  <a:pt x="6382" y="15218"/>
                </a:lnTo>
                <a:cubicBezTo>
                  <a:pt x="6382" y="15218"/>
                  <a:pt x="6382" y="19042"/>
                  <a:pt x="6382" y="19042"/>
                </a:cubicBezTo>
                <a:close/>
                <a:moveTo>
                  <a:pt x="17673" y="0"/>
                </a:moveTo>
                <a:cubicBezTo>
                  <a:pt x="16588" y="0"/>
                  <a:pt x="15606" y="439"/>
                  <a:pt x="14896" y="1151"/>
                </a:cubicBezTo>
                <a:lnTo>
                  <a:pt x="1641" y="14405"/>
                </a:lnTo>
                <a:lnTo>
                  <a:pt x="0" y="21600"/>
                </a:lnTo>
                <a:lnTo>
                  <a:pt x="7195" y="19959"/>
                </a:lnTo>
                <a:lnTo>
                  <a:pt x="20449" y="6704"/>
                </a:lnTo>
                <a:cubicBezTo>
                  <a:pt x="21160" y="5994"/>
                  <a:pt x="21600" y="5012"/>
                  <a:pt x="21600" y="3927"/>
                </a:cubicBezTo>
                <a:cubicBezTo>
                  <a:pt x="21600" y="1758"/>
                  <a:pt x="19842" y="0"/>
                  <a:pt x="17673"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12" name="Shape 2943">
            <a:extLst>
              <a:ext uri="{FF2B5EF4-FFF2-40B4-BE49-F238E27FC236}">
                <a16:creationId xmlns:a16="http://schemas.microsoft.com/office/drawing/2014/main" id="{D570B004-BD1A-EA5B-B4D7-F98FF3D6660E}"/>
              </a:ext>
            </a:extLst>
          </p:cNvPr>
          <p:cNvSpPr/>
          <p:nvPr/>
        </p:nvSpPr>
        <p:spPr>
          <a:xfrm>
            <a:off x="6499943" y="5207160"/>
            <a:ext cx="340682" cy="390015"/>
          </a:xfrm>
          <a:custGeom>
            <a:avLst/>
            <a:gdLst/>
            <a:ahLst/>
            <a:cxnLst>
              <a:cxn ang="0">
                <a:pos x="wd2" y="hd2"/>
              </a:cxn>
              <a:cxn ang="5400000">
                <a:pos x="wd2" y="hd2"/>
              </a:cxn>
              <a:cxn ang="10800000">
                <a:pos x="wd2" y="hd2"/>
              </a:cxn>
              <a:cxn ang="16200000">
                <a:pos x="wd2" y="hd2"/>
              </a:cxn>
            </a:cxnLst>
            <a:rect l="0" t="0" r="r" b="b"/>
            <a:pathLst>
              <a:path w="21600" h="21600" extrusionOk="0">
                <a:moveTo>
                  <a:pt x="9600" y="11782"/>
                </a:moveTo>
                <a:lnTo>
                  <a:pt x="9600" y="10800"/>
                </a:lnTo>
                <a:lnTo>
                  <a:pt x="11400" y="10800"/>
                </a:lnTo>
                <a:cubicBezTo>
                  <a:pt x="11732" y="10800"/>
                  <a:pt x="12000" y="10580"/>
                  <a:pt x="12000" y="10309"/>
                </a:cubicBezTo>
                <a:lnTo>
                  <a:pt x="12000" y="2945"/>
                </a:lnTo>
                <a:lnTo>
                  <a:pt x="19940" y="2945"/>
                </a:lnTo>
                <a:lnTo>
                  <a:pt x="16886" y="7111"/>
                </a:lnTo>
                <a:lnTo>
                  <a:pt x="16894" y="7115"/>
                </a:lnTo>
                <a:cubicBezTo>
                  <a:pt x="16840" y="7189"/>
                  <a:pt x="16800" y="7272"/>
                  <a:pt x="16800" y="7364"/>
                </a:cubicBezTo>
                <a:cubicBezTo>
                  <a:pt x="16800" y="7457"/>
                  <a:pt x="16840" y="7538"/>
                  <a:pt x="16894" y="7612"/>
                </a:cubicBezTo>
                <a:lnTo>
                  <a:pt x="16886" y="7616"/>
                </a:lnTo>
                <a:lnTo>
                  <a:pt x="19940" y="11782"/>
                </a:lnTo>
                <a:cubicBezTo>
                  <a:pt x="19940" y="11782"/>
                  <a:pt x="9600" y="11782"/>
                  <a:pt x="9600" y="11782"/>
                </a:cubicBezTo>
                <a:close/>
                <a:moveTo>
                  <a:pt x="1200" y="982"/>
                </a:moveTo>
                <a:lnTo>
                  <a:pt x="10800" y="982"/>
                </a:lnTo>
                <a:lnTo>
                  <a:pt x="10800" y="9818"/>
                </a:lnTo>
                <a:lnTo>
                  <a:pt x="1200" y="9818"/>
                </a:lnTo>
                <a:cubicBezTo>
                  <a:pt x="1200" y="9818"/>
                  <a:pt x="1200" y="982"/>
                  <a:pt x="1200" y="982"/>
                </a:cubicBezTo>
                <a:close/>
                <a:moveTo>
                  <a:pt x="21514" y="12020"/>
                </a:moveTo>
                <a:lnTo>
                  <a:pt x="18100" y="7364"/>
                </a:lnTo>
                <a:lnTo>
                  <a:pt x="21514" y="2707"/>
                </a:lnTo>
                <a:lnTo>
                  <a:pt x="21506" y="2703"/>
                </a:lnTo>
                <a:cubicBezTo>
                  <a:pt x="21560" y="2629"/>
                  <a:pt x="21600" y="2547"/>
                  <a:pt x="21600" y="2455"/>
                </a:cubicBezTo>
                <a:cubicBezTo>
                  <a:pt x="21600" y="2183"/>
                  <a:pt x="21332" y="1964"/>
                  <a:pt x="21000" y="1964"/>
                </a:cubicBezTo>
                <a:lnTo>
                  <a:pt x="12000" y="1964"/>
                </a:lnTo>
                <a:lnTo>
                  <a:pt x="12000" y="491"/>
                </a:lnTo>
                <a:cubicBezTo>
                  <a:pt x="12000" y="220"/>
                  <a:pt x="11732" y="0"/>
                  <a:pt x="11400" y="0"/>
                </a:cubicBezTo>
                <a:lnTo>
                  <a:pt x="600" y="0"/>
                </a:lnTo>
                <a:cubicBezTo>
                  <a:pt x="268" y="0"/>
                  <a:pt x="0" y="220"/>
                  <a:pt x="0" y="491"/>
                </a:cubicBezTo>
                <a:lnTo>
                  <a:pt x="0" y="21109"/>
                </a:lnTo>
                <a:cubicBezTo>
                  <a:pt x="0" y="21380"/>
                  <a:pt x="268" y="21600"/>
                  <a:pt x="600" y="21600"/>
                </a:cubicBezTo>
                <a:cubicBezTo>
                  <a:pt x="932" y="21600"/>
                  <a:pt x="1200" y="21380"/>
                  <a:pt x="1200" y="21109"/>
                </a:cubicBezTo>
                <a:lnTo>
                  <a:pt x="1200" y="10800"/>
                </a:lnTo>
                <a:lnTo>
                  <a:pt x="8400" y="10800"/>
                </a:lnTo>
                <a:lnTo>
                  <a:pt x="8400" y="12273"/>
                </a:lnTo>
                <a:cubicBezTo>
                  <a:pt x="8400" y="12544"/>
                  <a:pt x="8668" y="12764"/>
                  <a:pt x="9000" y="12764"/>
                </a:cubicBezTo>
                <a:lnTo>
                  <a:pt x="21000" y="12764"/>
                </a:lnTo>
                <a:cubicBezTo>
                  <a:pt x="21332" y="12764"/>
                  <a:pt x="21600" y="12544"/>
                  <a:pt x="21600" y="12273"/>
                </a:cubicBezTo>
                <a:cubicBezTo>
                  <a:pt x="21600" y="12181"/>
                  <a:pt x="21560" y="12098"/>
                  <a:pt x="21506" y="12024"/>
                </a:cubicBezTo>
                <a:cubicBezTo>
                  <a:pt x="21506" y="12024"/>
                  <a:pt x="21514" y="12020"/>
                  <a:pt x="21514" y="12020"/>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14" name="TextBox 80">
            <a:extLst>
              <a:ext uri="{FF2B5EF4-FFF2-40B4-BE49-F238E27FC236}">
                <a16:creationId xmlns:a16="http://schemas.microsoft.com/office/drawing/2014/main" id="{538F1AD8-D24C-90A0-990A-43A4D40A331E}"/>
              </a:ext>
            </a:extLst>
          </p:cNvPr>
          <p:cNvSpPr txBox="1"/>
          <p:nvPr/>
        </p:nvSpPr>
        <p:spPr>
          <a:xfrm>
            <a:off x="10107516" y="4699510"/>
            <a:ext cx="2031003" cy="1138881"/>
          </a:xfrm>
          <a:prstGeom prst="rect">
            <a:avLst/>
          </a:prstGeom>
          <a:noFill/>
        </p:spPr>
        <p:txBody>
          <a:bodyPr wrap="square" lIns="121899" tIns="60950" rIns="121899" bIns="60950" rtlCol="0">
            <a:spAutoFit/>
          </a:bodyPr>
          <a:lstStyle/>
          <a:p>
            <a:pPr algn="ctr">
              <a:lnSpc>
                <a:spcPts val="2020"/>
              </a:lnSpc>
            </a:pPr>
            <a:r>
              <a:rPr lang="en-US" sz="2000" dirty="0">
                <a:latin typeface="Sen" panose="020B0604020202020204" charset="0"/>
                <a:ea typeface="Montserrat" charset="0"/>
                <a:cs typeface="Arial" panose="020B0604020202020204" pitchFamily="34" charset="0"/>
              </a:rPr>
              <a:t>Until end of project  </a:t>
            </a:r>
            <a:r>
              <a:rPr lang="en-US" sz="1600" dirty="0">
                <a:latin typeface="Sen" panose="020B0604020202020204" charset="0"/>
                <a:cs typeface="Arial" panose="020B0604020202020204" pitchFamily="34" charset="0"/>
              </a:rPr>
              <a:t>finalizing publications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7"/>
          <p:cNvSpPr txBox="1">
            <a:spLocks noGrp="1"/>
          </p:cNvSpPr>
          <p:nvPr>
            <p:ph type="ctrTitle"/>
          </p:nvPr>
        </p:nvSpPr>
        <p:spPr>
          <a:xfrm>
            <a:off x="1524000" y="2224005"/>
            <a:ext cx="9144000" cy="1241714"/>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C3C3B"/>
              </a:buClr>
              <a:buSzPts val="6000"/>
              <a:buFont typeface="Fira Sans"/>
              <a:buNone/>
            </a:pPr>
            <a:r>
              <a:rPr lang="sv-SE" b="1">
                <a:solidFill>
                  <a:srgbClr val="3C3C3B"/>
                </a:solidFill>
                <a:latin typeface="Fira Sans"/>
                <a:ea typeface="Fira Sans"/>
                <a:cs typeface="Fira Sans"/>
                <a:sym typeface="Fira Sans"/>
              </a:rPr>
              <a:t>Thank you</a:t>
            </a:r>
            <a:endParaRPr b="1">
              <a:solidFill>
                <a:srgbClr val="3C3C3B"/>
              </a:solidFill>
              <a:latin typeface="Fira Sans"/>
              <a:ea typeface="Fira Sans"/>
              <a:cs typeface="Fira Sans"/>
              <a:sym typeface="Fira Sans"/>
            </a:endParaRPr>
          </a:p>
        </p:txBody>
      </p:sp>
      <p:pic>
        <p:nvPicPr>
          <p:cNvPr id="159" name="Google Shape;159;p7" descr="A picture containing graphics, graphic design, font, logo&#10;&#10;Description automatically generated"/>
          <p:cNvPicPr preferRelativeResize="0"/>
          <p:nvPr/>
        </p:nvPicPr>
        <p:blipFill rotWithShape="1">
          <a:blip r:embed="rId3">
            <a:alphaModFix/>
          </a:blip>
          <a:srcRect/>
          <a:stretch/>
        </p:blipFill>
        <p:spPr>
          <a:xfrm>
            <a:off x="127000" y="-7286"/>
            <a:ext cx="4320425" cy="2049620"/>
          </a:xfrm>
          <a:prstGeom prst="rect">
            <a:avLst/>
          </a:prstGeom>
          <a:noFill/>
          <a:ln>
            <a:noFill/>
          </a:ln>
        </p:spPr>
      </p:pic>
      <p:sp>
        <p:nvSpPr>
          <p:cNvPr id="160" name="Google Shape;160;p7"/>
          <p:cNvSpPr txBox="1">
            <a:spLocks noGrp="1"/>
          </p:cNvSpPr>
          <p:nvPr>
            <p:ph type="subTitle" idx="1"/>
          </p:nvPr>
        </p:nvSpPr>
        <p:spPr>
          <a:xfrm>
            <a:off x="1524000" y="3796483"/>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3C3C3B"/>
              </a:buClr>
              <a:buSzPts val="2400"/>
              <a:buNone/>
            </a:pPr>
            <a:endParaRPr dirty="0"/>
          </a:p>
        </p:txBody>
      </p:sp>
      <p:sp>
        <p:nvSpPr>
          <p:cNvPr id="161" name="Google Shape;161;p7"/>
          <p:cNvSpPr/>
          <p:nvPr/>
        </p:nvSpPr>
        <p:spPr>
          <a:xfrm>
            <a:off x="0" y="5901772"/>
            <a:ext cx="6096000" cy="132428"/>
          </a:xfrm>
          <a:prstGeom prst="rect">
            <a:avLst/>
          </a:prstGeom>
          <a:solidFill>
            <a:srgbClr val="0047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2" name="Google Shape;162;p7"/>
          <p:cNvSpPr/>
          <p:nvPr/>
        </p:nvSpPr>
        <p:spPr>
          <a:xfrm>
            <a:off x="6096000" y="5901772"/>
            <a:ext cx="6096000" cy="132428"/>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3" name="Google Shape;163;p7"/>
          <p:cNvSpPr txBox="1"/>
          <p:nvPr/>
        </p:nvSpPr>
        <p:spPr>
          <a:xfrm>
            <a:off x="3048000" y="6212415"/>
            <a:ext cx="6096000" cy="54629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1200"/>
              <a:buFont typeface="Arial"/>
              <a:buNone/>
            </a:pPr>
            <a:r>
              <a:rPr lang="sv-SE" sz="1200" b="0" i="0" u="none" strike="noStrike" cap="none">
                <a:solidFill>
                  <a:schemeClr val="dk1"/>
                </a:solidFill>
                <a:latin typeface="Sen"/>
                <a:ea typeface="Sen"/>
                <a:cs typeface="Sen"/>
                <a:sym typeface="Sen"/>
              </a:rPr>
              <a:t>The Resonate project is funded by the European Union’s Horizons Europe Research and Innovation programme under grant agreement No. 101081420 and co-funded by the UK Research and Innovation grant award No. 10063874</a:t>
            </a:r>
            <a:endParaRPr sz="1400" b="0" i="0" u="none" strike="noStrike" cap="none">
              <a:solidFill>
                <a:srgbClr val="000000"/>
              </a:solidFill>
              <a:latin typeface="Arial"/>
              <a:ea typeface="Arial"/>
              <a:cs typeface="Arial"/>
              <a:sym typeface="Arial"/>
            </a:endParaRPr>
          </a:p>
        </p:txBody>
      </p:sp>
      <p:pic>
        <p:nvPicPr>
          <p:cNvPr id="164" name="Google Shape;164;p7" descr="A flag with yellow stars in a circle&#10;&#10;Description automatically generated with low confidence"/>
          <p:cNvPicPr preferRelativeResize="0"/>
          <p:nvPr/>
        </p:nvPicPr>
        <p:blipFill rotWithShape="1">
          <a:blip r:embed="rId4">
            <a:alphaModFix/>
          </a:blip>
          <a:srcRect/>
          <a:stretch/>
        </p:blipFill>
        <p:spPr>
          <a:xfrm>
            <a:off x="2000688" y="6130031"/>
            <a:ext cx="952549" cy="628682"/>
          </a:xfrm>
          <a:prstGeom prst="rect">
            <a:avLst/>
          </a:prstGeom>
          <a:noFill/>
          <a:ln>
            <a:noFill/>
          </a:ln>
        </p:spPr>
      </p:pic>
      <p:pic>
        <p:nvPicPr>
          <p:cNvPr id="165" name="Google Shape;165;p7" descr="A picture containing font, graphics, symbol, text&#10;&#10;Description automatically generated"/>
          <p:cNvPicPr preferRelativeResize="0"/>
          <p:nvPr/>
        </p:nvPicPr>
        <p:blipFill rotWithShape="1">
          <a:blip r:embed="rId5">
            <a:alphaModFix/>
          </a:blip>
          <a:srcRect/>
          <a:stretch/>
        </p:blipFill>
        <p:spPr>
          <a:xfrm>
            <a:off x="9176972" y="6262448"/>
            <a:ext cx="1686557" cy="497999"/>
          </a:xfrm>
          <a:prstGeom prst="rect">
            <a:avLst/>
          </a:prstGeom>
          <a:noFill/>
          <a:ln>
            <a:noFill/>
          </a:ln>
        </p:spPr>
      </p:pic>
      <p:sp>
        <p:nvSpPr>
          <p:cNvPr id="166" name="Google Shape;166;p7"/>
          <p:cNvSpPr/>
          <p:nvPr/>
        </p:nvSpPr>
        <p:spPr>
          <a:xfrm>
            <a:off x="0" y="5786465"/>
            <a:ext cx="12192000" cy="115307"/>
          </a:xfrm>
          <a:prstGeom prst="rect">
            <a:avLst/>
          </a:prstGeom>
          <a:solidFill>
            <a:srgbClr val="49B1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ctrTitle"/>
          </p:nvPr>
        </p:nvSpPr>
        <p:spPr>
          <a:xfrm>
            <a:off x="887653" y="1519595"/>
            <a:ext cx="9144000" cy="6543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AFD7"/>
              </a:buClr>
              <a:buSzPts val="4000"/>
              <a:buFont typeface="Sen"/>
              <a:buNone/>
            </a:pPr>
            <a:r>
              <a:rPr lang="sv-SE" sz="4000" b="1">
                <a:solidFill>
                  <a:srgbClr val="00AFD7"/>
                </a:solidFill>
                <a:latin typeface="Sen"/>
                <a:ea typeface="Sen"/>
                <a:cs typeface="Sen"/>
                <a:sym typeface="Sen"/>
              </a:rPr>
              <a:t>Objectives of the WP</a:t>
            </a:r>
            <a:endParaRPr sz="4000" b="1" dirty="0">
              <a:solidFill>
                <a:srgbClr val="00AFD7"/>
              </a:solidFill>
              <a:latin typeface="Sen"/>
              <a:ea typeface="Sen"/>
              <a:cs typeface="Sen"/>
              <a:sym typeface="Sen"/>
            </a:endParaRPr>
          </a:p>
        </p:txBody>
      </p:sp>
      <p:sp>
        <p:nvSpPr>
          <p:cNvPr id="99" name="Google Shape;99;p2"/>
          <p:cNvSpPr txBox="1"/>
          <p:nvPr/>
        </p:nvSpPr>
        <p:spPr>
          <a:xfrm>
            <a:off x="887653" y="2170243"/>
            <a:ext cx="10083300" cy="3877138"/>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1800"/>
              </a:spcBef>
              <a:spcAft>
                <a:spcPts val="0"/>
              </a:spcAft>
              <a:buClr>
                <a:schemeClr val="dk1"/>
              </a:buClr>
              <a:buSzPts val="2400"/>
              <a:buFont typeface="Arial"/>
              <a:buNone/>
            </a:pPr>
            <a:r>
              <a:rPr lang="en-GB" sz="2400" b="1" i="0" u="none" strike="noStrike" cap="none" dirty="0">
                <a:solidFill>
                  <a:schemeClr val="dk1"/>
                </a:solidFill>
                <a:latin typeface="Sen"/>
                <a:ea typeface="Sen"/>
                <a:cs typeface="Sen"/>
                <a:sym typeface="Sen"/>
              </a:rPr>
              <a:t>8a) Conduct process evaluations of Level 2&amp;3 CSs to investigate ‘what works’ in terms of intervention delivery</a:t>
            </a:r>
          </a:p>
          <a:p>
            <a:pPr marL="0" marR="0" lvl="0" indent="0" algn="l" rtl="0">
              <a:lnSpc>
                <a:spcPct val="107000"/>
              </a:lnSpc>
              <a:spcBef>
                <a:spcPts val="1800"/>
              </a:spcBef>
              <a:spcAft>
                <a:spcPts val="0"/>
              </a:spcAft>
              <a:buClr>
                <a:schemeClr val="dk1"/>
              </a:buClr>
              <a:buSzPts val="2400"/>
              <a:buFont typeface="Arial"/>
              <a:buNone/>
            </a:pPr>
            <a:r>
              <a:rPr lang="en-GB" sz="2400" b="0" i="0" u="none" strike="noStrike" cap="none" dirty="0">
                <a:solidFill>
                  <a:schemeClr val="dk1"/>
                </a:solidFill>
                <a:latin typeface="Sen"/>
                <a:ea typeface="Sen"/>
                <a:cs typeface="Sen"/>
                <a:sym typeface="Sen"/>
              </a:rPr>
              <a:t>8b) Conduct cross-sectoral scenario analyses to estimate the combined health, environmental, economic, and societal impact (benefits &amp; risks) of scaling-up (increasing participants) of selected CSs at the local level, and scaling-out (replicating) across different geographical and/or socio-economic contexts;</a:t>
            </a:r>
          </a:p>
          <a:p>
            <a:pPr marL="0" marR="0" lvl="0" indent="0" algn="l" rtl="0">
              <a:lnSpc>
                <a:spcPct val="107000"/>
              </a:lnSpc>
              <a:spcBef>
                <a:spcPts val="1800"/>
              </a:spcBef>
              <a:spcAft>
                <a:spcPts val="0"/>
              </a:spcAft>
              <a:buClr>
                <a:schemeClr val="dk1"/>
              </a:buClr>
              <a:buSzPts val="2400"/>
              <a:buFont typeface="Arial"/>
              <a:buNone/>
            </a:pPr>
            <a:r>
              <a:rPr lang="en-GB" sz="2400" b="0" i="0" u="none" strike="noStrike" cap="none" dirty="0">
                <a:solidFill>
                  <a:schemeClr val="tx2">
                    <a:lumMod val="75000"/>
                  </a:schemeClr>
                </a:solidFill>
                <a:latin typeface="Sen"/>
                <a:ea typeface="Sen"/>
                <a:cs typeface="Sen"/>
                <a:sym typeface="Sen"/>
              </a:rPr>
              <a:t>8c) Provide a comprehensive 360° cross-sectoral view of successful </a:t>
            </a:r>
            <a:r>
              <a:rPr lang="en-GB" sz="2400" b="0" i="0" u="none" strike="noStrike" cap="none" dirty="0" err="1">
                <a:solidFill>
                  <a:schemeClr val="tx2">
                    <a:lumMod val="75000"/>
                  </a:schemeClr>
                </a:solidFill>
                <a:latin typeface="Sen"/>
                <a:ea typeface="Sen"/>
                <a:cs typeface="Sen"/>
                <a:sym typeface="Sen"/>
              </a:rPr>
              <a:t>NbT</a:t>
            </a:r>
            <a:r>
              <a:rPr lang="en-GB" sz="2400" b="0" i="0" u="none" strike="noStrike" cap="none" dirty="0">
                <a:solidFill>
                  <a:schemeClr val="tx2">
                    <a:lumMod val="75000"/>
                  </a:schemeClr>
                </a:solidFill>
                <a:latin typeface="Sen"/>
                <a:ea typeface="Sen"/>
                <a:cs typeface="Sen"/>
                <a:sym typeface="Sen"/>
              </a:rPr>
              <a:t> processes, impacts, and futures.</a:t>
            </a:r>
            <a:endParaRPr sz="2400" b="0" i="0" u="none" strike="noStrike" cap="none" dirty="0">
              <a:solidFill>
                <a:schemeClr val="tx2">
                  <a:lumMod val="75000"/>
                </a:schemeClr>
              </a:solidFill>
              <a:latin typeface="Sen"/>
              <a:ea typeface="Sen"/>
              <a:cs typeface="Sen"/>
              <a:sym typeface="Sen"/>
            </a:endParaRPr>
          </a:p>
        </p:txBody>
      </p:sp>
      <p:sp>
        <p:nvSpPr>
          <p:cNvPr id="100" name="Google Shape;100;p2"/>
          <p:cNvSpPr/>
          <p:nvPr/>
        </p:nvSpPr>
        <p:spPr>
          <a:xfrm>
            <a:off x="0" y="6725572"/>
            <a:ext cx="6096000" cy="132300"/>
          </a:xfrm>
          <a:prstGeom prst="rect">
            <a:avLst/>
          </a:prstGeom>
          <a:solidFill>
            <a:srgbClr val="0047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2"/>
          <p:cNvSpPr/>
          <p:nvPr/>
        </p:nvSpPr>
        <p:spPr>
          <a:xfrm>
            <a:off x="6096000" y="6725572"/>
            <a:ext cx="6096000" cy="13230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2"/>
          <p:cNvSpPr/>
          <p:nvPr/>
        </p:nvSpPr>
        <p:spPr>
          <a:xfrm>
            <a:off x="0" y="6610265"/>
            <a:ext cx="12192000" cy="115200"/>
          </a:xfrm>
          <a:prstGeom prst="rect">
            <a:avLst/>
          </a:prstGeom>
          <a:solidFill>
            <a:srgbClr val="49B1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3" name="Google Shape;103;p2" descr="A flag with yellow stars in a circle&#10;&#10;Description automatically generated with low confidence"/>
          <p:cNvPicPr preferRelativeResize="0"/>
          <p:nvPr/>
        </p:nvPicPr>
        <p:blipFill rotWithShape="1">
          <a:blip r:embed="rId3">
            <a:alphaModFix/>
          </a:blip>
          <a:srcRect/>
          <a:stretch/>
        </p:blipFill>
        <p:spPr>
          <a:xfrm>
            <a:off x="9372661" y="300128"/>
            <a:ext cx="754544" cy="497999"/>
          </a:xfrm>
          <a:prstGeom prst="rect">
            <a:avLst/>
          </a:prstGeom>
          <a:noFill/>
          <a:ln>
            <a:noFill/>
          </a:ln>
        </p:spPr>
      </p:pic>
      <p:pic>
        <p:nvPicPr>
          <p:cNvPr id="104" name="Google Shape;104;p2" descr="A picture containing font, graphics, symbol, text&#10;&#10;Description automatically generated"/>
          <p:cNvPicPr preferRelativeResize="0"/>
          <p:nvPr/>
        </p:nvPicPr>
        <p:blipFill rotWithShape="1">
          <a:blip r:embed="rId4">
            <a:alphaModFix/>
          </a:blip>
          <a:srcRect/>
          <a:stretch/>
        </p:blipFill>
        <p:spPr>
          <a:xfrm>
            <a:off x="10422293" y="328322"/>
            <a:ext cx="1495593" cy="441612"/>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47627" y="-85724"/>
            <a:ext cx="2631234" cy="124826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3"/>
          <p:cNvSpPr txBox="1">
            <a:spLocks noGrp="1"/>
          </p:cNvSpPr>
          <p:nvPr>
            <p:ph type="ctrTitle"/>
          </p:nvPr>
        </p:nvSpPr>
        <p:spPr>
          <a:xfrm>
            <a:off x="887653" y="1519595"/>
            <a:ext cx="9144000" cy="654408"/>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00AFD7"/>
              </a:buClr>
              <a:buSzPct val="100000"/>
              <a:buFont typeface="Sen"/>
              <a:buNone/>
            </a:pPr>
            <a:r>
              <a:rPr lang="sv-SE" sz="4000" b="1">
                <a:solidFill>
                  <a:srgbClr val="00AFD7"/>
                </a:solidFill>
                <a:latin typeface="Sen"/>
                <a:ea typeface="Sen"/>
                <a:cs typeface="Sen"/>
                <a:sym typeface="Sen"/>
              </a:rPr>
              <a:t>Updates on data collection and analysis</a:t>
            </a:r>
            <a:endParaRPr/>
          </a:p>
        </p:txBody>
      </p:sp>
      <p:sp>
        <p:nvSpPr>
          <p:cNvPr id="111" name="Google Shape;111;p3"/>
          <p:cNvSpPr txBox="1"/>
          <p:nvPr/>
        </p:nvSpPr>
        <p:spPr>
          <a:xfrm>
            <a:off x="631621" y="2472528"/>
            <a:ext cx="4732231" cy="336744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500"/>
              </a:spcBef>
              <a:spcAft>
                <a:spcPts val="0"/>
              </a:spcAft>
              <a:buClr>
                <a:srgbClr val="000000"/>
              </a:buClr>
              <a:buSzPts val="1800"/>
              <a:buFont typeface="Arial"/>
              <a:buNone/>
            </a:pPr>
            <a:r>
              <a:rPr lang="en-GB" sz="1800" b="0" i="0" u="none" strike="noStrike" cap="none" dirty="0">
                <a:solidFill>
                  <a:schemeClr val="dk1"/>
                </a:solidFill>
                <a:latin typeface="Sen"/>
                <a:ea typeface="Sen"/>
                <a:cs typeface="Sen"/>
                <a:sym typeface="Sen"/>
              </a:rPr>
              <a:t>Task 8.3:</a:t>
            </a:r>
          </a:p>
          <a:p>
            <a:pPr marL="285750" marR="0" lvl="0" indent="-285750" algn="l" rtl="0">
              <a:lnSpc>
                <a:spcPct val="107000"/>
              </a:lnSpc>
              <a:spcBef>
                <a:spcPts val="500"/>
              </a:spcBef>
              <a:spcAft>
                <a:spcPts val="0"/>
              </a:spcAft>
              <a:buClr>
                <a:srgbClr val="000000"/>
              </a:buClr>
              <a:buSzPts val="1800"/>
              <a:buFont typeface="Arial" panose="020B0604020202020204" pitchFamily="34" charset="0"/>
              <a:buChar char="•"/>
            </a:pPr>
            <a:r>
              <a:rPr lang="en-GB" sz="1800" dirty="0">
                <a:solidFill>
                  <a:schemeClr val="dk1"/>
                </a:solidFill>
                <a:latin typeface="Sen"/>
                <a:ea typeface="Sen"/>
                <a:cs typeface="Sen"/>
                <a:sym typeface="Sen"/>
              </a:rPr>
              <a:t>Collection and analysis methods outlined in protocol publication (in preparation).</a:t>
            </a:r>
          </a:p>
          <a:p>
            <a:pPr marL="285750" marR="0" lvl="0" indent="-285750" algn="l" rtl="0">
              <a:lnSpc>
                <a:spcPct val="107000"/>
              </a:lnSpc>
              <a:spcBef>
                <a:spcPts val="500"/>
              </a:spcBef>
              <a:spcAft>
                <a:spcPts val="0"/>
              </a:spcAft>
              <a:buClr>
                <a:srgbClr val="000000"/>
              </a:buClr>
              <a:buSzPts val="1800"/>
              <a:buFont typeface="Arial" panose="020B0604020202020204" pitchFamily="34" charset="0"/>
              <a:buChar char="•"/>
            </a:pPr>
            <a:r>
              <a:rPr lang="en-GB" sz="1800" dirty="0">
                <a:solidFill>
                  <a:schemeClr val="dk1"/>
                </a:solidFill>
                <a:latin typeface="Sen"/>
                <a:ea typeface="Sen"/>
                <a:cs typeface="Sen"/>
                <a:sym typeface="Sen"/>
              </a:rPr>
              <a:t>CS4</a:t>
            </a:r>
            <a:r>
              <a:rPr lang="en-GB" sz="1800">
                <a:solidFill>
                  <a:schemeClr val="dk1"/>
                </a:solidFill>
                <a:latin typeface="Sen"/>
                <a:ea typeface="Sen"/>
                <a:cs typeface="Sen"/>
                <a:sym typeface="Sen"/>
              </a:rPr>
              <a:t>: 20 </a:t>
            </a:r>
            <a:r>
              <a:rPr lang="en-GB" sz="1800" dirty="0">
                <a:solidFill>
                  <a:schemeClr val="dk1"/>
                </a:solidFill>
                <a:latin typeface="Sen"/>
                <a:ea typeface="Sen"/>
                <a:cs typeface="Sen"/>
                <a:sym typeface="Sen"/>
              </a:rPr>
              <a:t>pseudonymised transcripts received from first wave.</a:t>
            </a:r>
          </a:p>
          <a:p>
            <a:pPr marL="285750" marR="0" lvl="0" indent="-285750" algn="l" rtl="0">
              <a:lnSpc>
                <a:spcPct val="107000"/>
              </a:lnSpc>
              <a:spcBef>
                <a:spcPts val="500"/>
              </a:spcBef>
              <a:spcAft>
                <a:spcPts val="0"/>
              </a:spcAft>
              <a:buClr>
                <a:srgbClr val="000000"/>
              </a:buClr>
              <a:buSzPts val="1800"/>
              <a:buFont typeface="Arial" panose="020B0604020202020204" pitchFamily="34" charset="0"/>
              <a:buChar char="•"/>
            </a:pPr>
            <a:r>
              <a:rPr lang="en-GB" sz="1800" dirty="0">
                <a:solidFill>
                  <a:schemeClr val="dk1"/>
                </a:solidFill>
                <a:latin typeface="Sen"/>
                <a:ea typeface="Sen"/>
                <a:cs typeface="Sen"/>
                <a:sym typeface="Sen"/>
              </a:rPr>
              <a:t>(Awaiting other CS transcripts through </a:t>
            </a:r>
            <a:r>
              <a:rPr lang="en-GB" sz="1800" dirty="0" err="1">
                <a:solidFill>
                  <a:schemeClr val="dk1"/>
                </a:solidFill>
                <a:latin typeface="Sen"/>
                <a:ea typeface="Sen"/>
                <a:cs typeface="Sen"/>
                <a:sym typeface="Sen"/>
              </a:rPr>
              <a:t>RedCap</a:t>
            </a:r>
            <a:r>
              <a:rPr lang="en-GB" sz="1800" dirty="0">
                <a:solidFill>
                  <a:schemeClr val="dk1"/>
                </a:solidFill>
                <a:latin typeface="Sen"/>
                <a:ea typeface="Sen"/>
                <a:cs typeface="Sen"/>
                <a:sym typeface="Sen"/>
              </a:rPr>
              <a:t>).</a:t>
            </a:r>
          </a:p>
          <a:p>
            <a:pPr marL="285750" marR="0" lvl="0" indent="-285750" algn="l" rtl="0">
              <a:lnSpc>
                <a:spcPct val="107000"/>
              </a:lnSpc>
              <a:spcBef>
                <a:spcPts val="500"/>
              </a:spcBef>
              <a:spcAft>
                <a:spcPts val="0"/>
              </a:spcAft>
              <a:buClr>
                <a:srgbClr val="000000"/>
              </a:buClr>
              <a:buSzPts val="1800"/>
              <a:buFont typeface="Arial" panose="020B0604020202020204" pitchFamily="34" charset="0"/>
              <a:buChar char="•"/>
            </a:pPr>
            <a:r>
              <a:rPr lang="en-GB" sz="1800" dirty="0">
                <a:solidFill>
                  <a:schemeClr val="dk1"/>
                </a:solidFill>
                <a:latin typeface="Sen"/>
                <a:ea typeface="Sen"/>
                <a:cs typeface="Sen"/>
                <a:sym typeface="Sen"/>
              </a:rPr>
              <a:t>Beginning thematic analysis with CS4 batch: Familiarisation, initial codes, initial themes, review themes, define themes.</a:t>
            </a:r>
          </a:p>
          <a:p>
            <a:pPr marL="285750" marR="0" lvl="0" indent="-285750" algn="l" rtl="0">
              <a:lnSpc>
                <a:spcPct val="107000"/>
              </a:lnSpc>
              <a:spcBef>
                <a:spcPts val="500"/>
              </a:spcBef>
              <a:spcAft>
                <a:spcPts val="0"/>
              </a:spcAft>
              <a:buClr>
                <a:srgbClr val="000000"/>
              </a:buClr>
              <a:buSzPts val="1800"/>
              <a:buFont typeface="Arial" panose="020B0604020202020204" pitchFamily="34" charset="0"/>
              <a:buChar char="•"/>
            </a:pPr>
            <a:endParaRPr sz="1800" b="0" i="0" u="none" strike="noStrike" cap="none" dirty="0">
              <a:solidFill>
                <a:schemeClr val="dk1"/>
              </a:solidFill>
              <a:latin typeface="Sen"/>
              <a:ea typeface="Sen"/>
              <a:cs typeface="Sen"/>
              <a:sym typeface="Sen"/>
            </a:endParaRPr>
          </a:p>
          <a:p>
            <a:pPr marL="914400" marR="0" lvl="1" indent="-342900" algn="l" rtl="0">
              <a:lnSpc>
                <a:spcPct val="107000"/>
              </a:lnSpc>
              <a:spcBef>
                <a:spcPts val="500"/>
              </a:spcBef>
              <a:spcAft>
                <a:spcPts val="0"/>
              </a:spcAft>
              <a:buClr>
                <a:schemeClr val="dk1"/>
              </a:buClr>
              <a:buSzPts val="1800"/>
              <a:buFont typeface="Calibri"/>
              <a:buNone/>
            </a:pPr>
            <a:endParaRPr sz="1800" b="0" i="0" u="none" strike="noStrike" cap="none" dirty="0">
              <a:solidFill>
                <a:schemeClr val="dk1"/>
              </a:solidFill>
              <a:latin typeface="Sen"/>
              <a:ea typeface="Sen"/>
              <a:cs typeface="Sen"/>
              <a:sym typeface="Sen"/>
            </a:endParaRPr>
          </a:p>
        </p:txBody>
      </p:sp>
      <p:sp>
        <p:nvSpPr>
          <p:cNvPr id="112" name="Google Shape;112;p3"/>
          <p:cNvSpPr/>
          <p:nvPr/>
        </p:nvSpPr>
        <p:spPr>
          <a:xfrm>
            <a:off x="0" y="6725572"/>
            <a:ext cx="6096000" cy="132428"/>
          </a:xfrm>
          <a:prstGeom prst="rect">
            <a:avLst/>
          </a:prstGeom>
          <a:solidFill>
            <a:srgbClr val="0047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3"/>
          <p:cNvSpPr/>
          <p:nvPr/>
        </p:nvSpPr>
        <p:spPr>
          <a:xfrm>
            <a:off x="6096000" y="6725572"/>
            <a:ext cx="6096000" cy="132428"/>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 name="Google Shape;114;p3"/>
          <p:cNvSpPr/>
          <p:nvPr/>
        </p:nvSpPr>
        <p:spPr>
          <a:xfrm>
            <a:off x="0" y="6610265"/>
            <a:ext cx="12192000" cy="115307"/>
          </a:xfrm>
          <a:prstGeom prst="rect">
            <a:avLst/>
          </a:prstGeom>
          <a:solidFill>
            <a:srgbClr val="49B1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5" name="Google Shape;115;p3" descr="A flag with yellow stars in a circle&#10;&#10;Description automatically generated with low confidence"/>
          <p:cNvPicPr preferRelativeResize="0"/>
          <p:nvPr/>
        </p:nvPicPr>
        <p:blipFill rotWithShape="1">
          <a:blip r:embed="rId3">
            <a:alphaModFix/>
          </a:blip>
          <a:srcRect/>
          <a:stretch/>
        </p:blipFill>
        <p:spPr>
          <a:xfrm>
            <a:off x="9372661" y="300128"/>
            <a:ext cx="754544" cy="497999"/>
          </a:xfrm>
          <a:prstGeom prst="rect">
            <a:avLst/>
          </a:prstGeom>
          <a:noFill/>
          <a:ln>
            <a:noFill/>
          </a:ln>
        </p:spPr>
      </p:pic>
      <p:pic>
        <p:nvPicPr>
          <p:cNvPr id="116" name="Google Shape;116;p3" descr="A picture containing font, graphics, symbol, text&#10;&#10;Description automatically generated"/>
          <p:cNvPicPr preferRelativeResize="0"/>
          <p:nvPr/>
        </p:nvPicPr>
        <p:blipFill rotWithShape="1">
          <a:blip r:embed="rId4">
            <a:alphaModFix/>
          </a:blip>
          <a:srcRect/>
          <a:stretch/>
        </p:blipFill>
        <p:spPr>
          <a:xfrm>
            <a:off x="10422293" y="328322"/>
            <a:ext cx="1495593" cy="441612"/>
          </a:xfrm>
          <a:prstGeom prst="rect">
            <a:avLst/>
          </a:prstGeom>
          <a:noFill/>
          <a:ln>
            <a:noFill/>
          </a:ln>
        </p:spPr>
      </p:pic>
      <p:pic>
        <p:nvPicPr>
          <p:cNvPr id="117" name="Google Shape;117;p3"/>
          <p:cNvPicPr preferRelativeResize="0"/>
          <p:nvPr/>
        </p:nvPicPr>
        <p:blipFill rotWithShape="1">
          <a:blip r:embed="rId5">
            <a:alphaModFix/>
          </a:blip>
          <a:srcRect/>
          <a:stretch/>
        </p:blipFill>
        <p:spPr>
          <a:xfrm>
            <a:off x="47627" y="-85724"/>
            <a:ext cx="2631232" cy="1248264"/>
          </a:xfrm>
          <a:prstGeom prst="rect">
            <a:avLst/>
          </a:prstGeom>
          <a:noFill/>
          <a:ln>
            <a:noFill/>
          </a:ln>
        </p:spPr>
      </p:pic>
      <p:sp>
        <p:nvSpPr>
          <p:cNvPr id="2" name="Speech Bubble: Rectangle with Corners Rounded 1">
            <a:extLst>
              <a:ext uri="{FF2B5EF4-FFF2-40B4-BE49-F238E27FC236}">
                <a16:creationId xmlns:a16="http://schemas.microsoft.com/office/drawing/2014/main" id="{B9CB7F8A-DC5E-C173-2A78-DCCC50C330E5}"/>
              </a:ext>
            </a:extLst>
          </p:cNvPr>
          <p:cNvSpPr/>
          <p:nvPr/>
        </p:nvSpPr>
        <p:spPr>
          <a:xfrm>
            <a:off x="5459653" y="1780083"/>
            <a:ext cx="4166647" cy="1164217"/>
          </a:xfrm>
          <a:prstGeom prst="wedgeRoundRectCallout">
            <a:avLst>
              <a:gd name="adj1" fmla="val -42326"/>
              <a:gd name="adj2" fmla="val 73968"/>
              <a:gd name="adj3" fmla="val 16667"/>
            </a:avLst>
          </a:prstGeom>
          <a:solidFill>
            <a:srgbClr val="00476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Sen" panose="020B0604020202020204" charset="0"/>
              </a:rPr>
              <a:t>Honestly, </a:t>
            </a:r>
            <a:r>
              <a:rPr lang="en-US" b="1" i="1" dirty="0">
                <a:latin typeface="Sen" panose="020B0604020202020204" charset="0"/>
              </a:rPr>
              <a:t>it didn’t matter to me</a:t>
            </a:r>
            <a:r>
              <a:rPr lang="en-US" dirty="0">
                <a:latin typeface="Sen" panose="020B0604020202020204" charset="0"/>
              </a:rPr>
              <a:t>. Even if I had been </a:t>
            </a:r>
            <a:r>
              <a:rPr lang="en-US" b="1" i="1" dirty="0">
                <a:latin typeface="Sen" panose="020B0604020202020204" charset="0"/>
              </a:rPr>
              <a:t>alone</a:t>
            </a:r>
            <a:r>
              <a:rPr lang="en-US" dirty="0">
                <a:latin typeface="Sen" panose="020B0604020202020204" charset="0"/>
              </a:rPr>
              <a:t>, I would have participated and done it the same way. </a:t>
            </a:r>
            <a:endParaRPr lang="en-GB" dirty="0">
              <a:latin typeface="Sen" panose="020B0604020202020204" charset="0"/>
            </a:endParaRPr>
          </a:p>
        </p:txBody>
      </p:sp>
      <p:sp>
        <p:nvSpPr>
          <p:cNvPr id="3" name="Speech Bubble: Rectangle with Corners Rounded 2">
            <a:extLst>
              <a:ext uri="{FF2B5EF4-FFF2-40B4-BE49-F238E27FC236}">
                <a16:creationId xmlns:a16="http://schemas.microsoft.com/office/drawing/2014/main" id="{B1F17877-20D8-B8E9-A065-ADEC7D4CC021}"/>
              </a:ext>
            </a:extLst>
          </p:cNvPr>
          <p:cNvSpPr/>
          <p:nvPr/>
        </p:nvSpPr>
        <p:spPr>
          <a:xfrm flipH="1">
            <a:off x="7666609" y="3175345"/>
            <a:ext cx="4166647" cy="1370851"/>
          </a:xfrm>
          <a:prstGeom prst="wedgeRoundRectCallout">
            <a:avLst>
              <a:gd name="adj1" fmla="val -42326"/>
              <a:gd name="adj2" fmla="val 73968"/>
              <a:gd name="adj3" fmla="val 16667"/>
            </a:avLst>
          </a:prstGeom>
          <a:solidFill>
            <a:srgbClr val="00476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Sen" panose="020B0604020202020204" charset="0"/>
              </a:rPr>
              <a:t>When we were in a group, there are various people who maybe express their difficulties, and you understand that maybe you manage to </a:t>
            </a:r>
            <a:r>
              <a:rPr lang="en-US" b="1" i="1" dirty="0">
                <a:latin typeface="Sen" panose="020B0604020202020204" charset="0"/>
              </a:rPr>
              <a:t>face them more quickly </a:t>
            </a:r>
            <a:r>
              <a:rPr lang="en-US" dirty="0">
                <a:latin typeface="Sen" panose="020B0604020202020204" charset="0"/>
              </a:rPr>
              <a:t>or you manage to avoid these problems</a:t>
            </a:r>
            <a:endParaRPr lang="en-GB" dirty="0">
              <a:latin typeface="Sen" panose="020B0604020202020204" charset="0"/>
            </a:endParaRPr>
          </a:p>
        </p:txBody>
      </p:sp>
      <p:sp>
        <p:nvSpPr>
          <p:cNvPr id="6" name="Speech Bubble: Rectangle with Corners Rounded 5">
            <a:extLst>
              <a:ext uri="{FF2B5EF4-FFF2-40B4-BE49-F238E27FC236}">
                <a16:creationId xmlns:a16="http://schemas.microsoft.com/office/drawing/2014/main" id="{6F110510-057C-74DE-C134-0CB00A33ED36}"/>
              </a:ext>
            </a:extLst>
          </p:cNvPr>
          <p:cNvSpPr/>
          <p:nvPr/>
        </p:nvSpPr>
        <p:spPr>
          <a:xfrm>
            <a:off x="5865006" y="4735510"/>
            <a:ext cx="4166647" cy="1370851"/>
          </a:xfrm>
          <a:prstGeom prst="wedgeRoundRectCallout">
            <a:avLst>
              <a:gd name="adj1" fmla="val -42326"/>
              <a:gd name="adj2" fmla="val 73968"/>
              <a:gd name="adj3" fmla="val 16667"/>
            </a:avLst>
          </a:prstGeom>
          <a:solidFill>
            <a:srgbClr val="00476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latin typeface="Sen" panose="020B0604020202020204" charset="0"/>
                <a:ea typeface="Malgun Gothic" panose="020B0503020000020004" pitchFamily="34" charset="-127"/>
              </a:rPr>
              <a:t>Being with other normal people like me </a:t>
            </a:r>
            <a:r>
              <a:rPr lang="en-US" b="1" i="1" dirty="0">
                <a:latin typeface="Sen" panose="020B0604020202020204" charset="0"/>
                <a:ea typeface="Malgun Gothic" panose="020B0503020000020004" pitchFamily="34" charset="-127"/>
              </a:rPr>
              <a:t>made me feel good </a:t>
            </a:r>
            <a:r>
              <a:rPr lang="en-US" dirty="0">
                <a:latin typeface="Sen" panose="020B0604020202020204" charset="0"/>
                <a:ea typeface="Malgun Gothic" panose="020B0503020000020004" pitchFamily="34" charset="-127"/>
              </a:rPr>
              <a:t>and </a:t>
            </a:r>
            <a:r>
              <a:rPr lang="en-US" b="1" i="1" dirty="0">
                <a:latin typeface="Sen" panose="020B0604020202020204" charset="0"/>
                <a:ea typeface="Malgun Gothic" panose="020B0503020000020004" pitchFamily="34" charset="-127"/>
              </a:rPr>
              <a:t>not different from others</a:t>
            </a:r>
            <a:r>
              <a:rPr lang="en-US" dirty="0">
                <a:latin typeface="Sen" panose="020B0604020202020204" charset="0"/>
                <a:ea typeface="Malgun Gothic" panose="020B0503020000020004" pitchFamily="34" charset="-127"/>
              </a:rPr>
              <a:t>. It made me realize it was a </a:t>
            </a:r>
            <a:r>
              <a:rPr lang="en-US" b="1" i="1" dirty="0">
                <a:latin typeface="Sen" panose="020B0604020202020204" charset="0"/>
                <a:ea typeface="Malgun Gothic" panose="020B0503020000020004" pitchFamily="34" charset="-127"/>
              </a:rPr>
              <a:t>perfectly normal situation</a:t>
            </a:r>
            <a:r>
              <a:rPr lang="en-US" dirty="0">
                <a:latin typeface="Sen" panose="020B0604020202020204" charset="0"/>
                <a:ea typeface="Malgun Gothic" panose="020B0503020000020004" pitchFamily="34" charset="-127"/>
              </a:rPr>
              <a:t>.</a:t>
            </a:r>
            <a:endParaRPr lang="en-GB" dirty="0">
              <a:latin typeface="Sen" panose="020B0604020202020204" charset="0"/>
            </a:endParaRPr>
          </a:p>
        </p:txBody>
      </p:sp>
      <p:sp>
        <p:nvSpPr>
          <p:cNvPr id="7" name="Google Shape;111;p3">
            <a:extLst>
              <a:ext uri="{FF2B5EF4-FFF2-40B4-BE49-F238E27FC236}">
                <a16:creationId xmlns:a16="http://schemas.microsoft.com/office/drawing/2014/main" id="{54F8B538-BE1F-D543-4EFF-0B769B512A23}"/>
              </a:ext>
            </a:extLst>
          </p:cNvPr>
          <p:cNvSpPr txBox="1"/>
          <p:nvPr/>
        </p:nvSpPr>
        <p:spPr>
          <a:xfrm>
            <a:off x="9834562" y="2155366"/>
            <a:ext cx="2083324" cy="793943"/>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500"/>
              </a:spcBef>
              <a:spcAft>
                <a:spcPts val="0"/>
              </a:spcAft>
              <a:buClr>
                <a:srgbClr val="000000"/>
              </a:buClr>
              <a:buSzPts val="1800"/>
              <a:buFont typeface="Arial"/>
              <a:buNone/>
            </a:pPr>
            <a:r>
              <a:rPr lang="en-GB" sz="1800" b="1" i="0" u="none" strike="noStrike" cap="none" dirty="0">
                <a:solidFill>
                  <a:schemeClr val="dk1"/>
                </a:solidFill>
                <a:latin typeface="Sen"/>
                <a:ea typeface="Sen"/>
                <a:cs typeface="Sen"/>
                <a:sym typeface="Sen"/>
              </a:rPr>
              <a:t>Group processes?</a:t>
            </a:r>
            <a:endParaRPr lang="en-GB" sz="1800" b="1" dirty="0">
              <a:solidFill>
                <a:schemeClr val="dk1"/>
              </a:solidFill>
              <a:latin typeface="Sen"/>
              <a:ea typeface="Sen"/>
              <a:cs typeface="Sen"/>
              <a:sym typeface="Sen"/>
            </a:endParaRPr>
          </a:p>
          <a:p>
            <a:pPr marL="285750" marR="0" lvl="0" indent="-285750" algn="l" rtl="0">
              <a:lnSpc>
                <a:spcPct val="107000"/>
              </a:lnSpc>
              <a:spcBef>
                <a:spcPts val="500"/>
              </a:spcBef>
              <a:spcAft>
                <a:spcPts val="0"/>
              </a:spcAft>
              <a:buClr>
                <a:srgbClr val="000000"/>
              </a:buClr>
              <a:buSzPts val="1800"/>
              <a:buFont typeface="Arial" panose="020B0604020202020204" pitchFamily="34" charset="0"/>
              <a:buChar char="•"/>
            </a:pPr>
            <a:endParaRPr sz="1800" b="1" i="0" u="none" strike="noStrike" cap="none" dirty="0">
              <a:solidFill>
                <a:schemeClr val="dk1"/>
              </a:solidFill>
              <a:latin typeface="Sen"/>
              <a:ea typeface="Sen"/>
              <a:cs typeface="Sen"/>
              <a:sym typeface="Sen"/>
            </a:endParaRPr>
          </a:p>
          <a:p>
            <a:pPr marL="914400" marR="0" lvl="1" indent="-342900" algn="l" rtl="0">
              <a:lnSpc>
                <a:spcPct val="107000"/>
              </a:lnSpc>
              <a:spcBef>
                <a:spcPts val="500"/>
              </a:spcBef>
              <a:spcAft>
                <a:spcPts val="0"/>
              </a:spcAft>
              <a:buClr>
                <a:schemeClr val="dk1"/>
              </a:buClr>
              <a:buSzPts val="1800"/>
              <a:buFont typeface="Calibri"/>
              <a:buNone/>
            </a:pPr>
            <a:endParaRPr sz="1800" b="1" i="0" u="none" strike="noStrike" cap="none" dirty="0">
              <a:solidFill>
                <a:schemeClr val="dk1"/>
              </a:solidFill>
              <a:latin typeface="Sen"/>
              <a:ea typeface="Sen"/>
              <a:cs typeface="Sen"/>
              <a:sym typeface="Se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4"/>
          <p:cNvSpPr txBox="1">
            <a:spLocks noGrp="1"/>
          </p:cNvSpPr>
          <p:nvPr>
            <p:ph type="ctrTitle"/>
          </p:nvPr>
        </p:nvSpPr>
        <p:spPr>
          <a:xfrm>
            <a:off x="887650" y="1082303"/>
            <a:ext cx="9144000" cy="1091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AFD7"/>
              </a:buClr>
              <a:buSzPts val="3600"/>
              <a:buFont typeface="Sen"/>
              <a:buNone/>
            </a:pPr>
            <a:r>
              <a:rPr lang="sv-SE" sz="3600" b="1">
                <a:solidFill>
                  <a:srgbClr val="00AFD7"/>
                </a:solidFill>
                <a:latin typeface="Sen"/>
                <a:ea typeface="Sen"/>
                <a:cs typeface="Sen"/>
                <a:sym typeface="Sen"/>
              </a:rPr>
              <a:t>Upcoming challenges</a:t>
            </a:r>
            <a:endParaRPr sz="3600"/>
          </a:p>
        </p:txBody>
      </p:sp>
      <p:sp>
        <p:nvSpPr>
          <p:cNvPr id="123" name="Google Shape;123;p4"/>
          <p:cNvSpPr txBox="1"/>
          <p:nvPr/>
        </p:nvSpPr>
        <p:spPr>
          <a:xfrm>
            <a:off x="631621" y="2472528"/>
            <a:ext cx="7988100" cy="3367500"/>
          </a:xfrm>
          <a:prstGeom prst="rect">
            <a:avLst/>
          </a:prstGeom>
          <a:noFill/>
          <a:ln>
            <a:noFill/>
          </a:ln>
        </p:spPr>
        <p:txBody>
          <a:bodyPr spcFirstLastPara="1" wrap="square" lIns="91425" tIns="45700" rIns="91425" bIns="45700" anchor="t" anchorCtr="0">
            <a:noAutofit/>
          </a:bodyPr>
          <a:lstStyle/>
          <a:p>
            <a:pPr marR="0" lvl="0" algn="l" rtl="0">
              <a:lnSpc>
                <a:spcPct val="107000"/>
              </a:lnSpc>
              <a:spcBef>
                <a:spcPts val="500"/>
              </a:spcBef>
              <a:spcAft>
                <a:spcPts val="0"/>
              </a:spcAft>
              <a:buClr>
                <a:srgbClr val="000000"/>
              </a:buClr>
              <a:buSzPts val="1800"/>
            </a:pPr>
            <a:r>
              <a:rPr lang="en-GB" sz="1800" b="0" i="0" u="none" strike="noStrike" cap="none" dirty="0">
                <a:solidFill>
                  <a:schemeClr val="dk1"/>
                </a:solidFill>
                <a:latin typeface="Sen"/>
                <a:ea typeface="Sen"/>
                <a:cs typeface="Sen"/>
                <a:sym typeface="Sen"/>
              </a:rPr>
              <a:t>Task 8.3:</a:t>
            </a:r>
          </a:p>
          <a:p>
            <a:pPr marL="285750" marR="0" lvl="0" indent="-285750" algn="l" rtl="0">
              <a:lnSpc>
                <a:spcPct val="107000"/>
              </a:lnSpc>
              <a:spcBef>
                <a:spcPts val="500"/>
              </a:spcBef>
              <a:spcAft>
                <a:spcPts val="0"/>
              </a:spcAft>
              <a:buClr>
                <a:srgbClr val="000000"/>
              </a:buClr>
              <a:buSzPts val="1800"/>
              <a:buFont typeface="Arial" panose="020B0604020202020204" pitchFamily="34" charset="0"/>
              <a:buChar char="•"/>
            </a:pPr>
            <a:r>
              <a:rPr lang="en-GB" sz="1800" b="0" i="0" u="none" strike="noStrike" cap="none" dirty="0">
                <a:solidFill>
                  <a:schemeClr val="dk1"/>
                </a:solidFill>
                <a:latin typeface="Sen"/>
                <a:ea typeface="Sen"/>
                <a:cs typeface="Sen"/>
                <a:sym typeface="Sen"/>
              </a:rPr>
              <a:t>Uncertain data delivery times – analysis peaks.</a:t>
            </a:r>
          </a:p>
          <a:p>
            <a:pPr marL="285750" marR="0" lvl="0" indent="-285750" algn="l" rtl="0">
              <a:lnSpc>
                <a:spcPct val="107000"/>
              </a:lnSpc>
              <a:spcBef>
                <a:spcPts val="500"/>
              </a:spcBef>
              <a:spcAft>
                <a:spcPts val="0"/>
              </a:spcAft>
              <a:buClr>
                <a:srgbClr val="000000"/>
              </a:buClr>
              <a:buSzPts val="1800"/>
              <a:buFont typeface="Arial" panose="020B0604020202020204" pitchFamily="34" charset="0"/>
              <a:buChar char="•"/>
            </a:pPr>
            <a:r>
              <a:rPr lang="en-GB" sz="1800" b="0" i="0" u="none" strike="noStrike" cap="none" dirty="0">
                <a:solidFill>
                  <a:schemeClr val="dk1"/>
                </a:solidFill>
                <a:latin typeface="Sen"/>
                <a:ea typeface="Sen"/>
                <a:cs typeface="Sen"/>
                <a:sym typeface="Sen"/>
              </a:rPr>
              <a:t>Variation of data across case studies.</a:t>
            </a:r>
          </a:p>
          <a:p>
            <a:pPr marL="285750" marR="0" lvl="0" indent="-285750" algn="l" rtl="0">
              <a:lnSpc>
                <a:spcPct val="107000"/>
              </a:lnSpc>
              <a:spcBef>
                <a:spcPts val="500"/>
              </a:spcBef>
              <a:spcAft>
                <a:spcPts val="0"/>
              </a:spcAft>
              <a:buClr>
                <a:srgbClr val="000000"/>
              </a:buClr>
              <a:buSzPts val="1800"/>
              <a:buFont typeface="Arial" panose="020B0604020202020204" pitchFamily="34" charset="0"/>
              <a:buChar char="•"/>
            </a:pPr>
            <a:r>
              <a:rPr lang="en-GB" sz="1800" dirty="0">
                <a:solidFill>
                  <a:schemeClr val="dk1"/>
                </a:solidFill>
                <a:latin typeface="Sen"/>
                <a:ea typeface="Sen"/>
                <a:cs typeface="Sen"/>
                <a:sym typeface="Sen"/>
              </a:rPr>
              <a:t>Large volume of data.</a:t>
            </a:r>
          </a:p>
          <a:p>
            <a:pPr marL="285750" marR="0" lvl="0" indent="-285750" algn="l" rtl="0">
              <a:lnSpc>
                <a:spcPct val="107000"/>
              </a:lnSpc>
              <a:spcBef>
                <a:spcPts val="500"/>
              </a:spcBef>
              <a:spcAft>
                <a:spcPts val="0"/>
              </a:spcAft>
              <a:buClr>
                <a:srgbClr val="000000"/>
              </a:buClr>
              <a:buSzPts val="1800"/>
              <a:buFont typeface="Arial" panose="020B0604020202020204" pitchFamily="34" charset="0"/>
              <a:buChar char="•"/>
            </a:pPr>
            <a:r>
              <a:rPr lang="en-GB" sz="1800" b="0" i="0" u="none" strike="noStrike" cap="none" dirty="0">
                <a:solidFill>
                  <a:schemeClr val="dk1"/>
                </a:solidFill>
                <a:latin typeface="Sen"/>
                <a:ea typeface="Sen"/>
                <a:cs typeface="Sen"/>
                <a:sym typeface="Sen"/>
              </a:rPr>
              <a:t>Potential for multiple publications…</a:t>
            </a:r>
            <a:endParaRPr sz="1800" b="0" i="0" u="none" strike="noStrike" cap="none" dirty="0">
              <a:solidFill>
                <a:schemeClr val="dk1"/>
              </a:solidFill>
              <a:latin typeface="Sen"/>
              <a:ea typeface="Sen"/>
              <a:cs typeface="Sen"/>
              <a:sym typeface="Sen"/>
            </a:endParaRPr>
          </a:p>
          <a:p>
            <a:pPr marL="914400" marR="0" lvl="1" indent="-342900" algn="l" rtl="0">
              <a:lnSpc>
                <a:spcPct val="107000"/>
              </a:lnSpc>
              <a:spcBef>
                <a:spcPts val="500"/>
              </a:spcBef>
              <a:spcAft>
                <a:spcPts val="0"/>
              </a:spcAft>
              <a:buClr>
                <a:schemeClr val="dk1"/>
              </a:buClr>
              <a:buSzPts val="1800"/>
              <a:buFont typeface="Calibri"/>
              <a:buNone/>
            </a:pPr>
            <a:endParaRPr sz="1800" b="0" i="0" u="none" strike="noStrike" cap="none" dirty="0">
              <a:solidFill>
                <a:schemeClr val="dk1"/>
              </a:solidFill>
              <a:latin typeface="Sen"/>
              <a:ea typeface="Sen"/>
              <a:cs typeface="Sen"/>
              <a:sym typeface="Sen"/>
            </a:endParaRPr>
          </a:p>
          <a:p>
            <a:pPr marL="914400" marR="0" lvl="1" indent="-342900" algn="l" rtl="0">
              <a:lnSpc>
                <a:spcPct val="107000"/>
              </a:lnSpc>
              <a:spcBef>
                <a:spcPts val="500"/>
              </a:spcBef>
              <a:spcAft>
                <a:spcPts val="0"/>
              </a:spcAft>
              <a:buClr>
                <a:schemeClr val="dk1"/>
              </a:buClr>
              <a:buSzPts val="1800"/>
              <a:buFont typeface="Calibri"/>
              <a:buNone/>
            </a:pPr>
            <a:endParaRPr sz="1800" b="0" i="0" u="none" strike="noStrike" cap="none" dirty="0">
              <a:solidFill>
                <a:schemeClr val="dk1"/>
              </a:solidFill>
              <a:latin typeface="Sen"/>
              <a:ea typeface="Sen"/>
              <a:cs typeface="Sen"/>
              <a:sym typeface="Sen"/>
            </a:endParaRPr>
          </a:p>
        </p:txBody>
      </p:sp>
      <p:sp>
        <p:nvSpPr>
          <p:cNvPr id="124" name="Google Shape;124;p4"/>
          <p:cNvSpPr/>
          <p:nvPr/>
        </p:nvSpPr>
        <p:spPr>
          <a:xfrm>
            <a:off x="0" y="6725572"/>
            <a:ext cx="6096000" cy="132300"/>
          </a:xfrm>
          <a:prstGeom prst="rect">
            <a:avLst/>
          </a:prstGeom>
          <a:solidFill>
            <a:srgbClr val="0047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5" name="Google Shape;125;p4"/>
          <p:cNvSpPr/>
          <p:nvPr/>
        </p:nvSpPr>
        <p:spPr>
          <a:xfrm>
            <a:off x="6096000" y="6725572"/>
            <a:ext cx="6096000" cy="13230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6" name="Google Shape;126;p4"/>
          <p:cNvSpPr/>
          <p:nvPr/>
        </p:nvSpPr>
        <p:spPr>
          <a:xfrm>
            <a:off x="0" y="6610265"/>
            <a:ext cx="12192000" cy="115200"/>
          </a:xfrm>
          <a:prstGeom prst="rect">
            <a:avLst/>
          </a:prstGeom>
          <a:solidFill>
            <a:srgbClr val="49B1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7" name="Google Shape;127;p4" descr="A flag with yellow stars in a circle&#10;&#10;Description automatically generated with low confidence"/>
          <p:cNvPicPr preferRelativeResize="0"/>
          <p:nvPr/>
        </p:nvPicPr>
        <p:blipFill rotWithShape="1">
          <a:blip r:embed="rId3">
            <a:alphaModFix/>
          </a:blip>
          <a:srcRect/>
          <a:stretch/>
        </p:blipFill>
        <p:spPr>
          <a:xfrm>
            <a:off x="9372661" y="300128"/>
            <a:ext cx="754544" cy="497999"/>
          </a:xfrm>
          <a:prstGeom prst="rect">
            <a:avLst/>
          </a:prstGeom>
          <a:noFill/>
          <a:ln>
            <a:noFill/>
          </a:ln>
        </p:spPr>
      </p:pic>
      <p:pic>
        <p:nvPicPr>
          <p:cNvPr id="128" name="Google Shape;128;p4" descr="A picture containing font, graphics, symbol, text&#10;&#10;Description automatically generated"/>
          <p:cNvPicPr preferRelativeResize="0"/>
          <p:nvPr/>
        </p:nvPicPr>
        <p:blipFill rotWithShape="1">
          <a:blip r:embed="rId4">
            <a:alphaModFix/>
          </a:blip>
          <a:srcRect/>
          <a:stretch/>
        </p:blipFill>
        <p:spPr>
          <a:xfrm>
            <a:off x="10422293" y="328322"/>
            <a:ext cx="1495593" cy="441612"/>
          </a:xfrm>
          <a:prstGeom prst="rect">
            <a:avLst/>
          </a:prstGeom>
          <a:noFill/>
          <a:ln>
            <a:noFill/>
          </a:ln>
        </p:spPr>
      </p:pic>
      <p:pic>
        <p:nvPicPr>
          <p:cNvPr id="129" name="Google Shape;129;p4"/>
          <p:cNvPicPr preferRelativeResize="0"/>
          <p:nvPr/>
        </p:nvPicPr>
        <p:blipFill rotWithShape="1">
          <a:blip r:embed="rId5">
            <a:alphaModFix/>
          </a:blip>
          <a:srcRect/>
          <a:stretch/>
        </p:blipFill>
        <p:spPr>
          <a:xfrm>
            <a:off x="47627" y="-85724"/>
            <a:ext cx="2631234" cy="124826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5"/>
          <p:cNvSpPr txBox="1">
            <a:spLocks noGrp="1"/>
          </p:cNvSpPr>
          <p:nvPr>
            <p:ph type="ctrTitle"/>
          </p:nvPr>
        </p:nvSpPr>
        <p:spPr>
          <a:xfrm>
            <a:off x="887650" y="1082303"/>
            <a:ext cx="9144000" cy="1091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AFD7"/>
              </a:buClr>
              <a:buSzPts val="3600"/>
              <a:buFont typeface="Sen"/>
              <a:buNone/>
            </a:pPr>
            <a:r>
              <a:rPr lang="sv-SE" sz="3600" b="1">
                <a:solidFill>
                  <a:srgbClr val="00AFD7"/>
                </a:solidFill>
                <a:latin typeface="Sen"/>
                <a:ea typeface="Sen"/>
                <a:cs typeface="Sen"/>
                <a:sym typeface="Sen"/>
              </a:rPr>
              <a:t>Publication ideas</a:t>
            </a:r>
            <a:br>
              <a:rPr lang="sv-SE" sz="3600" b="1">
                <a:solidFill>
                  <a:srgbClr val="00AFD7"/>
                </a:solidFill>
                <a:latin typeface="Sen"/>
                <a:ea typeface="Sen"/>
                <a:cs typeface="Sen"/>
                <a:sym typeface="Sen"/>
              </a:rPr>
            </a:br>
            <a:r>
              <a:rPr lang="sv-SE" sz="3600" b="1">
                <a:solidFill>
                  <a:srgbClr val="00AFD7"/>
                </a:solidFill>
                <a:latin typeface="Sen"/>
                <a:ea typeface="Sen"/>
                <a:cs typeface="Sen"/>
                <a:sym typeface="Sen"/>
              </a:rPr>
              <a:t>+ Needs for collaborations</a:t>
            </a:r>
            <a:endParaRPr sz="3600"/>
          </a:p>
        </p:txBody>
      </p:sp>
      <p:sp>
        <p:nvSpPr>
          <p:cNvPr id="135" name="Google Shape;135;p5"/>
          <p:cNvSpPr txBox="1"/>
          <p:nvPr/>
        </p:nvSpPr>
        <p:spPr>
          <a:xfrm>
            <a:off x="631621" y="2472528"/>
            <a:ext cx="7988100" cy="33675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7000"/>
              </a:lnSpc>
              <a:spcBef>
                <a:spcPts val="500"/>
              </a:spcBef>
              <a:spcAft>
                <a:spcPts val="0"/>
              </a:spcAft>
              <a:buClr>
                <a:srgbClr val="000000"/>
              </a:buClr>
              <a:buSzPts val="1800"/>
              <a:buFont typeface="Arial" panose="020B0604020202020204" pitchFamily="34" charset="0"/>
              <a:buChar char="•"/>
            </a:pPr>
            <a:r>
              <a:rPr lang="en-GB" sz="1800" dirty="0">
                <a:solidFill>
                  <a:schemeClr val="dk1"/>
                </a:solidFill>
                <a:latin typeface="Sen"/>
                <a:ea typeface="Sen"/>
                <a:cs typeface="Sen"/>
                <a:sym typeface="Sen"/>
              </a:rPr>
              <a:t>We had originally envisaged two key publications – a </a:t>
            </a:r>
            <a:r>
              <a:rPr lang="en-GB" sz="1800" b="1" dirty="0">
                <a:solidFill>
                  <a:schemeClr val="dk1"/>
                </a:solidFill>
                <a:latin typeface="Sen"/>
                <a:ea typeface="Sen"/>
                <a:cs typeface="Sen"/>
                <a:sym typeface="Sen"/>
              </a:rPr>
              <a:t>protocol paper </a:t>
            </a:r>
            <a:r>
              <a:rPr lang="en-GB" sz="1800" dirty="0">
                <a:solidFill>
                  <a:schemeClr val="dk1"/>
                </a:solidFill>
                <a:latin typeface="Sen"/>
                <a:ea typeface="Sen"/>
                <a:cs typeface="Sen"/>
                <a:sym typeface="Sen"/>
              </a:rPr>
              <a:t>(in preparation) and a </a:t>
            </a:r>
            <a:r>
              <a:rPr lang="en-GB" sz="1800" b="1" dirty="0">
                <a:solidFill>
                  <a:schemeClr val="dk1"/>
                </a:solidFill>
                <a:latin typeface="Sen"/>
                <a:ea typeface="Sen"/>
                <a:cs typeface="Sen"/>
                <a:sym typeface="Sen"/>
              </a:rPr>
              <a:t>synthesised process evaluation paper </a:t>
            </a:r>
            <a:r>
              <a:rPr lang="en-GB" sz="1800" dirty="0">
                <a:solidFill>
                  <a:schemeClr val="dk1"/>
                </a:solidFill>
                <a:latin typeface="Sen"/>
                <a:ea typeface="Sen"/>
                <a:cs typeface="Sen"/>
                <a:sym typeface="Sen"/>
              </a:rPr>
              <a:t>covering implementation, context, and mechanisms of change (synthesised across case studies). </a:t>
            </a:r>
          </a:p>
          <a:p>
            <a:pPr marL="285750" marR="0" lvl="0" indent="-285750" algn="l" rtl="0">
              <a:lnSpc>
                <a:spcPct val="107000"/>
              </a:lnSpc>
              <a:spcBef>
                <a:spcPts val="500"/>
              </a:spcBef>
              <a:spcAft>
                <a:spcPts val="0"/>
              </a:spcAft>
              <a:buClr>
                <a:srgbClr val="000000"/>
              </a:buClr>
              <a:buSzPts val="1800"/>
              <a:buFont typeface="Arial" panose="020B0604020202020204" pitchFamily="34" charset="0"/>
              <a:buChar char="•"/>
            </a:pPr>
            <a:r>
              <a:rPr lang="en-GB" sz="1800" b="0" i="0" u="none" strike="noStrike" cap="none" dirty="0">
                <a:solidFill>
                  <a:schemeClr val="dk1"/>
                </a:solidFill>
                <a:latin typeface="Sen"/>
                <a:ea typeface="Sen"/>
                <a:cs typeface="Sen"/>
                <a:sym typeface="Sen"/>
              </a:rPr>
              <a:t>As we analyse the data</a:t>
            </a:r>
            <a:r>
              <a:rPr lang="en-GB" sz="1800" dirty="0">
                <a:solidFill>
                  <a:schemeClr val="dk1"/>
                </a:solidFill>
                <a:latin typeface="Sen"/>
                <a:ea typeface="Sen"/>
                <a:cs typeface="Sen"/>
                <a:sym typeface="Sen"/>
              </a:rPr>
              <a:t>, we could make the case for separate publications on e.g. implementation and mechanisms of change separately.</a:t>
            </a:r>
          </a:p>
          <a:p>
            <a:pPr marL="285750" marR="0" lvl="0" indent="-285750" algn="l" rtl="0">
              <a:lnSpc>
                <a:spcPct val="107000"/>
              </a:lnSpc>
              <a:spcBef>
                <a:spcPts val="500"/>
              </a:spcBef>
              <a:spcAft>
                <a:spcPts val="0"/>
              </a:spcAft>
              <a:buClr>
                <a:srgbClr val="000000"/>
              </a:buClr>
              <a:buSzPts val="1800"/>
              <a:buFont typeface="Arial" panose="020B0604020202020204" pitchFamily="34" charset="0"/>
              <a:buChar char="•"/>
            </a:pPr>
            <a:r>
              <a:rPr lang="en-GB" sz="1800" dirty="0">
                <a:solidFill>
                  <a:schemeClr val="dk1"/>
                </a:solidFill>
                <a:latin typeface="Sen"/>
                <a:ea typeface="Sen"/>
                <a:cs typeface="Sen"/>
                <a:sym typeface="Sen"/>
              </a:rPr>
              <a:t>Collaboration will be similar to the protocol paper – people very involved with the CS (inc. at least 1 ECR), plus UNIVIE / EHN / EAB where applicable.</a:t>
            </a:r>
            <a:endParaRPr sz="1800" b="0" i="0" u="none" strike="noStrike" cap="none" dirty="0">
              <a:solidFill>
                <a:schemeClr val="dk1"/>
              </a:solidFill>
              <a:latin typeface="Sen"/>
              <a:ea typeface="Sen"/>
              <a:cs typeface="Sen"/>
              <a:sym typeface="Sen"/>
            </a:endParaRPr>
          </a:p>
          <a:p>
            <a:pPr marL="914400" marR="0" lvl="1" indent="-342900" algn="l" rtl="0">
              <a:lnSpc>
                <a:spcPct val="107000"/>
              </a:lnSpc>
              <a:spcBef>
                <a:spcPts val="500"/>
              </a:spcBef>
              <a:spcAft>
                <a:spcPts val="0"/>
              </a:spcAft>
              <a:buClr>
                <a:schemeClr val="dk1"/>
              </a:buClr>
              <a:buSzPts val="1800"/>
              <a:buFont typeface="Calibri"/>
              <a:buNone/>
            </a:pPr>
            <a:endParaRPr sz="1800" b="0" i="0" u="none" strike="noStrike" cap="none" dirty="0">
              <a:solidFill>
                <a:schemeClr val="dk1"/>
              </a:solidFill>
              <a:latin typeface="Sen"/>
              <a:ea typeface="Sen"/>
              <a:cs typeface="Sen"/>
              <a:sym typeface="Sen"/>
            </a:endParaRPr>
          </a:p>
          <a:p>
            <a:pPr marL="914400" marR="0" lvl="1" indent="-342900" algn="l" rtl="0">
              <a:lnSpc>
                <a:spcPct val="107000"/>
              </a:lnSpc>
              <a:spcBef>
                <a:spcPts val="500"/>
              </a:spcBef>
              <a:spcAft>
                <a:spcPts val="0"/>
              </a:spcAft>
              <a:buClr>
                <a:schemeClr val="dk1"/>
              </a:buClr>
              <a:buSzPts val="1800"/>
              <a:buFont typeface="Calibri"/>
              <a:buNone/>
            </a:pPr>
            <a:endParaRPr sz="1800" b="0" i="0" u="none" strike="noStrike" cap="none" dirty="0">
              <a:solidFill>
                <a:schemeClr val="dk1"/>
              </a:solidFill>
              <a:latin typeface="Sen"/>
              <a:ea typeface="Sen"/>
              <a:cs typeface="Sen"/>
              <a:sym typeface="Sen"/>
            </a:endParaRPr>
          </a:p>
        </p:txBody>
      </p:sp>
      <p:sp>
        <p:nvSpPr>
          <p:cNvPr id="136" name="Google Shape;136;p5"/>
          <p:cNvSpPr/>
          <p:nvPr/>
        </p:nvSpPr>
        <p:spPr>
          <a:xfrm>
            <a:off x="0" y="6725572"/>
            <a:ext cx="6096000" cy="132300"/>
          </a:xfrm>
          <a:prstGeom prst="rect">
            <a:avLst/>
          </a:prstGeom>
          <a:solidFill>
            <a:srgbClr val="0047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7" name="Google Shape;137;p5"/>
          <p:cNvSpPr/>
          <p:nvPr/>
        </p:nvSpPr>
        <p:spPr>
          <a:xfrm>
            <a:off x="6096000" y="6725572"/>
            <a:ext cx="6096000" cy="13230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8" name="Google Shape;138;p5"/>
          <p:cNvSpPr/>
          <p:nvPr/>
        </p:nvSpPr>
        <p:spPr>
          <a:xfrm>
            <a:off x="0" y="6610265"/>
            <a:ext cx="12192000" cy="115200"/>
          </a:xfrm>
          <a:prstGeom prst="rect">
            <a:avLst/>
          </a:prstGeom>
          <a:solidFill>
            <a:srgbClr val="49B1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39" name="Google Shape;139;p5" descr="A flag with yellow stars in a circle&#10;&#10;Description automatically generated with low confidence"/>
          <p:cNvPicPr preferRelativeResize="0"/>
          <p:nvPr/>
        </p:nvPicPr>
        <p:blipFill rotWithShape="1">
          <a:blip r:embed="rId3">
            <a:alphaModFix/>
          </a:blip>
          <a:srcRect/>
          <a:stretch/>
        </p:blipFill>
        <p:spPr>
          <a:xfrm>
            <a:off x="9372661" y="300128"/>
            <a:ext cx="754544" cy="497999"/>
          </a:xfrm>
          <a:prstGeom prst="rect">
            <a:avLst/>
          </a:prstGeom>
          <a:noFill/>
          <a:ln>
            <a:noFill/>
          </a:ln>
        </p:spPr>
      </p:pic>
      <p:pic>
        <p:nvPicPr>
          <p:cNvPr id="140" name="Google Shape;140;p5" descr="A picture containing font, graphics, symbol, text&#10;&#10;Description automatically generated"/>
          <p:cNvPicPr preferRelativeResize="0"/>
          <p:nvPr/>
        </p:nvPicPr>
        <p:blipFill rotWithShape="1">
          <a:blip r:embed="rId4">
            <a:alphaModFix/>
          </a:blip>
          <a:srcRect/>
          <a:stretch/>
        </p:blipFill>
        <p:spPr>
          <a:xfrm>
            <a:off x="10422293" y="328322"/>
            <a:ext cx="1495593" cy="441612"/>
          </a:xfrm>
          <a:prstGeom prst="rect">
            <a:avLst/>
          </a:prstGeom>
          <a:noFill/>
          <a:ln>
            <a:noFill/>
          </a:ln>
        </p:spPr>
      </p:pic>
      <p:pic>
        <p:nvPicPr>
          <p:cNvPr id="141" name="Google Shape;141;p5"/>
          <p:cNvPicPr preferRelativeResize="0"/>
          <p:nvPr/>
        </p:nvPicPr>
        <p:blipFill rotWithShape="1">
          <a:blip r:embed="rId5">
            <a:alphaModFix/>
          </a:blip>
          <a:srcRect/>
          <a:stretch/>
        </p:blipFill>
        <p:spPr>
          <a:xfrm>
            <a:off x="47627" y="-85724"/>
            <a:ext cx="2631234" cy="124826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6"/>
          <p:cNvSpPr txBox="1">
            <a:spLocks noGrp="1"/>
          </p:cNvSpPr>
          <p:nvPr>
            <p:ph type="ctrTitle"/>
          </p:nvPr>
        </p:nvSpPr>
        <p:spPr>
          <a:xfrm>
            <a:off x="887653" y="1519595"/>
            <a:ext cx="9144000" cy="6543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00AFD7"/>
              </a:buClr>
              <a:buSzPts val="4000"/>
              <a:buFont typeface="Sen"/>
              <a:buNone/>
            </a:pPr>
            <a:r>
              <a:rPr lang="sv-SE" sz="3600" b="1" dirty="0">
                <a:solidFill>
                  <a:srgbClr val="00AFD7"/>
                </a:solidFill>
                <a:latin typeface="Sen"/>
                <a:ea typeface="Sen"/>
                <a:cs typeface="Sen"/>
                <a:sym typeface="Sen"/>
              </a:rPr>
              <a:t>Timeline and next </a:t>
            </a:r>
            <a:r>
              <a:rPr lang="sv-SE" sz="3600" b="1">
                <a:solidFill>
                  <a:srgbClr val="00AFD7"/>
                </a:solidFill>
                <a:latin typeface="Sen"/>
                <a:ea typeface="Sen"/>
                <a:cs typeface="Sen"/>
                <a:sym typeface="Sen"/>
              </a:rPr>
              <a:t>steps (D8.1 – NbT Process evaluation guide)</a:t>
            </a:r>
            <a:endParaRPr sz="3600" dirty="0"/>
          </a:p>
        </p:txBody>
      </p:sp>
      <p:sp>
        <p:nvSpPr>
          <p:cNvPr id="148" name="Google Shape;148;p6"/>
          <p:cNvSpPr/>
          <p:nvPr/>
        </p:nvSpPr>
        <p:spPr>
          <a:xfrm>
            <a:off x="0" y="6725572"/>
            <a:ext cx="6096000" cy="132300"/>
          </a:xfrm>
          <a:prstGeom prst="rect">
            <a:avLst/>
          </a:prstGeom>
          <a:solidFill>
            <a:srgbClr val="0047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9" name="Google Shape;149;p6"/>
          <p:cNvSpPr/>
          <p:nvPr/>
        </p:nvSpPr>
        <p:spPr>
          <a:xfrm>
            <a:off x="6096000" y="6725572"/>
            <a:ext cx="6096000" cy="13230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0" name="Google Shape;150;p6"/>
          <p:cNvSpPr/>
          <p:nvPr/>
        </p:nvSpPr>
        <p:spPr>
          <a:xfrm>
            <a:off x="0" y="6610265"/>
            <a:ext cx="12192000" cy="115200"/>
          </a:xfrm>
          <a:prstGeom prst="rect">
            <a:avLst/>
          </a:prstGeom>
          <a:solidFill>
            <a:srgbClr val="49B1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1" name="Google Shape;151;p6" descr="A flag with yellow stars in a circle&#10;&#10;Description automatically generated with low confidence"/>
          <p:cNvPicPr preferRelativeResize="0"/>
          <p:nvPr/>
        </p:nvPicPr>
        <p:blipFill rotWithShape="1">
          <a:blip r:embed="rId3">
            <a:alphaModFix/>
          </a:blip>
          <a:srcRect/>
          <a:stretch/>
        </p:blipFill>
        <p:spPr>
          <a:xfrm>
            <a:off x="9372661" y="300128"/>
            <a:ext cx="754544" cy="497999"/>
          </a:xfrm>
          <a:prstGeom prst="rect">
            <a:avLst/>
          </a:prstGeom>
          <a:noFill/>
          <a:ln>
            <a:noFill/>
          </a:ln>
        </p:spPr>
      </p:pic>
      <p:pic>
        <p:nvPicPr>
          <p:cNvPr id="152" name="Google Shape;152;p6" descr="A picture containing font, graphics, symbol, text&#10;&#10;Description automatically generated"/>
          <p:cNvPicPr preferRelativeResize="0"/>
          <p:nvPr/>
        </p:nvPicPr>
        <p:blipFill rotWithShape="1">
          <a:blip r:embed="rId4">
            <a:alphaModFix/>
          </a:blip>
          <a:srcRect/>
          <a:stretch/>
        </p:blipFill>
        <p:spPr>
          <a:xfrm>
            <a:off x="10422293" y="328322"/>
            <a:ext cx="1495593" cy="441612"/>
          </a:xfrm>
          <a:prstGeom prst="rect">
            <a:avLst/>
          </a:prstGeom>
          <a:noFill/>
          <a:ln>
            <a:noFill/>
          </a:ln>
        </p:spPr>
      </p:pic>
      <p:pic>
        <p:nvPicPr>
          <p:cNvPr id="153" name="Google Shape;153;p6"/>
          <p:cNvPicPr preferRelativeResize="0"/>
          <p:nvPr/>
        </p:nvPicPr>
        <p:blipFill rotWithShape="1">
          <a:blip r:embed="rId5">
            <a:alphaModFix/>
          </a:blip>
          <a:srcRect/>
          <a:stretch/>
        </p:blipFill>
        <p:spPr>
          <a:xfrm>
            <a:off x="47627" y="-85724"/>
            <a:ext cx="2631234" cy="1248264"/>
          </a:xfrm>
          <a:prstGeom prst="rect">
            <a:avLst/>
          </a:prstGeom>
          <a:noFill/>
          <a:ln>
            <a:noFill/>
          </a:ln>
        </p:spPr>
      </p:pic>
      <p:pic>
        <p:nvPicPr>
          <p:cNvPr id="48" name="Graphic 47">
            <a:extLst>
              <a:ext uri="{FF2B5EF4-FFF2-40B4-BE49-F238E27FC236}">
                <a16:creationId xmlns:a16="http://schemas.microsoft.com/office/drawing/2014/main" id="{D335F3AE-D9F5-3CCE-779A-A31DD2D8C73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9904" y="2411593"/>
            <a:ext cx="10992191" cy="392126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B6B1D7A6-E976-B3C6-F980-6548E405C507}"/>
            </a:ext>
          </a:extLst>
        </p:cNvPr>
        <p:cNvGrpSpPr/>
        <p:nvPr/>
      </p:nvGrpSpPr>
      <p:grpSpPr>
        <a:xfrm>
          <a:off x="0" y="0"/>
          <a:ext cx="0" cy="0"/>
          <a:chOff x="0" y="0"/>
          <a:chExt cx="0" cy="0"/>
        </a:xfrm>
      </p:grpSpPr>
      <p:sp>
        <p:nvSpPr>
          <p:cNvPr id="146" name="Google Shape;146;p6">
            <a:extLst>
              <a:ext uri="{FF2B5EF4-FFF2-40B4-BE49-F238E27FC236}">
                <a16:creationId xmlns:a16="http://schemas.microsoft.com/office/drawing/2014/main" id="{B2D7D85F-03A1-2B8B-0054-17FD64B993AB}"/>
              </a:ext>
            </a:extLst>
          </p:cNvPr>
          <p:cNvSpPr txBox="1">
            <a:spLocks noGrp="1"/>
          </p:cNvSpPr>
          <p:nvPr>
            <p:ph type="ctrTitle"/>
          </p:nvPr>
        </p:nvSpPr>
        <p:spPr>
          <a:xfrm>
            <a:off x="887653" y="1519595"/>
            <a:ext cx="9144000" cy="6543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AFD7"/>
              </a:buClr>
              <a:buSzPts val="4000"/>
              <a:buFont typeface="Sen"/>
              <a:buNone/>
            </a:pPr>
            <a:r>
              <a:rPr lang="sv-SE" sz="3600" b="1" dirty="0">
                <a:solidFill>
                  <a:srgbClr val="00AFD7"/>
                </a:solidFill>
                <a:latin typeface="Sen"/>
                <a:ea typeface="Sen"/>
                <a:cs typeface="Sen"/>
                <a:sym typeface="Sen"/>
              </a:rPr>
              <a:t>Timeline and next steps (analysis)</a:t>
            </a:r>
            <a:endParaRPr sz="3600" dirty="0"/>
          </a:p>
        </p:txBody>
      </p:sp>
      <p:sp>
        <p:nvSpPr>
          <p:cNvPr id="148" name="Google Shape;148;p6">
            <a:extLst>
              <a:ext uri="{FF2B5EF4-FFF2-40B4-BE49-F238E27FC236}">
                <a16:creationId xmlns:a16="http://schemas.microsoft.com/office/drawing/2014/main" id="{CFC93D11-625F-4EDD-083D-AAB3E2EFB3D8}"/>
              </a:ext>
            </a:extLst>
          </p:cNvPr>
          <p:cNvSpPr/>
          <p:nvPr/>
        </p:nvSpPr>
        <p:spPr>
          <a:xfrm>
            <a:off x="0" y="6725572"/>
            <a:ext cx="6096000" cy="132300"/>
          </a:xfrm>
          <a:prstGeom prst="rect">
            <a:avLst/>
          </a:prstGeom>
          <a:solidFill>
            <a:srgbClr val="0047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9" name="Google Shape;149;p6">
            <a:extLst>
              <a:ext uri="{FF2B5EF4-FFF2-40B4-BE49-F238E27FC236}">
                <a16:creationId xmlns:a16="http://schemas.microsoft.com/office/drawing/2014/main" id="{174CB2A4-361C-9D61-9C54-65583B4F8093}"/>
              </a:ext>
            </a:extLst>
          </p:cNvPr>
          <p:cNvSpPr/>
          <p:nvPr/>
        </p:nvSpPr>
        <p:spPr>
          <a:xfrm>
            <a:off x="6096000" y="6725572"/>
            <a:ext cx="6096000" cy="13230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0" name="Google Shape;150;p6">
            <a:extLst>
              <a:ext uri="{FF2B5EF4-FFF2-40B4-BE49-F238E27FC236}">
                <a16:creationId xmlns:a16="http://schemas.microsoft.com/office/drawing/2014/main" id="{F2661F41-A77F-63EB-8D29-460BD70209CA}"/>
              </a:ext>
            </a:extLst>
          </p:cNvPr>
          <p:cNvSpPr/>
          <p:nvPr/>
        </p:nvSpPr>
        <p:spPr>
          <a:xfrm>
            <a:off x="0" y="6610265"/>
            <a:ext cx="12192000" cy="115200"/>
          </a:xfrm>
          <a:prstGeom prst="rect">
            <a:avLst/>
          </a:prstGeom>
          <a:solidFill>
            <a:srgbClr val="49B1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1" name="Google Shape;151;p6" descr="A flag with yellow stars in a circle&#10;&#10;Description automatically generated with low confidence">
            <a:extLst>
              <a:ext uri="{FF2B5EF4-FFF2-40B4-BE49-F238E27FC236}">
                <a16:creationId xmlns:a16="http://schemas.microsoft.com/office/drawing/2014/main" id="{76E772D5-6629-94D3-338E-EE4C1EDD1AC5}"/>
              </a:ext>
            </a:extLst>
          </p:cNvPr>
          <p:cNvPicPr preferRelativeResize="0"/>
          <p:nvPr/>
        </p:nvPicPr>
        <p:blipFill rotWithShape="1">
          <a:blip r:embed="rId3">
            <a:alphaModFix/>
          </a:blip>
          <a:srcRect/>
          <a:stretch/>
        </p:blipFill>
        <p:spPr>
          <a:xfrm>
            <a:off x="9372661" y="300128"/>
            <a:ext cx="754544" cy="497999"/>
          </a:xfrm>
          <a:prstGeom prst="rect">
            <a:avLst/>
          </a:prstGeom>
          <a:noFill/>
          <a:ln>
            <a:noFill/>
          </a:ln>
        </p:spPr>
      </p:pic>
      <p:pic>
        <p:nvPicPr>
          <p:cNvPr id="152" name="Google Shape;152;p6" descr="A picture containing font, graphics, symbol, text&#10;&#10;Description automatically generated">
            <a:extLst>
              <a:ext uri="{FF2B5EF4-FFF2-40B4-BE49-F238E27FC236}">
                <a16:creationId xmlns:a16="http://schemas.microsoft.com/office/drawing/2014/main" id="{80ACAB54-7754-185C-B8B9-EC7BBC0E631B}"/>
              </a:ext>
            </a:extLst>
          </p:cNvPr>
          <p:cNvPicPr preferRelativeResize="0"/>
          <p:nvPr/>
        </p:nvPicPr>
        <p:blipFill rotWithShape="1">
          <a:blip r:embed="rId4">
            <a:alphaModFix/>
          </a:blip>
          <a:srcRect/>
          <a:stretch/>
        </p:blipFill>
        <p:spPr>
          <a:xfrm>
            <a:off x="10422293" y="328322"/>
            <a:ext cx="1495593" cy="441612"/>
          </a:xfrm>
          <a:prstGeom prst="rect">
            <a:avLst/>
          </a:prstGeom>
          <a:noFill/>
          <a:ln>
            <a:noFill/>
          </a:ln>
        </p:spPr>
      </p:pic>
      <p:pic>
        <p:nvPicPr>
          <p:cNvPr id="153" name="Google Shape;153;p6">
            <a:extLst>
              <a:ext uri="{FF2B5EF4-FFF2-40B4-BE49-F238E27FC236}">
                <a16:creationId xmlns:a16="http://schemas.microsoft.com/office/drawing/2014/main" id="{AA944789-B1F6-0484-5C35-C30763DB0A95}"/>
              </a:ext>
            </a:extLst>
          </p:cNvPr>
          <p:cNvPicPr preferRelativeResize="0"/>
          <p:nvPr/>
        </p:nvPicPr>
        <p:blipFill rotWithShape="1">
          <a:blip r:embed="rId5">
            <a:alphaModFix/>
          </a:blip>
          <a:srcRect/>
          <a:stretch/>
        </p:blipFill>
        <p:spPr>
          <a:xfrm>
            <a:off x="47627" y="-85724"/>
            <a:ext cx="2631234" cy="1248264"/>
          </a:xfrm>
          <a:prstGeom prst="rect">
            <a:avLst/>
          </a:prstGeom>
          <a:noFill/>
          <a:ln>
            <a:noFill/>
          </a:ln>
        </p:spPr>
      </p:pic>
      <p:pic>
        <p:nvPicPr>
          <p:cNvPr id="3" name="Graphic 2">
            <a:extLst>
              <a:ext uri="{FF2B5EF4-FFF2-40B4-BE49-F238E27FC236}">
                <a16:creationId xmlns:a16="http://schemas.microsoft.com/office/drawing/2014/main" id="{277831F3-3FC3-2D3F-0AC2-68517F4BDA4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99514" y="2173895"/>
            <a:ext cx="11518372" cy="4455597"/>
          </a:xfrm>
          <a:prstGeom prst="rect">
            <a:avLst/>
          </a:prstGeom>
        </p:spPr>
      </p:pic>
    </p:spTree>
    <p:extLst>
      <p:ext uri="{BB962C8B-B14F-4D97-AF65-F5344CB8AC3E}">
        <p14:creationId xmlns:p14="http://schemas.microsoft.com/office/powerpoint/2010/main" val="990255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
          <a:extLst>
            <a:ext uri="{FF2B5EF4-FFF2-40B4-BE49-F238E27FC236}">
              <a16:creationId xmlns:a16="http://schemas.microsoft.com/office/drawing/2014/main" id="{92C07D67-1260-3380-72BC-4831C0DFDD56}"/>
            </a:ext>
          </a:extLst>
        </p:cNvPr>
        <p:cNvGrpSpPr/>
        <p:nvPr/>
      </p:nvGrpSpPr>
      <p:grpSpPr>
        <a:xfrm>
          <a:off x="0" y="0"/>
          <a:ext cx="0" cy="0"/>
          <a:chOff x="0" y="0"/>
          <a:chExt cx="0" cy="0"/>
        </a:xfrm>
      </p:grpSpPr>
      <p:pic>
        <p:nvPicPr>
          <p:cNvPr id="84" name="Google Shape;84;p1" descr="A person walking in a forest&#10;&#10;Description automatically generated with medium confidence">
            <a:extLst>
              <a:ext uri="{FF2B5EF4-FFF2-40B4-BE49-F238E27FC236}">
                <a16:creationId xmlns:a16="http://schemas.microsoft.com/office/drawing/2014/main" id="{CA2834BD-4B4E-A164-0F4D-D0458413A02E}"/>
              </a:ext>
            </a:extLst>
          </p:cNvPr>
          <p:cNvPicPr preferRelativeResize="0"/>
          <p:nvPr/>
        </p:nvPicPr>
        <p:blipFill rotWithShape="1">
          <a:blip r:embed="rId3">
            <a:alphaModFix/>
          </a:blip>
          <a:srcRect l="14074" r="34491"/>
          <a:stretch/>
        </p:blipFill>
        <p:spPr>
          <a:xfrm>
            <a:off x="-1" y="0"/>
            <a:ext cx="4447643" cy="5775649"/>
          </a:xfrm>
          <a:prstGeom prst="rect">
            <a:avLst/>
          </a:prstGeom>
          <a:noFill/>
          <a:ln>
            <a:noFill/>
          </a:ln>
        </p:spPr>
      </p:pic>
      <p:sp>
        <p:nvSpPr>
          <p:cNvPr id="85" name="Google Shape;85;p1">
            <a:extLst>
              <a:ext uri="{FF2B5EF4-FFF2-40B4-BE49-F238E27FC236}">
                <a16:creationId xmlns:a16="http://schemas.microsoft.com/office/drawing/2014/main" id="{3E11A9EF-7489-F1DE-F17C-A4997ED4B874}"/>
              </a:ext>
            </a:extLst>
          </p:cNvPr>
          <p:cNvSpPr txBox="1">
            <a:spLocks noGrp="1"/>
          </p:cNvSpPr>
          <p:nvPr>
            <p:ph type="ctrTitle"/>
          </p:nvPr>
        </p:nvSpPr>
        <p:spPr>
          <a:xfrm>
            <a:off x="4864464" y="1788322"/>
            <a:ext cx="6261907" cy="151321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C3C3B"/>
              </a:buClr>
              <a:buSzPts val="6000"/>
              <a:buFont typeface="Fira Sans"/>
              <a:buNone/>
            </a:pPr>
            <a:r>
              <a:rPr lang="sv-SE" b="1" dirty="0">
                <a:solidFill>
                  <a:srgbClr val="3C3C3B"/>
                </a:solidFill>
                <a:latin typeface="Fira Sans"/>
                <a:ea typeface="Fira Sans"/>
                <a:cs typeface="Fira Sans"/>
                <a:sym typeface="Fira Sans"/>
              </a:rPr>
              <a:t>WP8</a:t>
            </a:r>
            <a:endParaRPr dirty="0"/>
          </a:p>
        </p:txBody>
      </p:sp>
      <p:sp>
        <p:nvSpPr>
          <p:cNvPr id="86" name="Google Shape;86;p1">
            <a:extLst>
              <a:ext uri="{FF2B5EF4-FFF2-40B4-BE49-F238E27FC236}">
                <a16:creationId xmlns:a16="http://schemas.microsoft.com/office/drawing/2014/main" id="{93856C62-1888-4F95-996D-CE961E08EE11}"/>
              </a:ext>
            </a:extLst>
          </p:cNvPr>
          <p:cNvSpPr txBox="1">
            <a:spLocks noGrp="1"/>
          </p:cNvSpPr>
          <p:nvPr>
            <p:ph type="subTitle" idx="1"/>
          </p:nvPr>
        </p:nvSpPr>
        <p:spPr>
          <a:xfrm>
            <a:off x="4991309" y="3654404"/>
            <a:ext cx="4639579" cy="16557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3C3C3B"/>
              </a:buClr>
              <a:buSzPts val="2400"/>
              <a:buNone/>
            </a:pPr>
            <a:r>
              <a:rPr lang="en-GB" dirty="0">
                <a:solidFill>
                  <a:srgbClr val="3C3C3B"/>
                </a:solidFill>
                <a:latin typeface="Sen"/>
                <a:ea typeface="Sen"/>
                <a:cs typeface="Sen"/>
                <a:sym typeface="Sen"/>
              </a:rPr>
              <a:t>AZTI</a:t>
            </a:r>
            <a:endParaRPr dirty="0">
              <a:solidFill>
                <a:srgbClr val="3C3C3B"/>
              </a:solidFill>
              <a:latin typeface="Sen"/>
              <a:ea typeface="Sen"/>
              <a:cs typeface="Sen"/>
              <a:sym typeface="Sen"/>
            </a:endParaRPr>
          </a:p>
          <a:p>
            <a:pPr marL="0" lvl="0" indent="0" algn="l">
              <a:spcBef>
                <a:spcPts val="0"/>
              </a:spcBef>
              <a:buClr>
                <a:srgbClr val="3C3C3B"/>
              </a:buClr>
            </a:pPr>
            <a:r>
              <a:rPr lang="en-GB" dirty="0">
                <a:solidFill>
                  <a:srgbClr val="3C3C3B"/>
                </a:solidFill>
                <a:latin typeface="Sen"/>
                <a:ea typeface="Sen"/>
                <a:cs typeface="Sen"/>
                <a:sym typeface="Sen"/>
              </a:rPr>
              <a:t>Sarai Pouso &amp; Maria C. </a:t>
            </a:r>
            <a:r>
              <a:rPr lang="en-GB">
                <a:solidFill>
                  <a:srgbClr val="3C3C3B"/>
                </a:solidFill>
                <a:latin typeface="Sen"/>
                <a:ea typeface="Sen"/>
                <a:cs typeface="Sen"/>
                <a:sym typeface="Sen"/>
              </a:rPr>
              <a:t>Uyarra </a:t>
            </a:r>
            <a:endParaRPr dirty="0">
              <a:solidFill>
                <a:srgbClr val="3C3C3B"/>
              </a:solidFill>
              <a:latin typeface="Sen"/>
              <a:ea typeface="Sen"/>
              <a:cs typeface="Sen"/>
              <a:sym typeface="Sen"/>
            </a:endParaRPr>
          </a:p>
          <a:p>
            <a:pPr marL="0" lvl="0" indent="0" algn="l" rtl="0">
              <a:lnSpc>
                <a:spcPct val="90000"/>
              </a:lnSpc>
              <a:spcBef>
                <a:spcPts val="0"/>
              </a:spcBef>
              <a:spcAft>
                <a:spcPts val="0"/>
              </a:spcAft>
              <a:buClr>
                <a:srgbClr val="3C3C3B"/>
              </a:buClr>
              <a:buSzPts val="2400"/>
              <a:buNone/>
            </a:pPr>
            <a:endParaRPr dirty="0">
              <a:solidFill>
                <a:srgbClr val="3C3C3B"/>
              </a:solidFill>
              <a:latin typeface="Sen"/>
              <a:ea typeface="Sen"/>
              <a:cs typeface="Sen"/>
              <a:sym typeface="Sen"/>
            </a:endParaRPr>
          </a:p>
          <a:p>
            <a:pPr marL="0" lvl="0" indent="0" algn="l" rtl="0">
              <a:lnSpc>
                <a:spcPct val="90000"/>
              </a:lnSpc>
              <a:spcBef>
                <a:spcPts val="0"/>
              </a:spcBef>
              <a:spcAft>
                <a:spcPts val="0"/>
              </a:spcAft>
              <a:buClr>
                <a:srgbClr val="3C3C3B"/>
              </a:buClr>
              <a:buSzPts val="2400"/>
              <a:buNone/>
            </a:pPr>
            <a:r>
              <a:rPr lang="sv-SE" dirty="0">
                <a:solidFill>
                  <a:srgbClr val="3C3C3B"/>
                </a:solidFill>
                <a:latin typeface="Sen"/>
                <a:ea typeface="Sen"/>
                <a:cs typeface="Sen"/>
                <a:sym typeface="Sen"/>
              </a:rPr>
              <a:t>AM25 Padova - 18/09/2025</a:t>
            </a:r>
            <a:endParaRPr dirty="0">
              <a:solidFill>
                <a:srgbClr val="3C3C3B"/>
              </a:solidFill>
              <a:latin typeface="Sen"/>
              <a:ea typeface="Sen"/>
              <a:cs typeface="Sen"/>
              <a:sym typeface="Sen"/>
            </a:endParaRPr>
          </a:p>
        </p:txBody>
      </p:sp>
      <p:pic>
        <p:nvPicPr>
          <p:cNvPr id="87" name="Google Shape;87;p1" descr="A picture containing graphics, graphic design, font, logo&#10;&#10;Description automatically generated">
            <a:extLst>
              <a:ext uri="{FF2B5EF4-FFF2-40B4-BE49-F238E27FC236}">
                <a16:creationId xmlns:a16="http://schemas.microsoft.com/office/drawing/2014/main" id="{74785721-7BBC-CC15-6414-8E81DE5CECA3}"/>
              </a:ext>
            </a:extLst>
          </p:cNvPr>
          <p:cNvPicPr preferRelativeResize="0"/>
          <p:nvPr/>
        </p:nvPicPr>
        <p:blipFill rotWithShape="1">
          <a:blip r:embed="rId4">
            <a:alphaModFix/>
          </a:blip>
          <a:srcRect/>
          <a:stretch/>
        </p:blipFill>
        <p:spPr>
          <a:xfrm>
            <a:off x="4550613" y="-31175"/>
            <a:ext cx="3592287" cy="1704190"/>
          </a:xfrm>
          <a:prstGeom prst="rect">
            <a:avLst/>
          </a:prstGeom>
          <a:noFill/>
          <a:ln>
            <a:noFill/>
          </a:ln>
        </p:spPr>
      </p:pic>
      <p:sp>
        <p:nvSpPr>
          <p:cNvPr id="88" name="Google Shape;88;p1">
            <a:extLst>
              <a:ext uri="{FF2B5EF4-FFF2-40B4-BE49-F238E27FC236}">
                <a16:creationId xmlns:a16="http://schemas.microsoft.com/office/drawing/2014/main" id="{8427BE79-93BF-684B-03EA-FB11F1C6B0A5}"/>
              </a:ext>
            </a:extLst>
          </p:cNvPr>
          <p:cNvSpPr txBox="1"/>
          <p:nvPr/>
        </p:nvSpPr>
        <p:spPr>
          <a:xfrm>
            <a:off x="3048000" y="6214058"/>
            <a:ext cx="6096000" cy="546298"/>
          </a:xfrm>
          <a:prstGeom prst="rect">
            <a:avLst/>
          </a:prstGeom>
          <a:noFill/>
          <a:ln>
            <a:noFill/>
          </a:ln>
        </p:spPr>
        <p:txBody>
          <a:bodyPr spcFirstLastPara="1" wrap="square" lIns="91425" tIns="45700" rIns="91425" bIns="45700" anchor="t" anchorCtr="0">
            <a:normAutofit lnSpcReduction="10000"/>
          </a:bodyPr>
          <a:lstStyle/>
          <a:p>
            <a:pPr marL="0" marR="0" lvl="0" indent="0" algn="ctr" rtl="0">
              <a:lnSpc>
                <a:spcPct val="90000"/>
              </a:lnSpc>
              <a:spcBef>
                <a:spcPts val="0"/>
              </a:spcBef>
              <a:spcAft>
                <a:spcPts val="0"/>
              </a:spcAft>
              <a:buClr>
                <a:schemeClr val="dk1"/>
              </a:buClr>
              <a:buSzPts val="1200"/>
              <a:buFont typeface="Arial"/>
              <a:buNone/>
            </a:pPr>
            <a:r>
              <a:rPr lang="sv-SE" sz="1200" b="0" i="0" u="none" strike="noStrike" cap="none">
                <a:solidFill>
                  <a:schemeClr val="dk1"/>
                </a:solidFill>
                <a:latin typeface="Sen"/>
                <a:ea typeface="Sen"/>
                <a:cs typeface="Sen"/>
                <a:sym typeface="Sen"/>
              </a:rPr>
              <a:t>The Resonate project is funded by the European Union’s Horizons Europe Research and Innovation programme under grant agreement No. 101081420 and co-funded by the UK Research and Innovation grant award No. 10063874</a:t>
            </a:r>
            <a:endParaRPr sz="1400" b="0" i="0" u="none" strike="noStrike" cap="none">
              <a:solidFill>
                <a:srgbClr val="000000"/>
              </a:solidFill>
              <a:latin typeface="Arial"/>
              <a:ea typeface="Arial"/>
              <a:cs typeface="Arial"/>
              <a:sym typeface="Arial"/>
            </a:endParaRPr>
          </a:p>
        </p:txBody>
      </p:sp>
      <p:pic>
        <p:nvPicPr>
          <p:cNvPr id="89" name="Google Shape;89;p1" descr="A flag with yellow stars in a circle&#10;&#10;Description automatically generated with low confidence">
            <a:extLst>
              <a:ext uri="{FF2B5EF4-FFF2-40B4-BE49-F238E27FC236}">
                <a16:creationId xmlns:a16="http://schemas.microsoft.com/office/drawing/2014/main" id="{715F60DD-7748-E5CF-4D88-2F84FBC83A1A}"/>
              </a:ext>
            </a:extLst>
          </p:cNvPr>
          <p:cNvPicPr preferRelativeResize="0"/>
          <p:nvPr/>
        </p:nvPicPr>
        <p:blipFill rotWithShape="1">
          <a:blip r:embed="rId5">
            <a:alphaModFix/>
          </a:blip>
          <a:srcRect/>
          <a:stretch/>
        </p:blipFill>
        <p:spPr>
          <a:xfrm>
            <a:off x="2000688" y="6131674"/>
            <a:ext cx="952549" cy="628682"/>
          </a:xfrm>
          <a:prstGeom prst="rect">
            <a:avLst/>
          </a:prstGeom>
          <a:noFill/>
          <a:ln>
            <a:noFill/>
          </a:ln>
        </p:spPr>
      </p:pic>
      <p:pic>
        <p:nvPicPr>
          <p:cNvPr id="90" name="Google Shape;90;p1" descr="A picture containing font, graphics, symbol, text&#10;&#10;Description automatically generated">
            <a:extLst>
              <a:ext uri="{FF2B5EF4-FFF2-40B4-BE49-F238E27FC236}">
                <a16:creationId xmlns:a16="http://schemas.microsoft.com/office/drawing/2014/main" id="{FB71FFEB-09DB-33B0-EDB1-22B986681B8A}"/>
              </a:ext>
            </a:extLst>
          </p:cNvPr>
          <p:cNvPicPr preferRelativeResize="0"/>
          <p:nvPr/>
        </p:nvPicPr>
        <p:blipFill rotWithShape="1">
          <a:blip r:embed="rId6">
            <a:alphaModFix/>
          </a:blip>
          <a:srcRect/>
          <a:stretch/>
        </p:blipFill>
        <p:spPr>
          <a:xfrm>
            <a:off x="9176972" y="6264091"/>
            <a:ext cx="1686557" cy="497999"/>
          </a:xfrm>
          <a:prstGeom prst="rect">
            <a:avLst/>
          </a:prstGeom>
          <a:noFill/>
          <a:ln>
            <a:noFill/>
          </a:ln>
        </p:spPr>
      </p:pic>
      <p:sp>
        <p:nvSpPr>
          <p:cNvPr id="91" name="Google Shape;91;p1">
            <a:extLst>
              <a:ext uri="{FF2B5EF4-FFF2-40B4-BE49-F238E27FC236}">
                <a16:creationId xmlns:a16="http://schemas.microsoft.com/office/drawing/2014/main" id="{5D1CF813-BFB4-2FA9-AA50-FB5E70E7EBBE}"/>
              </a:ext>
            </a:extLst>
          </p:cNvPr>
          <p:cNvSpPr/>
          <p:nvPr/>
        </p:nvSpPr>
        <p:spPr>
          <a:xfrm>
            <a:off x="0" y="5879575"/>
            <a:ext cx="6096000" cy="132428"/>
          </a:xfrm>
          <a:prstGeom prst="rect">
            <a:avLst/>
          </a:prstGeom>
          <a:solidFill>
            <a:srgbClr val="0047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2" name="Google Shape;92;p1">
            <a:extLst>
              <a:ext uri="{FF2B5EF4-FFF2-40B4-BE49-F238E27FC236}">
                <a16:creationId xmlns:a16="http://schemas.microsoft.com/office/drawing/2014/main" id="{E7A7BFA3-1563-750F-5EAB-5AF89CA50F84}"/>
              </a:ext>
            </a:extLst>
          </p:cNvPr>
          <p:cNvSpPr/>
          <p:nvPr/>
        </p:nvSpPr>
        <p:spPr>
          <a:xfrm>
            <a:off x="6096000" y="5879575"/>
            <a:ext cx="6096000" cy="132428"/>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 name="Google Shape;93;p1">
            <a:extLst>
              <a:ext uri="{FF2B5EF4-FFF2-40B4-BE49-F238E27FC236}">
                <a16:creationId xmlns:a16="http://schemas.microsoft.com/office/drawing/2014/main" id="{1BEE1D5E-5057-18F0-C2F4-7D10266C2493}"/>
              </a:ext>
            </a:extLst>
          </p:cNvPr>
          <p:cNvSpPr/>
          <p:nvPr/>
        </p:nvSpPr>
        <p:spPr>
          <a:xfrm>
            <a:off x="0" y="5764268"/>
            <a:ext cx="12192000" cy="115307"/>
          </a:xfrm>
          <a:prstGeom prst="rect">
            <a:avLst/>
          </a:prstGeom>
          <a:solidFill>
            <a:srgbClr val="49B1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972166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
          <a:extLst>
            <a:ext uri="{FF2B5EF4-FFF2-40B4-BE49-F238E27FC236}">
              <a16:creationId xmlns:a16="http://schemas.microsoft.com/office/drawing/2014/main" id="{9B4E61FE-56AE-1FBF-037B-65DD976DFBDB}"/>
            </a:ext>
          </a:extLst>
        </p:cNvPr>
        <p:cNvGrpSpPr/>
        <p:nvPr/>
      </p:nvGrpSpPr>
      <p:grpSpPr>
        <a:xfrm>
          <a:off x="0" y="0"/>
          <a:ext cx="0" cy="0"/>
          <a:chOff x="0" y="0"/>
          <a:chExt cx="0" cy="0"/>
        </a:xfrm>
      </p:grpSpPr>
      <p:sp>
        <p:nvSpPr>
          <p:cNvPr id="98" name="Google Shape;98;p2">
            <a:extLst>
              <a:ext uri="{FF2B5EF4-FFF2-40B4-BE49-F238E27FC236}">
                <a16:creationId xmlns:a16="http://schemas.microsoft.com/office/drawing/2014/main" id="{ED20A0DD-EA5B-8252-A0AE-71CB15916962}"/>
              </a:ext>
            </a:extLst>
          </p:cNvPr>
          <p:cNvSpPr txBox="1">
            <a:spLocks noGrp="1"/>
          </p:cNvSpPr>
          <p:nvPr>
            <p:ph type="ctrTitle"/>
          </p:nvPr>
        </p:nvSpPr>
        <p:spPr>
          <a:xfrm>
            <a:off x="887653" y="1519595"/>
            <a:ext cx="9144000" cy="6543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AFD7"/>
              </a:buClr>
              <a:buSzPts val="4000"/>
              <a:buFont typeface="Sen"/>
              <a:buNone/>
            </a:pPr>
            <a:r>
              <a:rPr lang="sv-SE" sz="4000" b="1">
                <a:solidFill>
                  <a:srgbClr val="00AFD7"/>
                </a:solidFill>
                <a:latin typeface="Sen"/>
                <a:ea typeface="Sen"/>
                <a:cs typeface="Sen"/>
                <a:sym typeface="Sen"/>
              </a:rPr>
              <a:t>Objectives of the WP</a:t>
            </a:r>
            <a:endParaRPr sz="4000" b="1" dirty="0">
              <a:solidFill>
                <a:srgbClr val="00AFD7"/>
              </a:solidFill>
              <a:latin typeface="Sen"/>
              <a:ea typeface="Sen"/>
              <a:cs typeface="Sen"/>
              <a:sym typeface="Sen"/>
            </a:endParaRPr>
          </a:p>
        </p:txBody>
      </p:sp>
      <p:sp>
        <p:nvSpPr>
          <p:cNvPr id="99" name="Google Shape;99;p2">
            <a:extLst>
              <a:ext uri="{FF2B5EF4-FFF2-40B4-BE49-F238E27FC236}">
                <a16:creationId xmlns:a16="http://schemas.microsoft.com/office/drawing/2014/main" id="{B5BF5AC6-C0F6-74AA-8F5E-E9D52B187199}"/>
              </a:ext>
            </a:extLst>
          </p:cNvPr>
          <p:cNvSpPr txBox="1"/>
          <p:nvPr/>
        </p:nvSpPr>
        <p:spPr>
          <a:xfrm>
            <a:off x="887653" y="2170243"/>
            <a:ext cx="10083300" cy="3877138"/>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1800"/>
              </a:spcBef>
              <a:spcAft>
                <a:spcPts val="0"/>
              </a:spcAft>
              <a:buClr>
                <a:schemeClr val="dk1"/>
              </a:buClr>
              <a:buSzPts val="2400"/>
              <a:buFont typeface="Arial"/>
              <a:buNone/>
            </a:pPr>
            <a:r>
              <a:rPr lang="en-GB" sz="2400" i="0" u="none" strike="noStrike" cap="none" dirty="0">
                <a:solidFill>
                  <a:schemeClr val="dk1"/>
                </a:solidFill>
                <a:latin typeface="Sen"/>
                <a:ea typeface="Sen"/>
                <a:cs typeface="Sen"/>
                <a:sym typeface="Sen"/>
              </a:rPr>
              <a:t>8a) Conduct process evaluations of Level 2&amp;3 CSs to investigate ‘what works’ in terms of intervention delivery</a:t>
            </a:r>
          </a:p>
          <a:p>
            <a:pPr marL="0" marR="0" lvl="0" indent="0" algn="l" rtl="0">
              <a:lnSpc>
                <a:spcPct val="107000"/>
              </a:lnSpc>
              <a:spcBef>
                <a:spcPts val="1800"/>
              </a:spcBef>
              <a:spcAft>
                <a:spcPts val="0"/>
              </a:spcAft>
              <a:buClr>
                <a:schemeClr val="dk1"/>
              </a:buClr>
              <a:buSzPts val="2400"/>
              <a:buFont typeface="Arial"/>
              <a:buNone/>
            </a:pPr>
            <a:r>
              <a:rPr lang="en-GB" sz="2400" b="1" i="0" u="none" strike="noStrike" cap="none" dirty="0">
                <a:solidFill>
                  <a:schemeClr val="dk1"/>
                </a:solidFill>
                <a:latin typeface="Sen"/>
                <a:ea typeface="Sen"/>
                <a:cs typeface="Sen"/>
                <a:sym typeface="Sen"/>
              </a:rPr>
              <a:t>8b) Conduct cross-sectoral scenario analyses to estimate the combined health, environmental, economic, and societal impact (benefits &amp; risks) of scaling-up (increasing participants) of selected CSs at the local level, and scaling-out (replicating) across different geographical and/or socio-economic contexts;</a:t>
            </a:r>
          </a:p>
          <a:p>
            <a:pPr marL="0" marR="0" lvl="0" indent="0" algn="l" rtl="0">
              <a:lnSpc>
                <a:spcPct val="107000"/>
              </a:lnSpc>
              <a:spcBef>
                <a:spcPts val="1800"/>
              </a:spcBef>
              <a:spcAft>
                <a:spcPts val="0"/>
              </a:spcAft>
              <a:buClr>
                <a:schemeClr val="dk1"/>
              </a:buClr>
              <a:buSzPts val="2400"/>
              <a:buFont typeface="Arial"/>
              <a:buNone/>
            </a:pPr>
            <a:r>
              <a:rPr lang="en-GB" sz="2400" b="0" i="0" u="none" strike="noStrike" cap="none" dirty="0">
                <a:solidFill>
                  <a:schemeClr val="tx2">
                    <a:lumMod val="75000"/>
                  </a:schemeClr>
                </a:solidFill>
                <a:latin typeface="Sen"/>
                <a:ea typeface="Sen"/>
                <a:cs typeface="Sen"/>
                <a:sym typeface="Sen"/>
              </a:rPr>
              <a:t>8c) Provide a comprehensive 360° cross-sectoral view of successful </a:t>
            </a:r>
            <a:r>
              <a:rPr lang="en-GB" sz="2400" b="0" i="0" u="none" strike="noStrike" cap="none" dirty="0" err="1">
                <a:solidFill>
                  <a:schemeClr val="tx2">
                    <a:lumMod val="75000"/>
                  </a:schemeClr>
                </a:solidFill>
                <a:latin typeface="Sen"/>
                <a:ea typeface="Sen"/>
                <a:cs typeface="Sen"/>
                <a:sym typeface="Sen"/>
              </a:rPr>
              <a:t>NbT</a:t>
            </a:r>
            <a:r>
              <a:rPr lang="en-GB" sz="2400" b="0" i="0" u="none" strike="noStrike" cap="none" dirty="0">
                <a:solidFill>
                  <a:schemeClr val="tx2">
                    <a:lumMod val="75000"/>
                  </a:schemeClr>
                </a:solidFill>
                <a:latin typeface="Sen"/>
                <a:ea typeface="Sen"/>
                <a:cs typeface="Sen"/>
                <a:sym typeface="Sen"/>
              </a:rPr>
              <a:t> processes, impacts, and futures.</a:t>
            </a:r>
            <a:endParaRPr sz="2400" b="0" i="0" u="none" strike="noStrike" cap="none" dirty="0">
              <a:solidFill>
                <a:schemeClr val="tx2">
                  <a:lumMod val="75000"/>
                </a:schemeClr>
              </a:solidFill>
              <a:latin typeface="Sen"/>
              <a:ea typeface="Sen"/>
              <a:cs typeface="Sen"/>
              <a:sym typeface="Sen"/>
            </a:endParaRPr>
          </a:p>
        </p:txBody>
      </p:sp>
      <p:sp>
        <p:nvSpPr>
          <p:cNvPr id="100" name="Google Shape;100;p2">
            <a:extLst>
              <a:ext uri="{FF2B5EF4-FFF2-40B4-BE49-F238E27FC236}">
                <a16:creationId xmlns:a16="http://schemas.microsoft.com/office/drawing/2014/main" id="{19098231-C539-914B-8FF8-C80EBC8184ED}"/>
              </a:ext>
            </a:extLst>
          </p:cNvPr>
          <p:cNvSpPr/>
          <p:nvPr/>
        </p:nvSpPr>
        <p:spPr>
          <a:xfrm>
            <a:off x="0" y="6725572"/>
            <a:ext cx="6096000" cy="132300"/>
          </a:xfrm>
          <a:prstGeom prst="rect">
            <a:avLst/>
          </a:prstGeom>
          <a:solidFill>
            <a:srgbClr val="0047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2">
            <a:extLst>
              <a:ext uri="{FF2B5EF4-FFF2-40B4-BE49-F238E27FC236}">
                <a16:creationId xmlns:a16="http://schemas.microsoft.com/office/drawing/2014/main" id="{276EAF9D-D117-5E94-877C-BDF7A36DC0D3}"/>
              </a:ext>
            </a:extLst>
          </p:cNvPr>
          <p:cNvSpPr/>
          <p:nvPr/>
        </p:nvSpPr>
        <p:spPr>
          <a:xfrm>
            <a:off x="6096000" y="6725572"/>
            <a:ext cx="6096000" cy="13230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2">
            <a:extLst>
              <a:ext uri="{FF2B5EF4-FFF2-40B4-BE49-F238E27FC236}">
                <a16:creationId xmlns:a16="http://schemas.microsoft.com/office/drawing/2014/main" id="{3AEF8A2E-A31C-A7F7-3411-C79C1FCEDC32}"/>
              </a:ext>
            </a:extLst>
          </p:cNvPr>
          <p:cNvSpPr/>
          <p:nvPr/>
        </p:nvSpPr>
        <p:spPr>
          <a:xfrm>
            <a:off x="0" y="6610265"/>
            <a:ext cx="12192000" cy="115200"/>
          </a:xfrm>
          <a:prstGeom prst="rect">
            <a:avLst/>
          </a:prstGeom>
          <a:solidFill>
            <a:srgbClr val="49B1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3" name="Google Shape;103;p2" descr="A flag with yellow stars in a circle&#10;&#10;Description automatically generated with low confidence">
            <a:extLst>
              <a:ext uri="{FF2B5EF4-FFF2-40B4-BE49-F238E27FC236}">
                <a16:creationId xmlns:a16="http://schemas.microsoft.com/office/drawing/2014/main" id="{8031E66C-2FCF-54BB-A246-FDB8C3B70FA1}"/>
              </a:ext>
            </a:extLst>
          </p:cNvPr>
          <p:cNvPicPr preferRelativeResize="0"/>
          <p:nvPr/>
        </p:nvPicPr>
        <p:blipFill rotWithShape="1">
          <a:blip r:embed="rId3">
            <a:alphaModFix/>
          </a:blip>
          <a:srcRect/>
          <a:stretch/>
        </p:blipFill>
        <p:spPr>
          <a:xfrm>
            <a:off x="9372661" y="300128"/>
            <a:ext cx="754544" cy="497999"/>
          </a:xfrm>
          <a:prstGeom prst="rect">
            <a:avLst/>
          </a:prstGeom>
          <a:noFill/>
          <a:ln>
            <a:noFill/>
          </a:ln>
        </p:spPr>
      </p:pic>
      <p:pic>
        <p:nvPicPr>
          <p:cNvPr id="104" name="Google Shape;104;p2" descr="A picture containing font, graphics, symbol, text&#10;&#10;Description automatically generated">
            <a:extLst>
              <a:ext uri="{FF2B5EF4-FFF2-40B4-BE49-F238E27FC236}">
                <a16:creationId xmlns:a16="http://schemas.microsoft.com/office/drawing/2014/main" id="{D86FE705-31E0-BFB8-6A1D-C912A6AED9CC}"/>
              </a:ext>
            </a:extLst>
          </p:cNvPr>
          <p:cNvPicPr preferRelativeResize="0"/>
          <p:nvPr/>
        </p:nvPicPr>
        <p:blipFill rotWithShape="1">
          <a:blip r:embed="rId4">
            <a:alphaModFix/>
          </a:blip>
          <a:srcRect/>
          <a:stretch/>
        </p:blipFill>
        <p:spPr>
          <a:xfrm>
            <a:off x="10422293" y="328322"/>
            <a:ext cx="1495593" cy="441612"/>
          </a:xfrm>
          <a:prstGeom prst="rect">
            <a:avLst/>
          </a:prstGeom>
          <a:noFill/>
          <a:ln>
            <a:noFill/>
          </a:ln>
        </p:spPr>
      </p:pic>
      <p:pic>
        <p:nvPicPr>
          <p:cNvPr id="105" name="Google Shape;105;p2">
            <a:extLst>
              <a:ext uri="{FF2B5EF4-FFF2-40B4-BE49-F238E27FC236}">
                <a16:creationId xmlns:a16="http://schemas.microsoft.com/office/drawing/2014/main" id="{5F4AB1EB-8B1B-FAA6-93D7-24C7372BFAB7}"/>
              </a:ext>
            </a:extLst>
          </p:cNvPr>
          <p:cNvPicPr preferRelativeResize="0"/>
          <p:nvPr/>
        </p:nvPicPr>
        <p:blipFill rotWithShape="1">
          <a:blip r:embed="rId5">
            <a:alphaModFix/>
          </a:blip>
          <a:srcRect/>
          <a:stretch/>
        </p:blipFill>
        <p:spPr>
          <a:xfrm>
            <a:off x="47627" y="-85724"/>
            <a:ext cx="2631234" cy="1248264"/>
          </a:xfrm>
          <a:prstGeom prst="rect">
            <a:avLst/>
          </a:prstGeom>
          <a:noFill/>
          <a:ln>
            <a:noFill/>
          </a:ln>
        </p:spPr>
      </p:pic>
    </p:spTree>
    <p:extLst>
      <p:ext uri="{BB962C8B-B14F-4D97-AF65-F5344CB8AC3E}">
        <p14:creationId xmlns:p14="http://schemas.microsoft.com/office/powerpoint/2010/main" val="2028648652"/>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DB94CD554CAF43AE41B896AA252F7C" ma:contentTypeVersion="10" ma:contentTypeDescription="Create a new document." ma:contentTypeScope="" ma:versionID="b33086449a44c5cbbe28e2a39d9340ab">
  <xsd:schema xmlns:xsd="http://www.w3.org/2001/XMLSchema" xmlns:xs="http://www.w3.org/2001/XMLSchema" xmlns:p="http://schemas.microsoft.com/office/2006/metadata/properties" xmlns:ns1="http://schemas.microsoft.com/sharepoint/v3" xmlns:ns2="ea7c9e9a-679d-47c9-9663-cfdffbb2532e" targetNamespace="http://schemas.microsoft.com/office/2006/metadata/properties" ma:root="true" ma:fieldsID="d9195c812f1902de4037590d0b4cc9dd" ns1:_="" ns2:_="">
    <xsd:import namespace="http://schemas.microsoft.com/sharepoint/v3"/>
    <xsd:import namespace="ea7c9e9a-679d-47c9-9663-cfdffbb2532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7c9e9a-679d-47c9-9663-cfdffbb253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E8BE2822-5226-4060-883A-58B22B49B9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a7c9e9a-679d-47c9-9663-cfdffbb253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91CFA6D-6FB5-4779-B656-340018A22300}">
  <ds:schemaRefs>
    <ds:schemaRef ds:uri="http://schemas.microsoft.com/sharepoint/v3/contenttype/forms"/>
  </ds:schemaRefs>
</ds:datastoreItem>
</file>

<file path=customXml/itemProps3.xml><?xml version="1.0" encoding="utf-8"?>
<ds:datastoreItem xmlns:ds="http://schemas.openxmlformats.org/officeDocument/2006/customXml" ds:itemID="{422E1816-F134-4254-97D5-59C878B16E1C}">
  <ds:schemaRefs>
    <ds:schemaRef ds:uri="http://schemas.microsoft.com/office/2006/metadata/properties"/>
    <ds:schemaRef ds:uri="http://schemas.microsoft.com/office/infopath/2007/PartnerControls"/>
    <ds:schemaRef ds:uri="http://schemas.microsoft.com/sharepoint/v3"/>
  </ds:schemaRefs>
</ds:datastoreItem>
</file>

<file path=docMetadata/LabelInfo.xml><?xml version="1.0" encoding="utf-8"?>
<clbl:labelList xmlns:clbl="http://schemas.microsoft.com/office/2020/mipLabelMetadata">
  <clbl:label id="{92f01cf0-dd39-4ca8-8ed8-80cbd24f5bed}" enabled="1" method="Standard" siteId="{6219f119-3e79-4e7f-acde-a5750808cd9b}" contentBits="0" removed="0"/>
</clbl:labelList>
</file>

<file path=docProps/app.xml><?xml version="1.0" encoding="utf-8"?>
<Properties xmlns="http://schemas.openxmlformats.org/officeDocument/2006/extended-properties" xmlns:vt="http://schemas.openxmlformats.org/officeDocument/2006/docPropsVTypes">
  <TotalTime>692</TotalTime>
  <Words>1067</Words>
  <Application>Microsoft Office PowerPoint</Application>
  <PresentationFormat>Panorámica</PresentationFormat>
  <Paragraphs>140</Paragraphs>
  <Slides>15</Slides>
  <Notes>15</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15</vt:i4>
      </vt:variant>
    </vt:vector>
  </HeadingPairs>
  <TitlesOfParts>
    <vt:vector size="20" baseType="lpstr">
      <vt:lpstr>Fira Sans</vt:lpstr>
      <vt:lpstr>Arial</vt:lpstr>
      <vt:lpstr>Calibri</vt:lpstr>
      <vt:lpstr>Sen</vt:lpstr>
      <vt:lpstr>Office Theme</vt:lpstr>
      <vt:lpstr>WP8</vt:lpstr>
      <vt:lpstr>Objectives of the WP</vt:lpstr>
      <vt:lpstr>Updates on data collection and analysis</vt:lpstr>
      <vt:lpstr>Upcoming challenges</vt:lpstr>
      <vt:lpstr>Publication ideas + Needs for collaborations</vt:lpstr>
      <vt:lpstr>Timeline and next steps (D8.1 – NbT Process evaluation guide)</vt:lpstr>
      <vt:lpstr>Timeline and next steps (analysis)</vt:lpstr>
      <vt:lpstr>WP8</vt:lpstr>
      <vt:lpstr>Objectives of the WP</vt:lpstr>
      <vt:lpstr>Updates on data collection and analysis</vt:lpstr>
      <vt:lpstr>Updates on data collection and analysis</vt:lpstr>
      <vt:lpstr>Upcoming challenges</vt:lpstr>
      <vt:lpstr>Publication ideas + Needs for collaborations</vt:lpstr>
      <vt:lpstr>Timeline and next steps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Addi Wala</dc:creator>
  <cp:lastModifiedBy>Sarai Pouso</cp:lastModifiedBy>
  <cp:revision>6</cp:revision>
  <dcterms:modified xsi:type="dcterms:W3CDTF">2025-09-17T09:18:46Z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0x010100DFDB94CD554CAF43AE41B896AA252F7C</vt:lpwstr>
  </property>
</Properties>
</file>