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70" r:id="rId5"/>
    <p:sldId id="264" r:id="rId6"/>
    <p:sldId id="269" r:id="rId7"/>
    <p:sldId id="268" r:id="rId8"/>
    <p:sldId id="266" r:id="rId9"/>
    <p:sldId id="267" r:id="rId10"/>
    <p:sldId id="260" r:id="rId11"/>
    <p:sldId id="261" r:id="rId12"/>
    <p:sldId id="26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ira Sans" panose="020B0503050000020004" pitchFamily="34" charset="0"/>
      <p:regular r:id="rId21"/>
      <p:bold r:id="rId22"/>
      <p:italic r:id="rId23"/>
      <p:boldItalic r:id="rId24"/>
    </p:embeddedFont>
    <p:embeddedFont>
      <p:font typeface="Sen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D"/>
    <a:srgbClr val="F4F9F1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773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302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738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557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35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999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411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angel.dzhambov@mu-plovdiv.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6.png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89402" y="1157535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Case Study 3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024559" y="2922834"/>
            <a:ext cx="7028845" cy="244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b="1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Angel Dzhambov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lang="en-US"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US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Environmental Health Division,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US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Research Institute,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US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Medical University of Plovdiv, Plovdiv, Bulgaria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2000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sz="2000"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03" y="-399227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4B245-E256-484C-BD4C-0A1AAC3C3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39" y="18717"/>
            <a:ext cx="5752866" cy="1044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DD545F-DE9D-443E-9306-5CA3D9ED3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3" y="1681756"/>
            <a:ext cx="4659317" cy="3494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887650" y="1082303"/>
            <a:ext cx="10583914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+ Needs for collaborations</a:t>
            </a:r>
            <a:endParaRPr sz="3600" dirty="0"/>
          </a:p>
        </p:txBody>
      </p:sp>
      <p:sp>
        <p:nvSpPr>
          <p:cNvPr id="135" name="Google Shape;135;p5"/>
          <p:cNvSpPr txBox="1"/>
          <p:nvPr/>
        </p:nvSpPr>
        <p:spPr>
          <a:xfrm>
            <a:off x="631621" y="2472528"/>
            <a:ext cx="10507434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Nature resilience mediated moderation paper – collaboration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UniVie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, UU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Sen"/>
                <a:ea typeface="Sen"/>
                <a:cs typeface="Sen"/>
                <a:sym typeface="Sen"/>
              </a:rPr>
              <a:t>Natural and built environment exposures and biomarkers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paper – collaboration with PMU (CS5),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UniVie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 …</a:t>
            </a: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buSzPts val="2400"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Nature and loneliness paper – collaborations </a:t>
            </a:r>
            <a:r>
              <a:rPr lang="en-US" sz="2400" dirty="0">
                <a:latin typeface="Sen"/>
                <a:ea typeface="Sen"/>
                <a:cs typeface="Sen"/>
                <a:sym typeface="Sen"/>
              </a:rPr>
              <a:t>with ISG, </a:t>
            </a:r>
            <a:r>
              <a:rPr lang="en-US" sz="2400" dirty="0" err="1">
                <a:latin typeface="Sen"/>
                <a:ea typeface="Sen"/>
                <a:cs typeface="Sen"/>
                <a:sym typeface="Sen"/>
              </a:rPr>
              <a:t>UniVie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, UU,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Iana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Markevych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n"/>
              <a:ea typeface="Sen"/>
              <a:cs typeface="Sen"/>
              <a:sym typeface="Se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887653" y="893212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 dirty="0"/>
          </a:p>
        </p:txBody>
      </p:sp>
      <p:sp>
        <p:nvSpPr>
          <p:cNvPr id="147" name="Google Shape;147;p6"/>
          <p:cNvSpPr txBox="1"/>
          <p:nvPr/>
        </p:nvSpPr>
        <p:spPr>
          <a:xfrm>
            <a:off x="887653" y="1633050"/>
            <a:ext cx="10800042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 resilience mediated moderation paper – completed by the end of 2025</a:t>
            </a: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Data management and</a:t>
            </a:r>
            <a:r>
              <a:rPr lang="bg-BG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cleaning of laboratory datasets – completed by the end of 2025</a:t>
            </a: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Linkage of additional GIS variables to all survey waves – Spring 2026</a:t>
            </a:r>
          </a:p>
          <a:p>
            <a:pPr marL="34290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Sen"/>
                <a:ea typeface="Sen"/>
                <a:cs typeface="Sen"/>
                <a:sym typeface="Sen"/>
              </a:rPr>
              <a:t>Deliverable D3.1 – Level 1 CS synthesis report – M34 (March 2026)</a:t>
            </a:r>
          </a:p>
          <a:p>
            <a:pPr marL="34290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dirty="0">
                <a:latin typeface="Sen"/>
                <a:ea typeface="Sen"/>
                <a:cs typeface="Sen"/>
                <a:sym typeface="Sen"/>
              </a:rPr>
              <a:t>Natural and built environment exposures and biomarkers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/>
                <a:ea typeface="Sen"/>
                <a:cs typeface="Sen"/>
                <a:sym typeface="Sen"/>
              </a:rPr>
              <a:t>paper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– completed by Spring 2026</a:t>
            </a:r>
          </a:p>
          <a:p>
            <a:pPr marL="342900" indent="-342900">
              <a:lnSpc>
                <a:spcPct val="107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 and loneliness paper – completed by Summer 2026</a:t>
            </a:r>
            <a:endParaRPr sz="24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2926181" y="2061857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 dirty="0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2926181" y="36343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Angel Dzhambov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sym typeface="Sen"/>
              </a:rPr>
              <a:t>Enviroentmal Heath Dsiviosn,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sym typeface="Sen"/>
              </a:rPr>
              <a:t>Research Insittue at MU-Plovdiv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lang="sv-SE" dirty="0">
              <a:solidFill>
                <a:srgbClr val="3C3C3B"/>
              </a:solidFill>
              <a:latin typeface="Sen"/>
              <a:sym typeface="Se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sym typeface="Sen"/>
                <a:hlinkClick r:id="rId4"/>
              </a:rPr>
              <a:t>angel.dzhambov@mu-plovdiv.bg</a:t>
            </a:r>
            <a:r>
              <a:rPr lang="sv-SE" dirty="0">
                <a:solidFill>
                  <a:srgbClr val="3C3C3B"/>
                </a:solidFill>
                <a:latin typeface="Sen"/>
                <a:sym typeface="Sen"/>
              </a:rPr>
              <a:t>  </a:t>
            </a:r>
            <a:endParaRPr dirty="0"/>
          </a:p>
        </p:txBody>
      </p:sp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E878A-A098-4206-8C7A-72D27870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3" y="1866448"/>
            <a:ext cx="4433718" cy="3329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504F8-B58C-435A-A279-B2584CBD6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39" y="495369"/>
            <a:ext cx="5752866" cy="1044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87653" y="93047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 of CS3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41070" y="1584775"/>
            <a:ext cx="11804072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Explore the frequency, duration, and form of habitual exposure to green/blue spaces and, in general, contact with nature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Explore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contribution of nature contact to different types of biopsychosocial resilience and, through that, mental/physical health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Test if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nature contact mitigates the impact of everyday and environmental stressors on mental and physical health via enhanced biopsychosocial resilience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Explore the underlying pathways linking nature contact, resilience, and mental health, including the potential of nature contact to buffer the impact on mental health of harmful physical exposures 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Explore the patterns and determinants of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proenvironmental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behaviours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and attitudes</a:t>
            </a:r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9814" y="758219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survey data collection</a:t>
            </a:r>
            <a:endParaRPr dirty="0"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040D9-9B20-4918-8476-2B0F9C0A5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431" y="1941378"/>
            <a:ext cx="5344460" cy="3720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3CA53B2-415F-4ADC-BB33-B0F152CA3A0C}"/>
              </a:ext>
            </a:extLst>
          </p:cNvPr>
          <p:cNvSpPr txBox="1"/>
          <p:nvPr/>
        </p:nvSpPr>
        <p:spPr>
          <a:xfrm>
            <a:off x="575324" y="2277966"/>
            <a:ext cx="62726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Data collection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completed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on 20.06.2025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First wave (May-July 24):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N=1506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Second wave (Oct-Dec 24): N=1348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Third wave (May-June 25):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N=1103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		</a:t>
            </a:r>
          </a:p>
        </p:txBody>
      </p:sp>
      <p:sp>
        <p:nvSpPr>
          <p:cNvPr id="57" name="Arrow: Curved Right 56">
            <a:extLst>
              <a:ext uri="{FF2B5EF4-FFF2-40B4-BE49-F238E27FC236}">
                <a16:creationId xmlns:a16="http://schemas.microsoft.com/office/drawing/2014/main" id="{7F1FD364-A803-424E-8985-8473126E7150}"/>
              </a:ext>
            </a:extLst>
          </p:cNvPr>
          <p:cNvSpPr/>
          <p:nvPr/>
        </p:nvSpPr>
        <p:spPr>
          <a:xfrm>
            <a:off x="1150140" y="3157935"/>
            <a:ext cx="348810" cy="88205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030F96-90E8-45EF-8B01-DF15EB631D49}"/>
              </a:ext>
            </a:extLst>
          </p:cNvPr>
          <p:cNvSpPr txBox="1"/>
          <p:nvPr/>
        </p:nvSpPr>
        <p:spPr>
          <a:xfrm rot="18020948">
            <a:off x="-468778" y="3584800"/>
            <a:ext cx="222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27% attrition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71" name="Arrow: Curved Right 70">
            <a:extLst>
              <a:ext uri="{FF2B5EF4-FFF2-40B4-BE49-F238E27FC236}">
                <a16:creationId xmlns:a16="http://schemas.microsoft.com/office/drawing/2014/main" id="{A3C9B11A-385C-45EF-B800-33FCBF8574FF}"/>
              </a:ext>
            </a:extLst>
          </p:cNvPr>
          <p:cNvSpPr/>
          <p:nvPr/>
        </p:nvSpPr>
        <p:spPr>
          <a:xfrm>
            <a:off x="1188838" y="3945698"/>
            <a:ext cx="348810" cy="948723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0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483175C-9DB7-4803-85E0-039E63DAD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750" y="1305860"/>
            <a:ext cx="8809623" cy="5161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2BAA3D99-711C-4302-93F2-80FD5161248E}"/>
              </a:ext>
            </a:extLst>
          </p:cNvPr>
          <p:cNvSpPr txBox="1">
            <a:spLocks/>
          </p:cNvSpPr>
          <p:nvPr/>
        </p:nvSpPr>
        <p:spPr>
          <a:xfrm>
            <a:off x="889814" y="758219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Survey data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4FFFF-AEDB-416D-8CF1-F1ED02C1E3AC}"/>
              </a:ext>
            </a:extLst>
          </p:cNvPr>
          <p:cNvSpPr txBox="1"/>
          <p:nvPr/>
        </p:nvSpPr>
        <p:spPr>
          <a:xfrm>
            <a:off x="47627" y="1527934"/>
            <a:ext cx="33273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Sen" panose="020B0604020202020204" charset="0"/>
              </a:rPr>
              <a:t>Participant characteristics (Wave 1): </a:t>
            </a:r>
          </a:p>
          <a:p>
            <a:pPr lvl="1"/>
            <a:endParaRPr lang="en-US" sz="2000" dirty="0">
              <a:latin typeface="Sen" panose="020B0604020202020204" charset="0"/>
            </a:endParaRPr>
          </a:p>
          <a:p>
            <a:pPr lvl="1"/>
            <a:r>
              <a:rPr lang="en-US" sz="2000" dirty="0">
                <a:latin typeface="Sen" panose="020B0604020202020204" charset="0"/>
              </a:rPr>
              <a:t>Age: </a:t>
            </a:r>
            <a:r>
              <a:rPr lang="en-US" sz="2000" dirty="0">
                <a:effectLst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48 (18-94) years</a:t>
            </a:r>
          </a:p>
          <a:p>
            <a:pPr lvl="1"/>
            <a:endParaRPr lang="en-US" sz="2000" dirty="0">
              <a:effectLst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Female: 53%</a:t>
            </a:r>
          </a:p>
          <a:p>
            <a:pPr lvl="1"/>
            <a:endParaRPr lang="en-US" sz="2000" dirty="0"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Bulgarian: 92%</a:t>
            </a:r>
          </a:p>
          <a:p>
            <a:pPr lvl="1"/>
            <a:endParaRPr lang="en-US" sz="2000" dirty="0">
              <a:effectLst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Primary/no education: 9%</a:t>
            </a:r>
          </a:p>
          <a:p>
            <a:pPr lvl="1"/>
            <a:endParaRPr lang="en-US" sz="2000" dirty="0">
              <a:effectLst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effectLst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of the city population 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40779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0;p3">
            <a:extLst>
              <a:ext uri="{FF2B5EF4-FFF2-40B4-BE49-F238E27FC236}">
                <a16:creationId xmlns:a16="http://schemas.microsoft.com/office/drawing/2014/main" id="{D42C9BE0-9E6F-45F7-BD5C-D2CFB6D28606}"/>
              </a:ext>
            </a:extLst>
          </p:cNvPr>
          <p:cNvSpPr txBox="1">
            <a:spLocks/>
          </p:cNvSpPr>
          <p:nvPr/>
        </p:nvSpPr>
        <p:spPr>
          <a:xfrm>
            <a:off x="889814" y="758219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  <a:buFont typeface="Sen"/>
              <a:buNone/>
            </a:pPr>
            <a:r>
              <a:rPr lang="en-US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 on laboratory data collection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0A112-BE15-4D9F-BD34-9A57A23FD853}"/>
              </a:ext>
            </a:extLst>
          </p:cNvPr>
          <p:cNvSpPr txBox="1"/>
          <p:nvPr/>
        </p:nvSpPr>
        <p:spPr>
          <a:xfrm>
            <a:off x="1568542" y="1350883"/>
            <a:ext cx="88024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Wave data collection completed on 28.05.2025  (</a:t>
            </a:r>
            <a:r>
              <a:rPr lang="en-US" sz="2400" b="1" dirty="0">
                <a:highlight>
                  <a:srgbClr val="FFFF00"/>
                </a:highlight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N=256</a:t>
            </a:r>
            <a:r>
              <a:rPr lang="en-US" sz="24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US" sz="2000" dirty="0">
                <a:effectLst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Questionnaire completed: May 2024-Mar 2025</a:t>
            </a:r>
          </a:p>
          <a:p>
            <a:pPr lvl="2"/>
            <a:r>
              <a:rPr lang="en-US" sz="2000" dirty="0">
                <a:effectLst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Blood collected: Oct 2024-Mar 2025</a:t>
            </a:r>
            <a:r>
              <a:rPr lang="en-US" sz="24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07D0BE-627F-4939-8DA0-79937EB629F9}"/>
              </a:ext>
            </a:extLst>
          </p:cNvPr>
          <p:cNvSpPr txBox="1"/>
          <p:nvPr/>
        </p:nvSpPr>
        <p:spPr>
          <a:xfrm>
            <a:off x="411511" y="3040017"/>
            <a:ext cx="43225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Original sample N=62 (24%)</a:t>
            </a:r>
          </a:p>
          <a:p>
            <a:pPr lvl="2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	Age: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55 (20-76) years</a:t>
            </a:r>
          </a:p>
          <a:p>
            <a:pPr lvl="2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Female: 76%</a:t>
            </a:r>
          </a:p>
          <a:p>
            <a:pPr lvl="2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Bulgarian: 97%</a:t>
            </a:r>
          </a:p>
          <a:p>
            <a:pPr lvl="2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Primary education: 6%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n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83BFF-BBB9-4207-86E4-F5B576A450B8}"/>
              </a:ext>
            </a:extLst>
          </p:cNvPr>
          <p:cNvSpPr txBox="1"/>
          <p:nvPr/>
        </p:nvSpPr>
        <p:spPr>
          <a:xfrm>
            <a:off x="7027336" y="3034341"/>
            <a:ext cx="46906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Snowball sample N=194 (76%)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	Age: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49 (19-87)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Female: 71%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Bulgarian: 99%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Primary education: 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A89992-E44A-4CA8-8A3F-963C0F2A4E17}"/>
              </a:ext>
            </a:extLst>
          </p:cNvPr>
          <p:cNvSpPr txBox="1"/>
          <p:nvPr/>
        </p:nvSpPr>
        <p:spPr>
          <a:xfrm>
            <a:off x="764771" y="5428963"/>
            <a:ext cx="11030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</a:t>
            </a:r>
            <a:r>
              <a:rPr kumimoji="0" lang="en-US" sz="2400" b="0" i="0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nd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Wave data collection completed on 09.09.2025 (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N=170, 34% attrition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 </a:t>
            </a:r>
          </a:p>
          <a:p>
            <a:pPr lvl="3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Questionnaire completed</a:t>
            </a:r>
            <a:r>
              <a:rPr lang="en-US" sz="2000" dirty="0"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May 2025-July 2025</a:t>
            </a:r>
          </a:p>
          <a:p>
            <a:pPr lvl="3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Blood collected: June 2025-Sep 2025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4FF257-B890-4FBE-845D-D0DA46A6F1A4}"/>
              </a:ext>
            </a:extLst>
          </p:cNvPr>
          <p:cNvSpPr/>
          <p:nvPr/>
        </p:nvSpPr>
        <p:spPr>
          <a:xfrm>
            <a:off x="382386" y="3028664"/>
            <a:ext cx="4380807" cy="17041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7B3836-E4EF-40CB-BD2C-C03E40EF828A}"/>
              </a:ext>
            </a:extLst>
          </p:cNvPr>
          <p:cNvSpPr/>
          <p:nvPr/>
        </p:nvSpPr>
        <p:spPr>
          <a:xfrm>
            <a:off x="7027336" y="3034341"/>
            <a:ext cx="4380807" cy="17041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CC66C4-C5A2-4CE2-A101-C98B2D6A840F}"/>
              </a:ext>
            </a:extLst>
          </p:cNvPr>
          <p:cNvCxnSpPr>
            <a:cxnSpLocks/>
          </p:cNvCxnSpPr>
          <p:nvPr/>
        </p:nvCxnSpPr>
        <p:spPr>
          <a:xfrm>
            <a:off x="8944495" y="2543226"/>
            <a:ext cx="428166" cy="44481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B30D91-06F8-44D5-8482-03C59BDAD8E3}"/>
              </a:ext>
            </a:extLst>
          </p:cNvPr>
          <p:cNvCxnSpPr>
            <a:cxnSpLocks/>
          </p:cNvCxnSpPr>
          <p:nvPr/>
        </p:nvCxnSpPr>
        <p:spPr>
          <a:xfrm flipH="1">
            <a:off x="3088874" y="2541340"/>
            <a:ext cx="591894" cy="446699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AED790-624E-4A0F-A3B0-D6869CE0CCE3}"/>
              </a:ext>
            </a:extLst>
          </p:cNvPr>
          <p:cNvCxnSpPr>
            <a:cxnSpLocks/>
          </p:cNvCxnSpPr>
          <p:nvPr/>
        </p:nvCxnSpPr>
        <p:spPr>
          <a:xfrm>
            <a:off x="3210253" y="4871439"/>
            <a:ext cx="349135" cy="48783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5612A3-4812-4C97-9EA4-CC7425E11225}"/>
              </a:ext>
            </a:extLst>
          </p:cNvPr>
          <p:cNvCxnSpPr>
            <a:cxnSpLocks/>
          </p:cNvCxnSpPr>
          <p:nvPr/>
        </p:nvCxnSpPr>
        <p:spPr>
          <a:xfrm flipH="1">
            <a:off x="9002219" y="4865649"/>
            <a:ext cx="431039" cy="53068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BB31E2C-0D01-427B-B740-87E45CBBEA98}"/>
              </a:ext>
            </a:extLst>
          </p:cNvPr>
          <p:cNvSpPr/>
          <p:nvPr/>
        </p:nvSpPr>
        <p:spPr>
          <a:xfrm>
            <a:off x="1491054" y="1341631"/>
            <a:ext cx="8802410" cy="11379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35DD34-969E-4827-9799-60A526F4B90F}"/>
              </a:ext>
            </a:extLst>
          </p:cNvPr>
          <p:cNvSpPr/>
          <p:nvPr/>
        </p:nvSpPr>
        <p:spPr>
          <a:xfrm>
            <a:off x="764771" y="5457854"/>
            <a:ext cx="10731731" cy="10194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874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69B4DD-65C0-401A-8EDF-1A561EDF8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91" y="3354938"/>
            <a:ext cx="3830064" cy="2307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7147CC-7CEA-4C38-BC8A-AEF17AD97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13" y="3354939"/>
            <a:ext cx="3830062" cy="2307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077A65-BAD9-4596-84C9-6D0DD5185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135" y="3354939"/>
            <a:ext cx="3830061" cy="2307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Google Shape;110;p3">
            <a:extLst>
              <a:ext uri="{FF2B5EF4-FFF2-40B4-BE49-F238E27FC236}">
                <a16:creationId xmlns:a16="http://schemas.microsoft.com/office/drawing/2014/main" id="{66E45FC6-79E4-4090-96F4-1A3D0FB54E15}"/>
              </a:ext>
            </a:extLst>
          </p:cNvPr>
          <p:cNvSpPr txBox="1">
            <a:spLocks/>
          </p:cNvSpPr>
          <p:nvPr/>
        </p:nvSpPr>
        <p:spPr>
          <a:xfrm>
            <a:off x="889814" y="758219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laboratory data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0BF123-7962-4F46-8014-50EB7B5F9CC9}"/>
              </a:ext>
            </a:extLst>
          </p:cNvPr>
          <p:cNvSpPr txBox="1"/>
          <p:nvPr/>
        </p:nvSpPr>
        <p:spPr>
          <a:xfrm>
            <a:off x="322149" y="5811011"/>
            <a:ext cx="11432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en" panose="020B0604020202020204" charset="0"/>
              </a:rPr>
              <a:t>Thyroid disease N= 40 (16%), CVD N=38 (15%),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Diabetes N=17 (7</a:t>
            </a:r>
            <a:r>
              <a:rPr lang="en-US" sz="2000" dirty="0">
                <a:latin typeface="Sen" panose="020B0604020202020204" charset="0"/>
              </a:rPr>
              <a:t>%), Autoimmune N=17 (7%),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n" panose="020B0604020202020204" charset="0"/>
                <a:cs typeface="Arial"/>
                <a:sym typeface="Arial"/>
              </a:rPr>
              <a:t>Kidney disease N=4 (2</a:t>
            </a:r>
            <a:r>
              <a:rPr lang="en-US" sz="2000" dirty="0">
                <a:latin typeface="Sen" panose="020B0604020202020204" charset="0"/>
              </a:rPr>
              <a:t>%), Liver disease N=3 (1%), Leukemia ~2 (1%)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n" panose="020B0604020202020204" charset="0"/>
              <a:cs typeface="Arial"/>
              <a:sym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2E2C34C-008F-44C7-AF3F-B96A6995E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0408" y="1394185"/>
            <a:ext cx="2863347" cy="172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470A80-4087-484E-969A-1A5DE3654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522" y="1393039"/>
            <a:ext cx="2863346" cy="1724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B0539F0-3502-418B-9022-951E5AF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393" y="1393039"/>
            <a:ext cx="2865249" cy="172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9E96AFB-20E1-4829-97FD-4E0D83B206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1666" y="1403674"/>
            <a:ext cx="2863346" cy="1724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3AC60F-7B7E-49A3-B8D9-25A6E55E7ECA}"/>
              </a:ext>
            </a:extLst>
          </p:cNvPr>
          <p:cNvSpPr txBox="1"/>
          <p:nvPr/>
        </p:nvSpPr>
        <p:spPr>
          <a:xfrm>
            <a:off x="1218780" y="2934587"/>
            <a:ext cx="8659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HBA1C</a:t>
            </a:r>
            <a:endParaRPr lang="bg-BG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FC5D14-D3F4-44AE-8677-D243223539BB}"/>
              </a:ext>
            </a:extLst>
          </p:cNvPr>
          <p:cNvSpPr txBox="1"/>
          <p:nvPr/>
        </p:nvSpPr>
        <p:spPr>
          <a:xfrm>
            <a:off x="4309280" y="2958732"/>
            <a:ext cx="8787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Cortisol</a:t>
            </a:r>
            <a:endParaRPr lang="bg-BG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1FDD4D-9F37-45DA-935D-3D6BDB422CD8}"/>
              </a:ext>
            </a:extLst>
          </p:cNvPr>
          <p:cNvSpPr txBox="1"/>
          <p:nvPr/>
        </p:nvSpPr>
        <p:spPr>
          <a:xfrm>
            <a:off x="7296393" y="2948531"/>
            <a:ext cx="6158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CRP</a:t>
            </a:r>
            <a:endParaRPr lang="bg-BG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CCE9E7-1F3E-4F38-91A0-5DD4648664A3}"/>
              </a:ext>
            </a:extLst>
          </p:cNvPr>
          <p:cNvSpPr txBox="1"/>
          <p:nvPr/>
        </p:nvSpPr>
        <p:spPr>
          <a:xfrm>
            <a:off x="10227213" y="2979165"/>
            <a:ext cx="9348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NK cells</a:t>
            </a:r>
            <a:endParaRPr lang="bg-BG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BB08A2-2F91-4E5B-9210-F3A12F31162C}"/>
              </a:ext>
            </a:extLst>
          </p:cNvPr>
          <p:cNvSpPr txBox="1"/>
          <p:nvPr/>
        </p:nvSpPr>
        <p:spPr>
          <a:xfrm>
            <a:off x="1795570" y="5467841"/>
            <a:ext cx="5389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IL-6</a:t>
            </a:r>
            <a:endParaRPr lang="bg-BG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5FEECE-C9C0-4F8D-B93E-DBFB4CD111FC}"/>
              </a:ext>
            </a:extLst>
          </p:cNvPr>
          <p:cNvSpPr txBox="1"/>
          <p:nvPr/>
        </p:nvSpPr>
        <p:spPr>
          <a:xfrm>
            <a:off x="5730509" y="5438773"/>
            <a:ext cx="6527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IL-10</a:t>
            </a:r>
            <a:endParaRPr lang="bg-BG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1CE733-ECB7-42C4-9E67-C677E52ADBF0}"/>
              </a:ext>
            </a:extLst>
          </p:cNvPr>
          <p:cNvSpPr txBox="1"/>
          <p:nvPr/>
        </p:nvSpPr>
        <p:spPr>
          <a:xfrm>
            <a:off x="9566875" y="5438773"/>
            <a:ext cx="7649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TNF-a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21649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9814" y="758219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Testing NBRT with the CS3 Wave 1 survey data</a:t>
            </a:r>
            <a:endParaRPr dirty="0"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C1BCF4-5787-4817-B71B-EB6BB4492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426" y="1412628"/>
            <a:ext cx="8691780" cy="50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7653" y="1083352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en-US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Nature contact associated with better mental health via a series of pathways involving resilience</a:t>
            </a:r>
            <a:endParaRPr sz="4800" dirty="0"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4F979-6467-4BD9-8B75-88F23736F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4" y="1662041"/>
            <a:ext cx="8581038" cy="5063531"/>
          </a:xfrm>
          <a:prstGeom prst="rect">
            <a:avLst/>
          </a:prstGeom>
          <a:solidFill>
            <a:srgbClr val="F5F9FD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147CEE-FAFB-4F43-BB95-9BD6C8122973}"/>
              </a:ext>
            </a:extLst>
          </p:cNvPr>
          <p:cNvSpPr txBox="1"/>
          <p:nvPr/>
        </p:nvSpPr>
        <p:spPr>
          <a:xfrm>
            <a:off x="8986057" y="1815836"/>
            <a:ext cx="3042459" cy="2246769"/>
          </a:xfrm>
          <a:prstGeom prst="rect">
            <a:avLst/>
          </a:prstGeom>
          <a:solidFill>
            <a:srgbClr val="F5F9F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u="sng" dirty="0"/>
              <a:t>Model fit:</a:t>
            </a:r>
          </a:p>
          <a:p>
            <a:endParaRPr lang="en-US" sz="2000" dirty="0"/>
          </a:p>
          <a:p>
            <a:r>
              <a:rPr lang="el-GR" sz="2000" dirty="0"/>
              <a:t>χ</a:t>
            </a:r>
            <a:r>
              <a:rPr lang="el-GR" sz="2000" baseline="30000" dirty="0"/>
              <a:t>2</a:t>
            </a:r>
            <a:r>
              <a:rPr lang="el-GR" sz="2000" dirty="0"/>
              <a:t> </a:t>
            </a:r>
            <a:r>
              <a:rPr lang="el-GR" sz="2000" baseline="-25000" dirty="0"/>
              <a:t>(50) </a:t>
            </a:r>
            <a:r>
              <a:rPr lang="el-GR" sz="2000" dirty="0"/>
              <a:t>= 442.07, </a:t>
            </a:r>
            <a:r>
              <a:rPr lang="en-GB" sz="2000" dirty="0"/>
              <a:t>p &lt; 0.001 </a:t>
            </a:r>
          </a:p>
          <a:p>
            <a:r>
              <a:rPr lang="en-GB" sz="2000" dirty="0"/>
              <a:t>CFI = 0.92 </a:t>
            </a:r>
          </a:p>
          <a:p>
            <a:r>
              <a:rPr lang="en-GB" sz="2000" dirty="0"/>
              <a:t>RMSEA = 0.06 </a:t>
            </a:r>
          </a:p>
          <a:p>
            <a:r>
              <a:rPr lang="en-GB" sz="2000" dirty="0"/>
              <a:t>SRMR = 0.06 </a:t>
            </a:r>
          </a:p>
          <a:p>
            <a:r>
              <a:rPr lang="en-GB" sz="2000" dirty="0"/>
              <a:t>PNFI = 0.23 </a:t>
            </a:r>
            <a:endParaRPr lang="bg-BG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86EA023-E79D-4C3E-8EAE-7B3CA18AEFCD}"/>
              </a:ext>
            </a:extLst>
          </p:cNvPr>
          <p:cNvSpPr/>
          <p:nvPr/>
        </p:nvSpPr>
        <p:spPr>
          <a:xfrm>
            <a:off x="365626" y="1737760"/>
            <a:ext cx="401259" cy="278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9E5CA9-C340-41D7-8355-8DFEFA82903A}"/>
              </a:ext>
            </a:extLst>
          </p:cNvPr>
          <p:cNvSpPr/>
          <p:nvPr/>
        </p:nvSpPr>
        <p:spPr>
          <a:xfrm rot="2888024">
            <a:off x="3059824" y="2951642"/>
            <a:ext cx="393258" cy="2073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719AB70-3F77-4BB0-A279-7FC42916814F}"/>
              </a:ext>
            </a:extLst>
          </p:cNvPr>
          <p:cNvSpPr/>
          <p:nvPr/>
        </p:nvSpPr>
        <p:spPr>
          <a:xfrm rot="7300224">
            <a:off x="1535827" y="2089169"/>
            <a:ext cx="384270" cy="2149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636687-D08B-4238-BACA-CCEA46393174}"/>
              </a:ext>
            </a:extLst>
          </p:cNvPr>
          <p:cNvSpPr txBox="1"/>
          <p:nvPr/>
        </p:nvSpPr>
        <p:spPr>
          <a:xfrm>
            <a:off x="8908006" y="4285420"/>
            <a:ext cx="3205943" cy="1631216"/>
          </a:xfrm>
          <a:prstGeom prst="rect">
            <a:avLst/>
          </a:prstGeom>
          <a:solidFill>
            <a:srgbClr val="F4F9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u="sng" dirty="0"/>
              <a:t>Variables not displayed:</a:t>
            </a:r>
          </a:p>
          <a:p>
            <a:endParaRPr lang="en-US" sz="2000" u="sng" dirty="0"/>
          </a:p>
          <a:p>
            <a:r>
              <a:rPr lang="en-US" sz="2000" dirty="0"/>
              <a:t>Age, Gender, Ethnicity, Education, Marital Status, Perceived Income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87388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887653" y="1189042"/>
            <a:ext cx="11030233" cy="6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en-US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Resilience buffers the effect of daily hassles on mental health but not because of nature contact</a:t>
            </a:r>
            <a:endParaRPr sz="4800" dirty="0"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602BE8-B89D-4F77-AA08-715DC9B3914C}"/>
              </a:ext>
            </a:extLst>
          </p:cNvPr>
          <p:cNvSpPr txBox="1">
            <a:spLocks/>
          </p:cNvSpPr>
          <p:nvPr/>
        </p:nvSpPr>
        <p:spPr>
          <a:xfrm>
            <a:off x="5623143" y="2126553"/>
            <a:ext cx="6568857" cy="87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Interaction </a:t>
            </a:r>
            <a:r>
              <a:rPr lang="en-US" sz="2000" b="1" dirty="0">
                <a:solidFill>
                  <a:sysClr val="windowText" lastClr="000000"/>
                </a:solidFill>
                <a:latin typeface="Calibri Light" panose="020F0302020204030204"/>
              </a:rPr>
              <a:t>“state resilience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*daily hassles” = -0.50 (-0.59, -0.42)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653B1-9CC6-4EE6-84CE-FF43C3A97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" y="1972437"/>
            <a:ext cx="5575516" cy="418163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AFDCE0-5442-4ACB-9CB6-A8B87E607C36}"/>
              </a:ext>
            </a:extLst>
          </p:cNvPr>
          <p:cNvSpPr txBox="1"/>
          <p:nvPr/>
        </p:nvSpPr>
        <p:spPr>
          <a:xfrm>
            <a:off x="6008299" y="3733044"/>
            <a:ext cx="6069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Index of mediated moderation (“nature time-&gt;state </a:t>
            </a:r>
            <a:r>
              <a:rPr lang="en-GB" sz="18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resil</a:t>
            </a:r>
            <a:r>
              <a:rPr lang="en-GB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.” * ”interaction term-&gt;GHQ-12”) </a:t>
            </a:r>
          </a:p>
          <a:p>
            <a:pPr>
              <a:buClrTx/>
              <a:buFontTx/>
              <a:buNone/>
            </a:pPr>
            <a:endParaRPr lang="en-GB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= 0.0001 (-0.02, 0.02) for neigh. nature time</a:t>
            </a:r>
          </a:p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= -0.02 (-0.03, 0.002) for distal nature time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31744F0-7046-46D5-845F-B466C4F279BA}"/>
              </a:ext>
            </a:extLst>
          </p:cNvPr>
          <p:cNvSpPr/>
          <p:nvPr/>
        </p:nvSpPr>
        <p:spPr>
          <a:xfrm rot="9860523" flipV="1">
            <a:off x="4217703" y="3043883"/>
            <a:ext cx="2905657" cy="847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106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764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Fira Sans</vt:lpstr>
      <vt:lpstr>Arial</vt:lpstr>
      <vt:lpstr>Calibri</vt:lpstr>
      <vt:lpstr>Sen</vt:lpstr>
      <vt:lpstr>Calibri Light</vt:lpstr>
      <vt:lpstr>Wingdings</vt:lpstr>
      <vt:lpstr>Office Theme</vt:lpstr>
      <vt:lpstr>Case Study 3</vt:lpstr>
      <vt:lpstr>Objectives of CS3</vt:lpstr>
      <vt:lpstr>Updates on survey data collection</vt:lpstr>
      <vt:lpstr>PowerPoint Presentation</vt:lpstr>
      <vt:lpstr>PowerPoint Presentation</vt:lpstr>
      <vt:lpstr>PowerPoint Presentation</vt:lpstr>
      <vt:lpstr>Testing NBRT with the CS3 Wave 1 survey data</vt:lpstr>
      <vt:lpstr>Nature contact associated with better mental health via a series of pathways involving resilience</vt:lpstr>
      <vt:lpstr>Resilience buffers the effect of daily hassles on mental health but not because of nature contact</vt:lpstr>
      <vt:lpstr>Publication ideas + Needs for collaborations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3</dc:title>
  <dc:creator>Addi Wala</dc:creator>
  <cp:lastModifiedBy>Angel</cp:lastModifiedBy>
  <cp:revision>33</cp:revision>
  <dcterms:modified xsi:type="dcterms:W3CDTF">2025-09-14T14:43:03Z</dcterms:modified>
</cp:coreProperties>
</file>